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346" r:id="rId3"/>
    <p:sldId id="347" r:id="rId4"/>
    <p:sldId id="348" r:id="rId5"/>
    <p:sldId id="349" r:id="rId6"/>
    <p:sldId id="359" r:id="rId7"/>
    <p:sldId id="350" r:id="rId8"/>
    <p:sldId id="360" r:id="rId9"/>
    <p:sldId id="361" r:id="rId10"/>
    <p:sldId id="363" r:id="rId11"/>
    <p:sldId id="362" r:id="rId12"/>
    <p:sldId id="366" r:id="rId13"/>
    <p:sldId id="364" r:id="rId14"/>
    <p:sldId id="387" r:id="rId15"/>
    <p:sldId id="421" r:id="rId16"/>
    <p:sldId id="422" r:id="rId17"/>
    <p:sldId id="423" r:id="rId18"/>
    <p:sldId id="406" r:id="rId19"/>
    <p:sldId id="418" r:id="rId20"/>
    <p:sldId id="434" r:id="rId21"/>
    <p:sldId id="453" r:id="rId22"/>
    <p:sldId id="454" r:id="rId23"/>
    <p:sldId id="433" r:id="rId24"/>
    <p:sldId id="439" r:id="rId25"/>
    <p:sldId id="458" r:id="rId26"/>
    <p:sldId id="459" r:id="rId27"/>
    <p:sldId id="440" r:id="rId28"/>
    <p:sldId id="441" r:id="rId29"/>
    <p:sldId id="442" r:id="rId30"/>
    <p:sldId id="460" r:id="rId31"/>
    <p:sldId id="443" r:id="rId32"/>
    <p:sldId id="455" r:id="rId33"/>
    <p:sldId id="444" r:id="rId34"/>
    <p:sldId id="445" r:id="rId35"/>
    <p:sldId id="461" r:id="rId36"/>
    <p:sldId id="446" r:id="rId37"/>
    <p:sldId id="462" r:id="rId38"/>
    <p:sldId id="463" r:id="rId39"/>
    <p:sldId id="464" r:id="rId40"/>
    <p:sldId id="465" r:id="rId41"/>
    <p:sldId id="466" r:id="rId42"/>
    <p:sldId id="467" r:id="rId43"/>
    <p:sldId id="424" r:id="rId44"/>
    <p:sldId id="468" r:id="rId45"/>
    <p:sldId id="425" r:id="rId46"/>
    <p:sldId id="426" r:id="rId47"/>
    <p:sldId id="427" r:id="rId48"/>
    <p:sldId id="428" r:id="rId49"/>
    <p:sldId id="429" r:id="rId50"/>
    <p:sldId id="437" r:id="rId51"/>
    <p:sldId id="438" r:id="rId52"/>
    <p:sldId id="432" r:id="rId5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91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555FA-45FF-408E-881F-654709B78D8A}" type="datetimeFigureOut">
              <a:rPr lang="fr-FR" smtClean="0"/>
              <a:pPr/>
              <a:t>07/12/2022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A8E06-0DB0-48EC-9595-8BE94B7245B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871238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555FA-45FF-408E-881F-654709B78D8A}" type="datetimeFigureOut">
              <a:rPr lang="fr-FR" smtClean="0"/>
              <a:pPr/>
              <a:t>07/12/2022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A8E06-0DB0-48EC-9595-8BE94B7245B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11593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555FA-45FF-408E-881F-654709B78D8A}" type="datetimeFigureOut">
              <a:rPr lang="fr-FR" smtClean="0"/>
              <a:pPr/>
              <a:t>07/12/2022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A8E06-0DB0-48EC-9595-8BE94B7245B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329506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555FA-45FF-408E-881F-654709B78D8A}" type="datetimeFigureOut">
              <a:rPr lang="fr-FR" smtClean="0"/>
              <a:pPr/>
              <a:t>07/12/2022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A8E06-0DB0-48EC-9595-8BE94B7245B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0977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555FA-45FF-408E-881F-654709B78D8A}" type="datetimeFigureOut">
              <a:rPr lang="fr-FR" smtClean="0"/>
              <a:pPr/>
              <a:t>07/12/2022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A8E06-0DB0-48EC-9595-8BE94B7245B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42425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555FA-45FF-408E-881F-654709B78D8A}" type="datetimeFigureOut">
              <a:rPr lang="fr-FR" smtClean="0"/>
              <a:pPr/>
              <a:t>07/12/2022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A8E06-0DB0-48EC-9595-8BE94B7245B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4412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555FA-45FF-408E-881F-654709B78D8A}" type="datetimeFigureOut">
              <a:rPr lang="fr-FR" smtClean="0"/>
              <a:pPr/>
              <a:t>07/12/2022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A8E06-0DB0-48EC-9595-8BE94B7245B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073270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555FA-45FF-408E-881F-654709B78D8A}" type="datetimeFigureOut">
              <a:rPr lang="fr-FR" smtClean="0"/>
              <a:pPr/>
              <a:t>07/12/2022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A8E06-0DB0-48EC-9595-8BE94B7245B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111659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555FA-45FF-408E-881F-654709B78D8A}" type="datetimeFigureOut">
              <a:rPr lang="fr-FR" smtClean="0"/>
              <a:pPr/>
              <a:t>07/12/2022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A8E06-0DB0-48EC-9595-8BE94B7245B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273192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555FA-45FF-408E-881F-654709B78D8A}" type="datetimeFigureOut">
              <a:rPr lang="fr-FR" smtClean="0"/>
              <a:pPr/>
              <a:t>07/12/2022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A8E06-0DB0-48EC-9595-8BE94B7245B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1905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555FA-45FF-408E-881F-654709B78D8A}" type="datetimeFigureOut">
              <a:rPr lang="fr-FR" smtClean="0"/>
              <a:pPr/>
              <a:t>07/12/2022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A8E06-0DB0-48EC-9595-8BE94B7245B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977147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555FA-45FF-408E-881F-654709B78D8A}" type="datetimeFigureOut">
              <a:rPr lang="fr-FR" smtClean="0"/>
              <a:pPr/>
              <a:t>07/12/2022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8E06-0DB0-48EC-9595-8BE94B7245B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11102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7°) </a:t>
            </a:r>
            <a:r>
              <a:rPr lang="fr-FR" u="sng" dirty="0"/>
              <a:t>Somme des n premiers termes 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S =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/>
              <a:t> On veut une formule permettant de déterminer S sans devoir utiliser tous les termes de u</a:t>
            </a:r>
            <a:r>
              <a:rPr lang="fr-FR" baseline="-25000" dirty="0"/>
              <a:t>1 </a:t>
            </a:r>
            <a:r>
              <a:rPr lang="fr-FR" dirty="0"/>
              <a:t>à u</a:t>
            </a:r>
            <a:r>
              <a:rPr lang="fr-FR" baseline="-25000" dirty="0"/>
              <a:t>n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61121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4961"/>
          </a:xfrm>
        </p:spPr>
        <p:txBody>
          <a:bodyPr/>
          <a:lstStyle/>
          <a:p>
            <a:r>
              <a:rPr lang="fr-FR" dirty="0"/>
              <a:t>7°) </a:t>
            </a:r>
            <a:r>
              <a:rPr lang="fr-FR" u="sng" dirty="0"/>
              <a:t>Somme des n premiers termes 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313" y="1183367"/>
            <a:ext cx="11001375" cy="50976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S =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/>
              <a:t> On veut une formule permettant de déterminer S sans devoir utiliser tous les termes de u</a:t>
            </a:r>
            <a:r>
              <a:rPr lang="fr-FR" baseline="-25000" dirty="0"/>
              <a:t>1 </a:t>
            </a:r>
            <a:r>
              <a:rPr lang="fr-FR" dirty="0"/>
              <a:t>à u</a:t>
            </a:r>
            <a:r>
              <a:rPr lang="fr-FR" baseline="-25000" dirty="0"/>
              <a:t>n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q S = q (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r>
              <a:rPr lang="fr-FR" dirty="0">
                <a:solidFill>
                  <a:srgbClr val="0070C0"/>
                </a:solidFill>
              </a:rPr>
              <a:t>) = q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q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q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q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q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	= </a:t>
            </a:r>
            <a:r>
              <a:rPr lang="fr-FR" dirty="0">
                <a:solidFill>
                  <a:srgbClr val="7030A0"/>
                </a:solidFill>
              </a:rPr>
              <a:t>u</a:t>
            </a:r>
            <a:r>
              <a:rPr lang="fr-FR" baseline="-25000" dirty="0">
                <a:solidFill>
                  <a:srgbClr val="7030A0"/>
                </a:solidFill>
              </a:rPr>
              <a:t>2 </a:t>
            </a:r>
            <a:r>
              <a:rPr lang="fr-FR" dirty="0">
                <a:solidFill>
                  <a:srgbClr val="7030A0"/>
                </a:solidFill>
              </a:rPr>
              <a:t>+ u</a:t>
            </a:r>
            <a:r>
              <a:rPr lang="fr-FR" baseline="-25000" dirty="0">
                <a:solidFill>
                  <a:srgbClr val="7030A0"/>
                </a:solidFill>
              </a:rPr>
              <a:t>3 </a:t>
            </a:r>
            <a:r>
              <a:rPr lang="fr-FR" dirty="0">
                <a:solidFill>
                  <a:srgbClr val="7030A0"/>
                </a:solidFill>
              </a:rPr>
              <a:t>+ u</a:t>
            </a:r>
            <a:r>
              <a:rPr lang="fr-FR" baseline="-25000" dirty="0">
                <a:solidFill>
                  <a:srgbClr val="7030A0"/>
                </a:solidFill>
              </a:rPr>
              <a:t>4 </a:t>
            </a:r>
            <a:r>
              <a:rPr lang="fr-FR" dirty="0">
                <a:solidFill>
                  <a:srgbClr val="7030A0"/>
                </a:solidFill>
              </a:rPr>
              <a:t>+ … + u</a:t>
            </a:r>
            <a:r>
              <a:rPr lang="fr-FR" baseline="-25000" dirty="0">
                <a:solidFill>
                  <a:srgbClr val="7030A0"/>
                </a:solidFill>
              </a:rPr>
              <a:t>n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n+1 </a:t>
            </a:r>
            <a:r>
              <a:rPr lang="fr-FR" dirty="0"/>
              <a:t>      </a:t>
            </a:r>
          </a:p>
          <a:p>
            <a:pPr marL="0" indent="0">
              <a:buNone/>
            </a:pPr>
            <a:r>
              <a:rPr lang="fr-FR" dirty="0"/>
              <a:t>on a toujours </a:t>
            </a:r>
            <a:r>
              <a:rPr lang="fr-FR" dirty="0">
                <a:solidFill>
                  <a:srgbClr val="7030A0"/>
                </a:solidFill>
              </a:rPr>
              <a:t>trop de termes </a:t>
            </a:r>
            <a:r>
              <a:rPr lang="fr-FR" dirty="0"/>
              <a:t>: comment en éliminer ?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/>
              <a:t>S – q S = (</a:t>
            </a:r>
            <a:r>
              <a:rPr lang="fr-FR" dirty="0">
                <a:solidFill>
                  <a:srgbClr val="0070C0"/>
                </a:solidFill>
              </a:rPr>
              <a:t>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r>
              <a:rPr lang="fr-FR" dirty="0"/>
              <a:t>) – (</a:t>
            </a:r>
            <a:r>
              <a:rPr lang="fr-FR" dirty="0">
                <a:solidFill>
                  <a:srgbClr val="0070C0"/>
                </a:solidFill>
              </a:rPr>
              <a:t>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4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n+1 </a:t>
            </a:r>
            <a:r>
              <a:rPr lang="fr-FR" dirty="0"/>
              <a:t>) </a:t>
            </a:r>
          </a:p>
          <a:p>
            <a:pPr marL="0" indent="0">
              <a:buNone/>
            </a:pPr>
            <a:r>
              <a:rPr lang="fr-FR" dirty="0"/>
              <a:t>	= u</a:t>
            </a:r>
            <a:r>
              <a:rPr lang="fr-FR" baseline="-25000" dirty="0"/>
              <a:t>1 </a:t>
            </a:r>
            <a:r>
              <a:rPr lang="fr-FR" dirty="0">
                <a:solidFill>
                  <a:srgbClr val="FF0000"/>
                </a:solidFill>
              </a:rPr>
              <a:t>+ u</a:t>
            </a:r>
            <a:r>
              <a:rPr lang="fr-FR" baseline="-25000" dirty="0">
                <a:solidFill>
                  <a:srgbClr val="FF0000"/>
                </a:solidFill>
              </a:rPr>
              <a:t>2 </a:t>
            </a:r>
            <a:r>
              <a:rPr lang="fr-FR" dirty="0">
                <a:solidFill>
                  <a:srgbClr val="00B050"/>
                </a:solidFill>
              </a:rPr>
              <a:t>+ u</a:t>
            </a:r>
            <a:r>
              <a:rPr lang="fr-FR" baseline="-25000" dirty="0">
                <a:solidFill>
                  <a:srgbClr val="00B050"/>
                </a:solidFill>
              </a:rPr>
              <a:t>3 </a:t>
            </a:r>
            <a:r>
              <a:rPr lang="fr-FR" dirty="0"/>
              <a:t>+ … + u</a:t>
            </a:r>
            <a:r>
              <a:rPr lang="fr-FR" baseline="-25000" dirty="0"/>
              <a:t>n-1 </a:t>
            </a:r>
            <a:r>
              <a:rPr lang="fr-FR" dirty="0"/>
              <a:t>+</a:t>
            </a:r>
            <a:r>
              <a:rPr lang="fr-FR" dirty="0">
                <a:solidFill>
                  <a:srgbClr val="00B0F0"/>
                </a:solidFill>
              </a:rPr>
              <a:t> u</a:t>
            </a:r>
            <a:r>
              <a:rPr lang="fr-FR" baseline="-25000" dirty="0">
                <a:solidFill>
                  <a:srgbClr val="00B0F0"/>
                </a:solidFill>
              </a:rPr>
              <a:t>n </a:t>
            </a:r>
            <a:r>
              <a:rPr lang="fr-FR" dirty="0"/>
              <a:t>–</a:t>
            </a:r>
            <a:r>
              <a:rPr lang="fr-FR" dirty="0">
                <a:solidFill>
                  <a:srgbClr val="FF0000"/>
                </a:solidFill>
              </a:rPr>
              <a:t> u</a:t>
            </a:r>
            <a:r>
              <a:rPr lang="fr-FR" baseline="-25000" dirty="0">
                <a:solidFill>
                  <a:srgbClr val="FF0000"/>
                </a:solidFill>
              </a:rPr>
              <a:t>2 </a:t>
            </a:r>
            <a:r>
              <a:rPr lang="fr-FR" dirty="0"/>
              <a:t>–</a:t>
            </a:r>
            <a:r>
              <a:rPr lang="fr-FR" dirty="0">
                <a:solidFill>
                  <a:srgbClr val="00B050"/>
                </a:solidFill>
              </a:rPr>
              <a:t> u</a:t>
            </a:r>
            <a:r>
              <a:rPr lang="fr-FR" baseline="-25000" dirty="0">
                <a:solidFill>
                  <a:srgbClr val="00B050"/>
                </a:solidFill>
              </a:rPr>
              <a:t>3 </a:t>
            </a:r>
            <a:r>
              <a:rPr lang="fr-FR" dirty="0"/>
              <a:t>– u</a:t>
            </a:r>
            <a:r>
              <a:rPr lang="fr-FR" baseline="-25000" dirty="0"/>
              <a:t>4 </a:t>
            </a:r>
            <a:r>
              <a:rPr lang="fr-FR" dirty="0"/>
              <a:t>– … –</a:t>
            </a:r>
            <a:r>
              <a:rPr lang="fr-FR" dirty="0">
                <a:solidFill>
                  <a:srgbClr val="00B0F0"/>
                </a:solidFill>
              </a:rPr>
              <a:t> u</a:t>
            </a:r>
            <a:r>
              <a:rPr lang="fr-FR" baseline="-25000" dirty="0">
                <a:solidFill>
                  <a:srgbClr val="00B0F0"/>
                </a:solidFill>
              </a:rPr>
              <a:t>n </a:t>
            </a:r>
            <a:r>
              <a:rPr lang="fr-FR" dirty="0"/>
              <a:t>– u</a:t>
            </a:r>
            <a:r>
              <a:rPr lang="fr-FR" baseline="-25000" dirty="0"/>
              <a:t>n+1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	= u</a:t>
            </a:r>
            <a:r>
              <a:rPr lang="fr-FR" baseline="-25000" dirty="0"/>
              <a:t>1 </a:t>
            </a:r>
            <a:r>
              <a:rPr lang="fr-FR" dirty="0"/>
              <a:t>– u</a:t>
            </a:r>
            <a:r>
              <a:rPr lang="fr-FR" baseline="-25000" dirty="0"/>
              <a:t>n+1 </a:t>
            </a:r>
            <a:r>
              <a:rPr lang="fr-FR" dirty="0"/>
              <a:t>= …</a:t>
            </a: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84458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4961"/>
          </a:xfrm>
        </p:spPr>
        <p:txBody>
          <a:bodyPr/>
          <a:lstStyle/>
          <a:p>
            <a:r>
              <a:rPr lang="fr-FR" dirty="0"/>
              <a:t>7°) </a:t>
            </a:r>
            <a:r>
              <a:rPr lang="fr-FR" u="sng" dirty="0"/>
              <a:t>Somme des n premiers termes 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313" y="1183367"/>
            <a:ext cx="11001375" cy="50976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S =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/>
              <a:t> On veut une formule permettant de déterminer S sans devoir utiliser tous les termes de u</a:t>
            </a:r>
            <a:r>
              <a:rPr lang="fr-FR" baseline="-25000" dirty="0"/>
              <a:t>1 </a:t>
            </a:r>
            <a:r>
              <a:rPr lang="fr-FR" dirty="0"/>
              <a:t>à u</a:t>
            </a:r>
            <a:r>
              <a:rPr lang="fr-FR" baseline="-25000" dirty="0"/>
              <a:t>n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q S = q (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r>
              <a:rPr lang="fr-FR" dirty="0">
                <a:solidFill>
                  <a:srgbClr val="0070C0"/>
                </a:solidFill>
              </a:rPr>
              <a:t>) = q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q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q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q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q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	= </a:t>
            </a:r>
            <a:r>
              <a:rPr lang="fr-FR" dirty="0">
                <a:solidFill>
                  <a:srgbClr val="7030A0"/>
                </a:solidFill>
              </a:rPr>
              <a:t>u</a:t>
            </a:r>
            <a:r>
              <a:rPr lang="fr-FR" baseline="-25000" dirty="0">
                <a:solidFill>
                  <a:srgbClr val="7030A0"/>
                </a:solidFill>
              </a:rPr>
              <a:t>2 </a:t>
            </a:r>
            <a:r>
              <a:rPr lang="fr-FR" dirty="0">
                <a:solidFill>
                  <a:srgbClr val="7030A0"/>
                </a:solidFill>
              </a:rPr>
              <a:t>+ u</a:t>
            </a:r>
            <a:r>
              <a:rPr lang="fr-FR" baseline="-25000" dirty="0">
                <a:solidFill>
                  <a:srgbClr val="7030A0"/>
                </a:solidFill>
              </a:rPr>
              <a:t>3 </a:t>
            </a:r>
            <a:r>
              <a:rPr lang="fr-FR" dirty="0">
                <a:solidFill>
                  <a:srgbClr val="7030A0"/>
                </a:solidFill>
              </a:rPr>
              <a:t>+ u</a:t>
            </a:r>
            <a:r>
              <a:rPr lang="fr-FR" baseline="-25000" dirty="0">
                <a:solidFill>
                  <a:srgbClr val="7030A0"/>
                </a:solidFill>
              </a:rPr>
              <a:t>4 </a:t>
            </a:r>
            <a:r>
              <a:rPr lang="fr-FR" dirty="0">
                <a:solidFill>
                  <a:srgbClr val="7030A0"/>
                </a:solidFill>
              </a:rPr>
              <a:t>+ … + u</a:t>
            </a:r>
            <a:r>
              <a:rPr lang="fr-FR" baseline="-25000" dirty="0">
                <a:solidFill>
                  <a:srgbClr val="7030A0"/>
                </a:solidFill>
              </a:rPr>
              <a:t>n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n+1 </a:t>
            </a:r>
            <a:r>
              <a:rPr lang="fr-FR" dirty="0"/>
              <a:t>      </a:t>
            </a:r>
          </a:p>
          <a:p>
            <a:pPr marL="0" indent="0">
              <a:buNone/>
            </a:pPr>
            <a:r>
              <a:rPr lang="fr-FR" dirty="0"/>
              <a:t>on a toujours </a:t>
            </a:r>
            <a:r>
              <a:rPr lang="fr-FR" dirty="0">
                <a:solidFill>
                  <a:srgbClr val="7030A0"/>
                </a:solidFill>
              </a:rPr>
              <a:t>trop de termes </a:t>
            </a:r>
            <a:r>
              <a:rPr lang="fr-FR" dirty="0"/>
              <a:t>: comment en éliminer ?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/>
              <a:t>S – q S = (</a:t>
            </a:r>
            <a:r>
              <a:rPr lang="fr-FR" dirty="0">
                <a:solidFill>
                  <a:srgbClr val="0070C0"/>
                </a:solidFill>
              </a:rPr>
              <a:t>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r>
              <a:rPr lang="fr-FR" dirty="0"/>
              <a:t>) – (</a:t>
            </a:r>
            <a:r>
              <a:rPr lang="fr-FR" dirty="0">
                <a:solidFill>
                  <a:srgbClr val="0070C0"/>
                </a:solidFill>
              </a:rPr>
              <a:t>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4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n+1 </a:t>
            </a:r>
            <a:r>
              <a:rPr lang="fr-FR" dirty="0"/>
              <a:t>) </a:t>
            </a:r>
          </a:p>
          <a:p>
            <a:pPr marL="0" indent="0">
              <a:buNone/>
            </a:pPr>
            <a:r>
              <a:rPr lang="fr-FR" dirty="0"/>
              <a:t>	= u</a:t>
            </a:r>
            <a:r>
              <a:rPr lang="fr-FR" baseline="-25000" dirty="0"/>
              <a:t>1 </a:t>
            </a:r>
            <a:r>
              <a:rPr lang="fr-FR" dirty="0">
                <a:solidFill>
                  <a:srgbClr val="FF0000"/>
                </a:solidFill>
              </a:rPr>
              <a:t>+ u</a:t>
            </a:r>
            <a:r>
              <a:rPr lang="fr-FR" baseline="-25000" dirty="0">
                <a:solidFill>
                  <a:srgbClr val="FF0000"/>
                </a:solidFill>
              </a:rPr>
              <a:t>2 </a:t>
            </a:r>
            <a:r>
              <a:rPr lang="fr-FR" dirty="0">
                <a:solidFill>
                  <a:srgbClr val="00B050"/>
                </a:solidFill>
              </a:rPr>
              <a:t>+ u</a:t>
            </a:r>
            <a:r>
              <a:rPr lang="fr-FR" baseline="-25000" dirty="0">
                <a:solidFill>
                  <a:srgbClr val="00B050"/>
                </a:solidFill>
              </a:rPr>
              <a:t>3 </a:t>
            </a:r>
            <a:r>
              <a:rPr lang="fr-FR" dirty="0"/>
              <a:t>+ … + u</a:t>
            </a:r>
            <a:r>
              <a:rPr lang="fr-FR" baseline="-25000" dirty="0"/>
              <a:t>n-1 </a:t>
            </a:r>
            <a:r>
              <a:rPr lang="fr-FR" dirty="0"/>
              <a:t>+</a:t>
            </a:r>
            <a:r>
              <a:rPr lang="fr-FR" dirty="0">
                <a:solidFill>
                  <a:srgbClr val="00B0F0"/>
                </a:solidFill>
              </a:rPr>
              <a:t> u</a:t>
            </a:r>
            <a:r>
              <a:rPr lang="fr-FR" baseline="-25000" dirty="0">
                <a:solidFill>
                  <a:srgbClr val="00B0F0"/>
                </a:solidFill>
              </a:rPr>
              <a:t>n </a:t>
            </a:r>
            <a:r>
              <a:rPr lang="fr-FR" dirty="0"/>
              <a:t>–</a:t>
            </a:r>
            <a:r>
              <a:rPr lang="fr-FR" dirty="0">
                <a:solidFill>
                  <a:srgbClr val="FF0000"/>
                </a:solidFill>
              </a:rPr>
              <a:t> u</a:t>
            </a:r>
            <a:r>
              <a:rPr lang="fr-FR" baseline="-25000" dirty="0">
                <a:solidFill>
                  <a:srgbClr val="FF0000"/>
                </a:solidFill>
              </a:rPr>
              <a:t>2 </a:t>
            </a:r>
            <a:r>
              <a:rPr lang="fr-FR" dirty="0"/>
              <a:t>–</a:t>
            </a:r>
            <a:r>
              <a:rPr lang="fr-FR" dirty="0">
                <a:solidFill>
                  <a:srgbClr val="00B050"/>
                </a:solidFill>
              </a:rPr>
              <a:t> u</a:t>
            </a:r>
            <a:r>
              <a:rPr lang="fr-FR" baseline="-25000" dirty="0">
                <a:solidFill>
                  <a:srgbClr val="00B050"/>
                </a:solidFill>
              </a:rPr>
              <a:t>3 </a:t>
            </a:r>
            <a:r>
              <a:rPr lang="fr-FR" dirty="0"/>
              <a:t>– u</a:t>
            </a:r>
            <a:r>
              <a:rPr lang="fr-FR" baseline="-25000" dirty="0"/>
              <a:t>4 </a:t>
            </a:r>
            <a:r>
              <a:rPr lang="fr-FR" dirty="0"/>
              <a:t>– … –</a:t>
            </a:r>
            <a:r>
              <a:rPr lang="fr-FR" dirty="0">
                <a:solidFill>
                  <a:srgbClr val="00B0F0"/>
                </a:solidFill>
              </a:rPr>
              <a:t> u</a:t>
            </a:r>
            <a:r>
              <a:rPr lang="fr-FR" baseline="-25000" dirty="0">
                <a:solidFill>
                  <a:srgbClr val="00B0F0"/>
                </a:solidFill>
              </a:rPr>
              <a:t>n </a:t>
            </a:r>
            <a:r>
              <a:rPr lang="fr-FR" dirty="0"/>
              <a:t>– u</a:t>
            </a:r>
            <a:r>
              <a:rPr lang="fr-FR" baseline="-25000" dirty="0"/>
              <a:t>n+1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	= u</a:t>
            </a:r>
            <a:r>
              <a:rPr lang="fr-FR" baseline="-25000" dirty="0"/>
              <a:t>1 </a:t>
            </a:r>
            <a:r>
              <a:rPr lang="fr-FR" dirty="0"/>
              <a:t>– u</a:t>
            </a:r>
            <a:r>
              <a:rPr lang="fr-FR" baseline="-25000" dirty="0"/>
              <a:t>n+1 </a:t>
            </a:r>
            <a:r>
              <a:rPr lang="fr-FR" dirty="0"/>
              <a:t>= u</a:t>
            </a:r>
            <a:r>
              <a:rPr lang="fr-FR" baseline="-25000" dirty="0"/>
              <a:t>1 </a:t>
            </a:r>
            <a:r>
              <a:rPr lang="fr-FR" dirty="0"/>
              <a:t>– q</a:t>
            </a:r>
            <a:r>
              <a:rPr lang="fr-FR" baseline="30000" dirty="0"/>
              <a:t>n</a:t>
            </a:r>
            <a:r>
              <a:rPr lang="fr-FR" dirty="0"/>
              <a:t> u</a:t>
            </a:r>
            <a:r>
              <a:rPr lang="fr-FR" baseline="-25000" dirty="0"/>
              <a:t>1 </a:t>
            </a:r>
            <a:r>
              <a:rPr lang="fr-FR" dirty="0"/>
              <a:t>= …</a:t>
            </a:r>
            <a:r>
              <a:rPr lang="fr-FR" dirty="0">
                <a:solidFill>
                  <a:srgbClr val="FF0000"/>
                </a:solidFill>
              </a:rPr>
              <a:t>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						 </a:t>
            </a: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84458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4961"/>
          </a:xfrm>
        </p:spPr>
        <p:txBody>
          <a:bodyPr/>
          <a:lstStyle/>
          <a:p>
            <a:r>
              <a:rPr lang="fr-FR" dirty="0"/>
              <a:t>7°) </a:t>
            </a:r>
            <a:r>
              <a:rPr lang="fr-FR" u="sng" dirty="0"/>
              <a:t>Somme des n premiers termes 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313" y="1183367"/>
            <a:ext cx="11001375" cy="50976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S =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/>
              <a:t> On veut une formule permettant de déterminer S sans devoir utiliser tous les termes de u</a:t>
            </a:r>
            <a:r>
              <a:rPr lang="fr-FR" baseline="-25000" dirty="0"/>
              <a:t>1 </a:t>
            </a:r>
            <a:r>
              <a:rPr lang="fr-FR" dirty="0"/>
              <a:t>à u</a:t>
            </a:r>
            <a:r>
              <a:rPr lang="fr-FR" baseline="-25000" dirty="0"/>
              <a:t>n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q S = q (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r>
              <a:rPr lang="fr-FR" dirty="0">
                <a:solidFill>
                  <a:srgbClr val="0070C0"/>
                </a:solidFill>
              </a:rPr>
              <a:t>) = q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q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q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q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q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	= </a:t>
            </a:r>
            <a:r>
              <a:rPr lang="fr-FR" dirty="0">
                <a:solidFill>
                  <a:srgbClr val="7030A0"/>
                </a:solidFill>
              </a:rPr>
              <a:t>u</a:t>
            </a:r>
            <a:r>
              <a:rPr lang="fr-FR" baseline="-25000" dirty="0">
                <a:solidFill>
                  <a:srgbClr val="7030A0"/>
                </a:solidFill>
              </a:rPr>
              <a:t>2 </a:t>
            </a:r>
            <a:r>
              <a:rPr lang="fr-FR" dirty="0">
                <a:solidFill>
                  <a:srgbClr val="7030A0"/>
                </a:solidFill>
              </a:rPr>
              <a:t>+ u</a:t>
            </a:r>
            <a:r>
              <a:rPr lang="fr-FR" baseline="-25000" dirty="0">
                <a:solidFill>
                  <a:srgbClr val="7030A0"/>
                </a:solidFill>
              </a:rPr>
              <a:t>3 </a:t>
            </a:r>
            <a:r>
              <a:rPr lang="fr-FR" dirty="0">
                <a:solidFill>
                  <a:srgbClr val="7030A0"/>
                </a:solidFill>
              </a:rPr>
              <a:t>+ u</a:t>
            </a:r>
            <a:r>
              <a:rPr lang="fr-FR" baseline="-25000" dirty="0">
                <a:solidFill>
                  <a:srgbClr val="7030A0"/>
                </a:solidFill>
              </a:rPr>
              <a:t>4 </a:t>
            </a:r>
            <a:r>
              <a:rPr lang="fr-FR" dirty="0">
                <a:solidFill>
                  <a:srgbClr val="7030A0"/>
                </a:solidFill>
              </a:rPr>
              <a:t>+ … + u</a:t>
            </a:r>
            <a:r>
              <a:rPr lang="fr-FR" baseline="-25000" dirty="0">
                <a:solidFill>
                  <a:srgbClr val="7030A0"/>
                </a:solidFill>
              </a:rPr>
              <a:t>n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n+1 </a:t>
            </a:r>
            <a:r>
              <a:rPr lang="fr-FR" dirty="0"/>
              <a:t>      </a:t>
            </a:r>
          </a:p>
          <a:p>
            <a:pPr marL="0" indent="0">
              <a:buNone/>
            </a:pPr>
            <a:r>
              <a:rPr lang="fr-FR" dirty="0"/>
              <a:t>on a toujours </a:t>
            </a:r>
            <a:r>
              <a:rPr lang="fr-FR" dirty="0">
                <a:solidFill>
                  <a:srgbClr val="7030A0"/>
                </a:solidFill>
              </a:rPr>
              <a:t>trop de termes </a:t>
            </a:r>
            <a:r>
              <a:rPr lang="fr-FR" dirty="0"/>
              <a:t>: comment en éliminer ?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/>
              <a:t>S – q S = (</a:t>
            </a:r>
            <a:r>
              <a:rPr lang="fr-FR" dirty="0">
                <a:solidFill>
                  <a:srgbClr val="0070C0"/>
                </a:solidFill>
              </a:rPr>
              <a:t>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r>
              <a:rPr lang="fr-FR" dirty="0"/>
              <a:t>) – (</a:t>
            </a:r>
            <a:r>
              <a:rPr lang="fr-FR" dirty="0">
                <a:solidFill>
                  <a:srgbClr val="0070C0"/>
                </a:solidFill>
              </a:rPr>
              <a:t>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4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n+1 </a:t>
            </a:r>
            <a:r>
              <a:rPr lang="fr-FR" dirty="0"/>
              <a:t>) </a:t>
            </a:r>
          </a:p>
          <a:p>
            <a:pPr marL="0" indent="0">
              <a:buNone/>
            </a:pPr>
            <a:r>
              <a:rPr lang="fr-FR" dirty="0"/>
              <a:t>	= u</a:t>
            </a:r>
            <a:r>
              <a:rPr lang="fr-FR" baseline="-25000" dirty="0"/>
              <a:t>1 </a:t>
            </a:r>
            <a:r>
              <a:rPr lang="fr-FR" dirty="0">
                <a:solidFill>
                  <a:srgbClr val="FF0000"/>
                </a:solidFill>
              </a:rPr>
              <a:t>+ u</a:t>
            </a:r>
            <a:r>
              <a:rPr lang="fr-FR" baseline="-25000" dirty="0">
                <a:solidFill>
                  <a:srgbClr val="FF0000"/>
                </a:solidFill>
              </a:rPr>
              <a:t>2 </a:t>
            </a:r>
            <a:r>
              <a:rPr lang="fr-FR" dirty="0">
                <a:solidFill>
                  <a:srgbClr val="00B050"/>
                </a:solidFill>
              </a:rPr>
              <a:t>+ u</a:t>
            </a:r>
            <a:r>
              <a:rPr lang="fr-FR" baseline="-25000" dirty="0">
                <a:solidFill>
                  <a:srgbClr val="00B050"/>
                </a:solidFill>
              </a:rPr>
              <a:t>3 </a:t>
            </a:r>
            <a:r>
              <a:rPr lang="fr-FR" dirty="0"/>
              <a:t>+ … + u</a:t>
            </a:r>
            <a:r>
              <a:rPr lang="fr-FR" baseline="-25000" dirty="0"/>
              <a:t>n-1 </a:t>
            </a:r>
            <a:r>
              <a:rPr lang="fr-FR" dirty="0"/>
              <a:t>+</a:t>
            </a:r>
            <a:r>
              <a:rPr lang="fr-FR" dirty="0">
                <a:solidFill>
                  <a:srgbClr val="00B0F0"/>
                </a:solidFill>
              </a:rPr>
              <a:t> u</a:t>
            </a:r>
            <a:r>
              <a:rPr lang="fr-FR" baseline="-25000" dirty="0">
                <a:solidFill>
                  <a:srgbClr val="00B0F0"/>
                </a:solidFill>
              </a:rPr>
              <a:t>n </a:t>
            </a:r>
            <a:r>
              <a:rPr lang="fr-FR" dirty="0"/>
              <a:t>–</a:t>
            </a:r>
            <a:r>
              <a:rPr lang="fr-FR" dirty="0">
                <a:solidFill>
                  <a:srgbClr val="FF0000"/>
                </a:solidFill>
              </a:rPr>
              <a:t> u</a:t>
            </a:r>
            <a:r>
              <a:rPr lang="fr-FR" baseline="-25000" dirty="0">
                <a:solidFill>
                  <a:srgbClr val="FF0000"/>
                </a:solidFill>
              </a:rPr>
              <a:t>2 </a:t>
            </a:r>
            <a:r>
              <a:rPr lang="fr-FR" dirty="0"/>
              <a:t>–</a:t>
            </a:r>
            <a:r>
              <a:rPr lang="fr-FR" dirty="0">
                <a:solidFill>
                  <a:srgbClr val="00B050"/>
                </a:solidFill>
              </a:rPr>
              <a:t> u</a:t>
            </a:r>
            <a:r>
              <a:rPr lang="fr-FR" baseline="-25000" dirty="0">
                <a:solidFill>
                  <a:srgbClr val="00B050"/>
                </a:solidFill>
              </a:rPr>
              <a:t>3 </a:t>
            </a:r>
            <a:r>
              <a:rPr lang="fr-FR" dirty="0"/>
              <a:t>– u</a:t>
            </a:r>
            <a:r>
              <a:rPr lang="fr-FR" baseline="-25000" dirty="0"/>
              <a:t>4 </a:t>
            </a:r>
            <a:r>
              <a:rPr lang="fr-FR" dirty="0"/>
              <a:t>– … –</a:t>
            </a:r>
            <a:r>
              <a:rPr lang="fr-FR" dirty="0">
                <a:solidFill>
                  <a:srgbClr val="00B0F0"/>
                </a:solidFill>
              </a:rPr>
              <a:t> u</a:t>
            </a:r>
            <a:r>
              <a:rPr lang="fr-FR" baseline="-25000" dirty="0">
                <a:solidFill>
                  <a:srgbClr val="00B0F0"/>
                </a:solidFill>
              </a:rPr>
              <a:t>n </a:t>
            </a:r>
            <a:r>
              <a:rPr lang="fr-FR" dirty="0"/>
              <a:t>– u</a:t>
            </a:r>
            <a:r>
              <a:rPr lang="fr-FR" baseline="-25000" dirty="0"/>
              <a:t>n+1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	= u</a:t>
            </a:r>
            <a:r>
              <a:rPr lang="fr-FR" baseline="-25000" dirty="0"/>
              <a:t>1 </a:t>
            </a:r>
            <a:r>
              <a:rPr lang="fr-FR" dirty="0"/>
              <a:t>– u</a:t>
            </a:r>
            <a:r>
              <a:rPr lang="fr-FR" baseline="-25000" dirty="0"/>
              <a:t>n+1 </a:t>
            </a:r>
            <a:r>
              <a:rPr lang="fr-FR" dirty="0"/>
              <a:t>= u</a:t>
            </a:r>
            <a:r>
              <a:rPr lang="fr-FR" baseline="-25000" dirty="0"/>
              <a:t>1 </a:t>
            </a:r>
            <a:r>
              <a:rPr lang="fr-FR" dirty="0"/>
              <a:t>– </a:t>
            </a:r>
            <a:r>
              <a:rPr lang="fr-FR" dirty="0" err="1"/>
              <a:t>q</a:t>
            </a:r>
            <a:r>
              <a:rPr lang="fr-FR" baseline="30000" dirty="0" err="1"/>
              <a:t>n</a:t>
            </a:r>
            <a:r>
              <a:rPr lang="fr-FR" dirty="0"/>
              <a:t> u</a:t>
            </a:r>
            <a:r>
              <a:rPr lang="fr-FR" baseline="-25000" dirty="0"/>
              <a:t>1 </a:t>
            </a:r>
            <a:r>
              <a:rPr lang="fr-FR" dirty="0"/>
              <a:t>= u</a:t>
            </a:r>
            <a:r>
              <a:rPr lang="fr-FR" baseline="-25000" dirty="0"/>
              <a:t>1 </a:t>
            </a:r>
            <a:r>
              <a:rPr lang="fr-FR" dirty="0"/>
              <a:t>( 1 – q</a:t>
            </a:r>
            <a:r>
              <a:rPr lang="fr-FR" baseline="30000" dirty="0"/>
              <a:t>n</a:t>
            </a:r>
            <a:r>
              <a:rPr lang="fr-FR" dirty="0"/>
              <a:t> )      donc S ( …       ) = u</a:t>
            </a:r>
            <a:r>
              <a:rPr lang="fr-FR" baseline="-25000" dirty="0"/>
              <a:t>1 </a:t>
            </a:r>
            <a:r>
              <a:rPr lang="fr-FR" dirty="0"/>
              <a:t>( 1 – q</a:t>
            </a:r>
            <a:r>
              <a:rPr lang="fr-FR" baseline="30000" dirty="0"/>
              <a:t>n</a:t>
            </a:r>
            <a:r>
              <a:rPr lang="fr-FR" dirty="0"/>
              <a:t> ) </a:t>
            </a:r>
          </a:p>
          <a:p>
            <a:pPr marL="0" indent="0">
              <a:buNone/>
            </a:pPr>
            <a:r>
              <a:rPr lang="fr-FR" dirty="0"/>
              <a:t>						 </a:t>
            </a: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91897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4961"/>
          </a:xfrm>
        </p:spPr>
        <p:txBody>
          <a:bodyPr/>
          <a:lstStyle/>
          <a:p>
            <a:r>
              <a:rPr lang="fr-FR" dirty="0"/>
              <a:t>7°) </a:t>
            </a:r>
            <a:r>
              <a:rPr lang="fr-FR" u="sng" dirty="0"/>
              <a:t>Somme des n premiers termes 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313" y="1183367"/>
            <a:ext cx="11001375" cy="50976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S =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/>
              <a:t> On veut une formule permettant de déterminer S sans devoir utiliser tous les termes de u</a:t>
            </a:r>
            <a:r>
              <a:rPr lang="fr-FR" baseline="-25000" dirty="0"/>
              <a:t>1 </a:t>
            </a:r>
            <a:r>
              <a:rPr lang="fr-FR" dirty="0"/>
              <a:t>à u</a:t>
            </a:r>
            <a:r>
              <a:rPr lang="fr-FR" baseline="-25000" dirty="0"/>
              <a:t>n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q S = q (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r>
              <a:rPr lang="fr-FR" dirty="0">
                <a:solidFill>
                  <a:srgbClr val="0070C0"/>
                </a:solidFill>
              </a:rPr>
              <a:t>) = q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q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q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q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q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	= </a:t>
            </a:r>
            <a:r>
              <a:rPr lang="fr-FR" dirty="0">
                <a:solidFill>
                  <a:srgbClr val="7030A0"/>
                </a:solidFill>
              </a:rPr>
              <a:t>u</a:t>
            </a:r>
            <a:r>
              <a:rPr lang="fr-FR" baseline="-25000" dirty="0">
                <a:solidFill>
                  <a:srgbClr val="7030A0"/>
                </a:solidFill>
              </a:rPr>
              <a:t>2 </a:t>
            </a:r>
            <a:r>
              <a:rPr lang="fr-FR" dirty="0">
                <a:solidFill>
                  <a:srgbClr val="7030A0"/>
                </a:solidFill>
              </a:rPr>
              <a:t>+ u</a:t>
            </a:r>
            <a:r>
              <a:rPr lang="fr-FR" baseline="-25000" dirty="0">
                <a:solidFill>
                  <a:srgbClr val="7030A0"/>
                </a:solidFill>
              </a:rPr>
              <a:t>3 </a:t>
            </a:r>
            <a:r>
              <a:rPr lang="fr-FR" dirty="0">
                <a:solidFill>
                  <a:srgbClr val="7030A0"/>
                </a:solidFill>
              </a:rPr>
              <a:t>+ u</a:t>
            </a:r>
            <a:r>
              <a:rPr lang="fr-FR" baseline="-25000" dirty="0">
                <a:solidFill>
                  <a:srgbClr val="7030A0"/>
                </a:solidFill>
              </a:rPr>
              <a:t>4 </a:t>
            </a:r>
            <a:r>
              <a:rPr lang="fr-FR" dirty="0">
                <a:solidFill>
                  <a:srgbClr val="7030A0"/>
                </a:solidFill>
              </a:rPr>
              <a:t>+ … + u</a:t>
            </a:r>
            <a:r>
              <a:rPr lang="fr-FR" baseline="-25000" dirty="0">
                <a:solidFill>
                  <a:srgbClr val="7030A0"/>
                </a:solidFill>
              </a:rPr>
              <a:t>n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n+1 </a:t>
            </a:r>
            <a:r>
              <a:rPr lang="fr-FR" dirty="0"/>
              <a:t>      </a:t>
            </a:r>
          </a:p>
          <a:p>
            <a:pPr marL="0" indent="0">
              <a:buNone/>
            </a:pPr>
            <a:r>
              <a:rPr lang="fr-FR" dirty="0"/>
              <a:t>on a toujours </a:t>
            </a:r>
            <a:r>
              <a:rPr lang="fr-FR" dirty="0">
                <a:solidFill>
                  <a:srgbClr val="7030A0"/>
                </a:solidFill>
              </a:rPr>
              <a:t>trop de termes </a:t>
            </a:r>
            <a:r>
              <a:rPr lang="fr-FR" dirty="0"/>
              <a:t>: comment en éliminer ?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/>
              <a:t>S – q S = (</a:t>
            </a:r>
            <a:r>
              <a:rPr lang="fr-FR" dirty="0">
                <a:solidFill>
                  <a:srgbClr val="0070C0"/>
                </a:solidFill>
              </a:rPr>
              <a:t>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r>
              <a:rPr lang="fr-FR" dirty="0"/>
              <a:t>) – (</a:t>
            </a:r>
            <a:r>
              <a:rPr lang="fr-FR" dirty="0">
                <a:solidFill>
                  <a:srgbClr val="0070C0"/>
                </a:solidFill>
              </a:rPr>
              <a:t>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4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n+1 </a:t>
            </a:r>
            <a:r>
              <a:rPr lang="fr-FR" dirty="0"/>
              <a:t>) </a:t>
            </a:r>
          </a:p>
          <a:p>
            <a:pPr marL="0" indent="0">
              <a:buNone/>
            </a:pPr>
            <a:r>
              <a:rPr lang="fr-FR" dirty="0"/>
              <a:t>	= u</a:t>
            </a:r>
            <a:r>
              <a:rPr lang="fr-FR" baseline="-25000" dirty="0"/>
              <a:t>1 </a:t>
            </a:r>
            <a:r>
              <a:rPr lang="fr-FR" dirty="0">
                <a:solidFill>
                  <a:srgbClr val="FF0000"/>
                </a:solidFill>
              </a:rPr>
              <a:t>+ u</a:t>
            </a:r>
            <a:r>
              <a:rPr lang="fr-FR" baseline="-25000" dirty="0">
                <a:solidFill>
                  <a:srgbClr val="FF0000"/>
                </a:solidFill>
              </a:rPr>
              <a:t>2 </a:t>
            </a:r>
            <a:r>
              <a:rPr lang="fr-FR" dirty="0">
                <a:solidFill>
                  <a:srgbClr val="00B050"/>
                </a:solidFill>
              </a:rPr>
              <a:t>+ u</a:t>
            </a:r>
            <a:r>
              <a:rPr lang="fr-FR" baseline="-25000" dirty="0">
                <a:solidFill>
                  <a:srgbClr val="00B050"/>
                </a:solidFill>
              </a:rPr>
              <a:t>3 </a:t>
            </a:r>
            <a:r>
              <a:rPr lang="fr-FR" dirty="0"/>
              <a:t>+ … + u</a:t>
            </a:r>
            <a:r>
              <a:rPr lang="fr-FR" baseline="-25000" dirty="0"/>
              <a:t>n-1 </a:t>
            </a:r>
            <a:r>
              <a:rPr lang="fr-FR" dirty="0"/>
              <a:t>+</a:t>
            </a:r>
            <a:r>
              <a:rPr lang="fr-FR" dirty="0">
                <a:solidFill>
                  <a:srgbClr val="00B0F0"/>
                </a:solidFill>
              </a:rPr>
              <a:t> u</a:t>
            </a:r>
            <a:r>
              <a:rPr lang="fr-FR" baseline="-25000" dirty="0">
                <a:solidFill>
                  <a:srgbClr val="00B0F0"/>
                </a:solidFill>
              </a:rPr>
              <a:t>n </a:t>
            </a:r>
            <a:r>
              <a:rPr lang="fr-FR" dirty="0"/>
              <a:t>–</a:t>
            </a:r>
            <a:r>
              <a:rPr lang="fr-FR" dirty="0">
                <a:solidFill>
                  <a:srgbClr val="FF0000"/>
                </a:solidFill>
              </a:rPr>
              <a:t> u</a:t>
            </a:r>
            <a:r>
              <a:rPr lang="fr-FR" baseline="-25000" dirty="0">
                <a:solidFill>
                  <a:srgbClr val="FF0000"/>
                </a:solidFill>
              </a:rPr>
              <a:t>2 </a:t>
            </a:r>
            <a:r>
              <a:rPr lang="fr-FR" dirty="0"/>
              <a:t>–</a:t>
            </a:r>
            <a:r>
              <a:rPr lang="fr-FR" dirty="0">
                <a:solidFill>
                  <a:srgbClr val="00B050"/>
                </a:solidFill>
              </a:rPr>
              <a:t> u</a:t>
            </a:r>
            <a:r>
              <a:rPr lang="fr-FR" baseline="-25000" dirty="0">
                <a:solidFill>
                  <a:srgbClr val="00B050"/>
                </a:solidFill>
              </a:rPr>
              <a:t>3 </a:t>
            </a:r>
            <a:r>
              <a:rPr lang="fr-FR" dirty="0"/>
              <a:t>– u</a:t>
            </a:r>
            <a:r>
              <a:rPr lang="fr-FR" baseline="-25000" dirty="0"/>
              <a:t>4 </a:t>
            </a:r>
            <a:r>
              <a:rPr lang="fr-FR" dirty="0"/>
              <a:t>– … –</a:t>
            </a:r>
            <a:r>
              <a:rPr lang="fr-FR" dirty="0">
                <a:solidFill>
                  <a:srgbClr val="00B0F0"/>
                </a:solidFill>
              </a:rPr>
              <a:t> u</a:t>
            </a:r>
            <a:r>
              <a:rPr lang="fr-FR" baseline="-25000" dirty="0">
                <a:solidFill>
                  <a:srgbClr val="00B0F0"/>
                </a:solidFill>
              </a:rPr>
              <a:t>n </a:t>
            </a:r>
            <a:r>
              <a:rPr lang="fr-FR" dirty="0"/>
              <a:t>– u</a:t>
            </a:r>
            <a:r>
              <a:rPr lang="fr-FR" baseline="-25000" dirty="0"/>
              <a:t>n+1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	= u</a:t>
            </a:r>
            <a:r>
              <a:rPr lang="fr-FR" baseline="-25000" dirty="0"/>
              <a:t>1 </a:t>
            </a:r>
            <a:r>
              <a:rPr lang="fr-FR" dirty="0"/>
              <a:t>– u</a:t>
            </a:r>
            <a:r>
              <a:rPr lang="fr-FR" baseline="-25000" dirty="0"/>
              <a:t>n+1 </a:t>
            </a:r>
            <a:r>
              <a:rPr lang="fr-FR" dirty="0"/>
              <a:t>= u</a:t>
            </a:r>
            <a:r>
              <a:rPr lang="fr-FR" baseline="-25000" dirty="0"/>
              <a:t>1 </a:t>
            </a:r>
            <a:r>
              <a:rPr lang="fr-FR" dirty="0"/>
              <a:t>– </a:t>
            </a:r>
            <a:r>
              <a:rPr lang="fr-FR" dirty="0" err="1"/>
              <a:t>q</a:t>
            </a:r>
            <a:r>
              <a:rPr lang="fr-FR" baseline="30000" dirty="0" err="1"/>
              <a:t>n</a:t>
            </a:r>
            <a:r>
              <a:rPr lang="fr-FR" dirty="0"/>
              <a:t> u</a:t>
            </a:r>
            <a:r>
              <a:rPr lang="fr-FR" baseline="-25000" dirty="0"/>
              <a:t>1 </a:t>
            </a:r>
            <a:r>
              <a:rPr lang="fr-FR" dirty="0"/>
              <a:t>= u</a:t>
            </a:r>
            <a:r>
              <a:rPr lang="fr-FR" baseline="-25000" dirty="0"/>
              <a:t>1 </a:t>
            </a:r>
            <a:r>
              <a:rPr lang="fr-FR" dirty="0"/>
              <a:t>( 1 – </a:t>
            </a:r>
            <a:r>
              <a:rPr lang="fr-FR" dirty="0" err="1"/>
              <a:t>q</a:t>
            </a:r>
            <a:r>
              <a:rPr lang="fr-FR" baseline="30000" dirty="0" err="1"/>
              <a:t>n</a:t>
            </a:r>
            <a:r>
              <a:rPr lang="fr-FR" dirty="0"/>
              <a:t> )      donc S ( 1 – q ) = u</a:t>
            </a:r>
            <a:r>
              <a:rPr lang="fr-FR" baseline="-25000" dirty="0"/>
              <a:t>1 </a:t>
            </a:r>
            <a:r>
              <a:rPr lang="fr-FR" dirty="0"/>
              <a:t>( 1 – q</a:t>
            </a:r>
            <a:r>
              <a:rPr lang="fr-FR" baseline="30000" dirty="0"/>
              <a:t>n</a:t>
            </a:r>
            <a:r>
              <a:rPr lang="fr-FR" dirty="0"/>
              <a:t> ) </a:t>
            </a:r>
          </a:p>
          <a:p>
            <a:pPr marL="0" indent="0">
              <a:buNone/>
            </a:pPr>
            <a:r>
              <a:rPr lang="fr-FR" dirty="0"/>
              <a:t>						donc </a:t>
            </a:r>
            <a:r>
              <a:rPr lang="fr-FR" dirty="0">
                <a:solidFill>
                  <a:srgbClr val="FF0000"/>
                </a:solidFill>
              </a:rPr>
              <a:t>S = …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84458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4961"/>
          </a:xfrm>
        </p:spPr>
        <p:txBody>
          <a:bodyPr/>
          <a:lstStyle/>
          <a:p>
            <a:r>
              <a:rPr lang="fr-FR" dirty="0"/>
              <a:t>7°) </a:t>
            </a:r>
            <a:r>
              <a:rPr lang="fr-FR" u="sng" dirty="0"/>
              <a:t>Somme des n premiers termes 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313" y="1183366"/>
            <a:ext cx="11001375" cy="5674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S =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/>
              <a:t> On veut une formule permettant de déterminer S sans devoir utiliser tous les termes de u</a:t>
            </a:r>
            <a:r>
              <a:rPr lang="fr-FR" baseline="-25000" dirty="0"/>
              <a:t>1 </a:t>
            </a:r>
            <a:r>
              <a:rPr lang="fr-FR" dirty="0"/>
              <a:t>à u</a:t>
            </a:r>
            <a:r>
              <a:rPr lang="fr-FR" baseline="-25000" dirty="0"/>
              <a:t>n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S – q S = (</a:t>
            </a:r>
            <a:r>
              <a:rPr lang="fr-FR" dirty="0">
                <a:solidFill>
                  <a:srgbClr val="0070C0"/>
                </a:solidFill>
              </a:rPr>
              <a:t>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r>
              <a:rPr lang="fr-FR" dirty="0"/>
              <a:t>) – (</a:t>
            </a:r>
            <a:r>
              <a:rPr lang="fr-FR" dirty="0">
                <a:solidFill>
                  <a:srgbClr val="0070C0"/>
                </a:solidFill>
              </a:rPr>
              <a:t>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4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n+1 </a:t>
            </a:r>
            <a:r>
              <a:rPr lang="fr-FR" dirty="0"/>
              <a:t>) </a:t>
            </a:r>
          </a:p>
          <a:p>
            <a:pPr marL="0" indent="0">
              <a:buNone/>
            </a:pPr>
            <a:r>
              <a:rPr lang="fr-FR" dirty="0"/>
              <a:t>             = u</a:t>
            </a:r>
            <a:r>
              <a:rPr lang="fr-FR" baseline="-25000" dirty="0"/>
              <a:t>1 </a:t>
            </a:r>
            <a:r>
              <a:rPr lang="fr-FR" dirty="0">
                <a:solidFill>
                  <a:srgbClr val="FF0000"/>
                </a:solidFill>
              </a:rPr>
              <a:t>+ u</a:t>
            </a:r>
            <a:r>
              <a:rPr lang="fr-FR" baseline="-25000" dirty="0">
                <a:solidFill>
                  <a:srgbClr val="FF0000"/>
                </a:solidFill>
              </a:rPr>
              <a:t>2 </a:t>
            </a:r>
            <a:r>
              <a:rPr lang="fr-FR" dirty="0">
                <a:solidFill>
                  <a:srgbClr val="00B050"/>
                </a:solidFill>
              </a:rPr>
              <a:t>+ u</a:t>
            </a:r>
            <a:r>
              <a:rPr lang="fr-FR" baseline="-25000" dirty="0">
                <a:solidFill>
                  <a:srgbClr val="00B050"/>
                </a:solidFill>
              </a:rPr>
              <a:t>3 </a:t>
            </a:r>
            <a:r>
              <a:rPr lang="fr-FR" dirty="0"/>
              <a:t>+ … + u</a:t>
            </a:r>
            <a:r>
              <a:rPr lang="fr-FR" baseline="-25000" dirty="0"/>
              <a:t>n-1 </a:t>
            </a:r>
            <a:r>
              <a:rPr lang="fr-FR" dirty="0"/>
              <a:t>+</a:t>
            </a:r>
            <a:r>
              <a:rPr lang="fr-FR" dirty="0">
                <a:solidFill>
                  <a:srgbClr val="00B0F0"/>
                </a:solidFill>
              </a:rPr>
              <a:t> u</a:t>
            </a:r>
            <a:r>
              <a:rPr lang="fr-FR" baseline="-25000" dirty="0">
                <a:solidFill>
                  <a:srgbClr val="00B0F0"/>
                </a:solidFill>
              </a:rPr>
              <a:t>n </a:t>
            </a:r>
            <a:r>
              <a:rPr lang="fr-FR" dirty="0"/>
              <a:t>–</a:t>
            </a:r>
            <a:r>
              <a:rPr lang="fr-FR" dirty="0">
                <a:solidFill>
                  <a:srgbClr val="FF0000"/>
                </a:solidFill>
              </a:rPr>
              <a:t> u</a:t>
            </a:r>
            <a:r>
              <a:rPr lang="fr-FR" baseline="-25000" dirty="0">
                <a:solidFill>
                  <a:srgbClr val="FF0000"/>
                </a:solidFill>
              </a:rPr>
              <a:t>2 </a:t>
            </a:r>
            <a:r>
              <a:rPr lang="fr-FR" dirty="0"/>
              <a:t>–</a:t>
            </a:r>
            <a:r>
              <a:rPr lang="fr-FR" dirty="0">
                <a:solidFill>
                  <a:srgbClr val="00B050"/>
                </a:solidFill>
              </a:rPr>
              <a:t> u</a:t>
            </a:r>
            <a:r>
              <a:rPr lang="fr-FR" baseline="-25000" dirty="0">
                <a:solidFill>
                  <a:srgbClr val="00B050"/>
                </a:solidFill>
              </a:rPr>
              <a:t>3 </a:t>
            </a:r>
            <a:r>
              <a:rPr lang="fr-FR" dirty="0"/>
              <a:t>– u</a:t>
            </a:r>
            <a:r>
              <a:rPr lang="fr-FR" baseline="-25000" dirty="0"/>
              <a:t>4 </a:t>
            </a:r>
            <a:r>
              <a:rPr lang="fr-FR" dirty="0"/>
              <a:t>– … –</a:t>
            </a:r>
            <a:r>
              <a:rPr lang="fr-FR" dirty="0">
                <a:solidFill>
                  <a:srgbClr val="00B0F0"/>
                </a:solidFill>
              </a:rPr>
              <a:t> u</a:t>
            </a:r>
            <a:r>
              <a:rPr lang="fr-FR" baseline="-25000" dirty="0">
                <a:solidFill>
                  <a:srgbClr val="00B0F0"/>
                </a:solidFill>
              </a:rPr>
              <a:t>n </a:t>
            </a:r>
            <a:r>
              <a:rPr lang="fr-FR" dirty="0"/>
              <a:t>– u</a:t>
            </a:r>
            <a:r>
              <a:rPr lang="fr-FR" baseline="-25000" dirty="0"/>
              <a:t>n+1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	= u</a:t>
            </a:r>
            <a:r>
              <a:rPr lang="fr-FR" baseline="-25000" dirty="0"/>
              <a:t>1 </a:t>
            </a:r>
            <a:r>
              <a:rPr lang="fr-FR" dirty="0"/>
              <a:t>– u</a:t>
            </a:r>
            <a:r>
              <a:rPr lang="fr-FR" baseline="-25000" dirty="0"/>
              <a:t>n+1 </a:t>
            </a:r>
            <a:r>
              <a:rPr lang="fr-FR" dirty="0"/>
              <a:t>= u</a:t>
            </a:r>
            <a:r>
              <a:rPr lang="fr-FR" baseline="-25000" dirty="0"/>
              <a:t>1 </a:t>
            </a:r>
            <a:r>
              <a:rPr lang="fr-FR" dirty="0"/>
              <a:t>– </a:t>
            </a:r>
            <a:r>
              <a:rPr lang="fr-FR" dirty="0" err="1"/>
              <a:t>q</a:t>
            </a:r>
            <a:r>
              <a:rPr lang="fr-FR" baseline="30000" dirty="0" err="1"/>
              <a:t>n</a:t>
            </a:r>
            <a:r>
              <a:rPr lang="fr-FR" dirty="0"/>
              <a:t> u</a:t>
            </a:r>
            <a:r>
              <a:rPr lang="fr-FR" baseline="-25000" dirty="0"/>
              <a:t>1 </a:t>
            </a:r>
            <a:r>
              <a:rPr lang="fr-FR" dirty="0"/>
              <a:t>= u</a:t>
            </a:r>
            <a:r>
              <a:rPr lang="fr-FR" baseline="-25000" dirty="0"/>
              <a:t>1 </a:t>
            </a:r>
            <a:r>
              <a:rPr lang="fr-FR" dirty="0"/>
              <a:t>( 1 – </a:t>
            </a:r>
            <a:r>
              <a:rPr lang="fr-FR" dirty="0" err="1"/>
              <a:t>q</a:t>
            </a:r>
            <a:r>
              <a:rPr lang="fr-FR" baseline="30000" dirty="0" err="1"/>
              <a:t>n</a:t>
            </a:r>
            <a:r>
              <a:rPr lang="fr-FR" dirty="0"/>
              <a:t> )      </a:t>
            </a:r>
          </a:p>
          <a:p>
            <a:pPr marL="0" indent="0">
              <a:buNone/>
            </a:pPr>
            <a:r>
              <a:rPr lang="fr-FR" dirty="0"/>
              <a:t>donc S ( 1 – q ) = u</a:t>
            </a:r>
            <a:r>
              <a:rPr lang="fr-FR" baseline="-25000" dirty="0"/>
              <a:t>1 </a:t>
            </a:r>
            <a:r>
              <a:rPr lang="fr-FR" dirty="0"/>
              <a:t>( 1 – q</a:t>
            </a:r>
            <a:r>
              <a:rPr lang="fr-FR" baseline="30000" dirty="0"/>
              <a:t>n</a:t>
            </a:r>
            <a:r>
              <a:rPr lang="fr-FR" dirty="0"/>
              <a:t> ) </a:t>
            </a: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 					1 – q</a:t>
            </a:r>
            <a:r>
              <a:rPr lang="fr-FR" baseline="30000" dirty="0">
                <a:solidFill>
                  <a:srgbClr val="FF0000"/>
                </a:solidFill>
              </a:rPr>
              <a:t>n</a:t>
            </a:r>
            <a:r>
              <a:rPr lang="fr-FR" dirty="0">
                <a:solidFill>
                  <a:srgbClr val="FF0000"/>
                </a:solidFill>
              </a:rPr>
              <a:t>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		donc 		</a:t>
            </a:r>
            <a:r>
              <a:rPr lang="fr-FR" dirty="0">
                <a:solidFill>
                  <a:srgbClr val="FF0000"/>
                </a:solidFill>
              </a:rPr>
              <a:t>S = u</a:t>
            </a:r>
            <a:r>
              <a:rPr lang="fr-FR" baseline="-25000" dirty="0">
                <a:solidFill>
                  <a:srgbClr val="FF0000"/>
                </a:solidFill>
              </a:rPr>
              <a:t>1 </a:t>
            </a:r>
            <a:r>
              <a:rPr lang="fr-FR" dirty="0">
                <a:solidFill>
                  <a:srgbClr val="FF0000"/>
                </a:solidFill>
              </a:rPr>
              <a:t>                </a:t>
            </a:r>
            <a:r>
              <a:rPr lang="fr-FR" dirty="0"/>
              <a:t>      toujours vrai ?</a:t>
            </a: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					1 – q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5401340" y="5401340"/>
            <a:ext cx="925032" cy="10632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84458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4961"/>
          </a:xfrm>
        </p:spPr>
        <p:txBody>
          <a:bodyPr/>
          <a:lstStyle/>
          <a:p>
            <a:r>
              <a:rPr lang="fr-FR" dirty="0"/>
              <a:t>7°) </a:t>
            </a:r>
            <a:r>
              <a:rPr lang="fr-FR" u="sng" dirty="0"/>
              <a:t>Somme des n premiers termes 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313" y="1183366"/>
            <a:ext cx="11001375" cy="5674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S =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/>
              <a:t> On veut une formule permettant de déterminer S sans devoir utiliser tous les termes de u</a:t>
            </a:r>
            <a:r>
              <a:rPr lang="fr-FR" baseline="-25000" dirty="0"/>
              <a:t>1 </a:t>
            </a:r>
            <a:r>
              <a:rPr lang="fr-FR" dirty="0"/>
              <a:t>à u</a:t>
            </a:r>
            <a:r>
              <a:rPr lang="fr-FR" baseline="-25000" dirty="0"/>
              <a:t>n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S – q S = (</a:t>
            </a:r>
            <a:r>
              <a:rPr lang="fr-FR" dirty="0">
                <a:solidFill>
                  <a:srgbClr val="0070C0"/>
                </a:solidFill>
              </a:rPr>
              <a:t>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r>
              <a:rPr lang="fr-FR" dirty="0"/>
              <a:t>) – (</a:t>
            </a:r>
            <a:r>
              <a:rPr lang="fr-FR" dirty="0">
                <a:solidFill>
                  <a:srgbClr val="0070C0"/>
                </a:solidFill>
              </a:rPr>
              <a:t>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4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n+1 </a:t>
            </a:r>
            <a:r>
              <a:rPr lang="fr-FR" dirty="0"/>
              <a:t>) </a:t>
            </a:r>
          </a:p>
          <a:p>
            <a:pPr marL="0" indent="0">
              <a:buNone/>
            </a:pPr>
            <a:r>
              <a:rPr lang="fr-FR" dirty="0"/>
              <a:t>             = u</a:t>
            </a:r>
            <a:r>
              <a:rPr lang="fr-FR" baseline="-25000" dirty="0"/>
              <a:t>1 </a:t>
            </a:r>
            <a:r>
              <a:rPr lang="fr-FR" dirty="0">
                <a:solidFill>
                  <a:srgbClr val="FF0000"/>
                </a:solidFill>
              </a:rPr>
              <a:t>+ u</a:t>
            </a:r>
            <a:r>
              <a:rPr lang="fr-FR" baseline="-25000" dirty="0">
                <a:solidFill>
                  <a:srgbClr val="FF0000"/>
                </a:solidFill>
              </a:rPr>
              <a:t>2 </a:t>
            </a:r>
            <a:r>
              <a:rPr lang="fr-FR" dirty="0">
                <a:solidFill>
                  <a:srgbClr val="00B050"/>
                </a:solidFill>
              </a:rPr>
              <a:t>+ u</a:t>
            </a:r>
            <a:r>
              <a:rPr lang="fr-FR" baseline="-25000" dirty="0">
                <a:solidFill>
                  <a:srgbClr val="00B050"/>
                </a:solidFill>
              </a:rPr>
              <a:t>3 </a:t>
            </a:r>
            <a:r>
              <a:rPr lang="fr-FR" dirty="0"/>
              <a:t>+ … + u</a:t>
            </a:r>
            <a:r>
              <a:rPr lang="fr-FR" baseline="-25000" dirty="0"/>
              <a:t>n-1 </a:t>
            </a:r>
            <a:r>
              <a:rPr lang="fr-FR" dirty="0"/>
              <a:t>+</a:t>
            </a:r>
            <a:r>
              <a:rPr lang="fr-FR" dirty="0">
                <a:solidFill>
                  <a:srgbClr val="00B0F0"/>
                </a:solidFill>
              </a:rPr>
              <a:t> u</a:t>
            </a:r>
            <a:r>
              <a:rPr lang="fr-FR" baseline="-25000" dirty="0">
                <a:solidFill>
                  <a:srgbClr val="00B0F0"/>
                </a:solidFill>
              </a:rPr>
              <a:t>n </a:t>
            </a:r>
            <a:r>
              <a:rPr lang="fr-FR" dirty="0"/>
              <a:t>–</a:t>
            </a:r>
            <a:r>
              <a:rPr lang="fr-FR" dirty="0">
                <a:solidFill>
                  <a:srgbClr val="FF0000"/>
                </a:solidFill>
              </a:rPr>
              <a:t> u</a:t>
            </a:r>
            <a:r>
              <a:rPr lang="fr-FR" baseline="-25000" dirty="0">
                <a:solidFill>
                  <a:srgbClr val="FF0000"/>
                </a:solidFill>
              </a:rPr>
              <a:t>2 </a:t>
            </a:r>
            <a:r>
              <a:rPr lang="fr-FR" dirty="0"/>
              <a:t>–</a:t>
            </a:r>
            <a:r>
              <a:rPr lang="fr-FR" dirty="0">
                <a:solidFill>
                  <a:srgbClr val="00B050"/>
                </a:solidFill>
              </a:rPr>
              <a:t> u</a:t>
            </a:r>
            <a:r>
              <a:rPr lang="fr-FR" baseline="-25000" dirty="0">
                <a:solidFill>
                  <a:srgbClr val="00B050"/>
                </a:solidFill>
              </a:rPr>
              <a:t>3 </a:t>
            </a:r>
            <a:r>
              <a:rPr lang="fr-FR" dirty="0"/>
              <a:t>– u</a:t>
            </a:r>
            <a:r>
              <a:rPr lang="fr-FR" baseline="-25000" dirty="0"/>
              <a:t>4 </a:t>
            </a:r>
            <a:r>
              <a:rPr lang="fr-FR" dirty="0"/>
              <a:t>– … –</a:t>
            </a:r>
            <a:r>
              <a:rPr lang="fr-FR" dirty="0">
                <a:solidFill>
                  <a:srgbClr val="00B0F0"/>
                </a:solidFill>
              </a:rPr>
              <a:t> u</a:t>
            </a:r>
            <a:r>
              <a:rPr lang="fr-FR" baseline="-25000" dirty="0">
                <a:solidFill>
                  <a:srgbClr val="00B0F0"/>
                </a:solidFill>
              </a:rPr>
              <a:t>n </a:t>
            </a:r>
            <a:r>
              <a:rPr lang="fr-FR" dirty="0"/>
              <a:t>– u</a:t>
            </a:r>
            <a:r>
              <a:rPr lang="fr-FR" baseline="-25000" dirty="0"/>
              <a:t>n+1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	= u</a:t>
            </a:r>
            <a:r>
              <a:rPr lang="fr-FR" baseline="-25000" dirty="0"/>
              <a:t>1 </a:t>
            </a:r>
            <a:r>
              <a:rPr lang="fr-FR" dirty="0"/>
              <a:t>– u</a:t>
            </a:r>
            <a:r>
              <a:rPr lang="fr-FR" baseline="-25000" dirty="0"/>
              <a:t>n+1 </a:t>
            </a:r>
            <a:r>
              <a:rPr lang="fr-FR" dirty="0"/>
              <a:t>= u</a:t>
            </a:r>
            <a:r>
              <a:rPr lang="fr-FR" baseline="-25000" dirty="0"/>
              <a:t>1 </a:t>
            </a:r>
            <a:r>
              <a:rPr lang="fr-FR" dirty="0"/>
              <a:t>– </a:t>
            </a:r>
            <a:r>
              <a:rPr lang="fr-FR" dirty="0" err="1"/>
              <a:t>q</a:t>
            </a:r>
            <a:r>
              <a:rPr lang="fr-FR" baseline="30000" dirty="0" err="1"/>
              <a:t>n</a:t>
            </a:r>
            <a:r>
              <a:rPr lang="fr-FR" dirty="0"/>
              <a:t> u</a:t>
            </a:r>
            <a:r>
              <a:rPr lang="fr-FR" baseline="-25000" dirty="0"/>
              <a:t>1 </a:t>
            </a:r>
            <a:r>
              <a:rPr lang="fr-FR" dirty="0"/>
              <a:t>= u</a:t>
            </a:r>
            <a:r>
              <a:rPr lang="fr-FR" baseline="-25000" dirty="0"/>
              <a:t>1 </a:t>
            </a:r>
            <a:r>
              <a:rPr lang="fr-FR" dirty="0"/>
              <a:t>( 1 – </a:t>
            </a:r>
            <a:r>
              <a:rPr lang="fr-FR" dirty="0" err="1"/>
              <a:t>q</a:t>
            </a:r>
            <a:r>
              <a:rPr lang="fr-FR" baseline="30000" dirty="0" err="1"/>
              <a:t>n</a:t>
            </a:r>
            <a:r>
              <a:rPr lang="fr-FR" dirty="0"/>
              <a:t> )      </a:t>
            </a:r>
          </a:p>
          <a:p>
            <a:pPr marL="0" indent="0">
              <a:buNone/>
            </a:pPr>
            <a:r>
              <a:rPr lang="fr-FR" dirty="0"/>
              <a:t>donc S ( 1 – q ) = u</a:t>
            </a:r>
            <a:r>
              <a:rPr lang="fr-FR" baseline="-25000" dirty="0"/>
              <a:t>1 </a:t>
            </a:r>
            <a:r>
              <a:rPr lang="fr-FR" dirty="0"/>
              <a:t>( 1 – q</a:t>
            </a:r>
            <a:r>
              <a:rPr lang="fr-FR" baseline="30000" dirty="0"/>
              <a:t>n</a:t>
            </a:r>
            <a:r>
              <a:rPr lang="fr-FR" dirty="0"/>
              <a:t> ) </a:t>
            </a: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 					1 – </a:t>
            </a:r>
            <a:r>
              <a:rPr lang="fr-FR" dirty="0" err="1">
                <a:solidFill>
                  <a:srgbClr val="FF0000"/>
                </a:solidFill>
              </a:rPr>
              <a:t>q</a:t>
            </a:r>
            <a:r>
              <a:rPr lang="fr-FR" baseline="30000" dirty="0" err="1">
                <a:solidFill>
                  <a:srgbClr val="FF0000"/>
                </a:solidFill>
              </a:rPr>
              <a:t>n</a:t>
            </a:r>
            <a:r>
              <a:rPr lang="fr-FR" dirty="0">
                <a:solidFill>
                  <a:srgbClr val="FF0000"/>
                </a:solidFill>
              </a:rPr>
              <a:t> 		</a:t>
            </a:r>
            <a:r>
              <a:rPr lang="fr-FR" dirty="0"/>
              <a:t>si </a:t>
            </a:r>
            <a:r>
              <a:rPr lang="fr-FR" dirty="0">
                <a:solidFill>
                  <a:srgbClr val="FF0000"/>
                </a:solidFill>
              </a:rPr>
              <a:t>1</a:t>
            </a:r>
            <a:r>
              <a:rPr lang="fr-FR" baseline="30000" dirty="0">
                <a:solidFill>
                  <a:srgbClr val="FF0000"/>
                </a:solidFill>
              </a:rPr>
              <a:t>er</a:t>
            </a:r>
            <a:r>
              <a:rPr lang="fr-FR" dirty="0">
                <a:solidFill>
                  <a:srgbClr val="FF0000"/>
                </a:solidFill>
              </a:rPr>
              <a:t> terme </a:t>
            </a:r>
            <a:r>
              <a:rPr lang="fr-FR" dirty="0"/>
              <a:t>=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1</a:t>
            </a:r>
            <a:endParaRPr lang="fr-FR" baseline="-25000" dirty="0"/>
          </a:p>
          <a:p>
            <a:pPr marL="0" indent="0">
              <a:buNone/>
            </a:pPr>
            <a:r>
              <a:rPr lang="fr-FR" dirty="0"/>
              <a:t>		donc 		</a:t>
            </a:r>
            <a:r>
              <a:rPr lang="fr-FR" dirty="0">
                <a:solidFill>
                  <a:srgbClr val="FF0000"/>
                </a:solidFill>
              </a:rPr>
              <a:t>S = u</a:t>
            </a:r>
            <a:r>
              <a:rPr lang="fr-FR" baseline="-25000" dirty="0">
                <a:solidFill>
                  <a:srgbClr val="FF0000"/>
                </a:solidFill>
              </a:rPr>
              <a:t>1                                    </a:t>
            </a:r>
            <a:r>
              <a:rPr lang="fr-FR" dirty="0"/>
              <a:t>si </a:t>
            </a:r>
            <a:r>
              <a:rPr lang="fr-FR" dirty="0">
                <a:solidFill>
                  <a:srgbClr val="FF0000"/>
                </a:solidFill>
              </a:rPr>
              <a:t>la</a:t>
            </a: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suite </a:t>
            </a:r>
            <a:r>
              <a:rPr lang="fr-FR" dirty="0"/>
              <a:t>est </a:t>
            </a:r>
            <a:r>
              <a:rPr lang="fr-FR" dirty="0">
                <a:solidFill>
                  <a:srgbClr val="FF0000"/>
                </a:solidFill>
              </a:rPr>
              <a:t>géométrique</a:t>
            </a: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					1 – q 		</a:t>
            </a:r>
            <a:r>
              <a:rPr lang="fr-FR" dirty="0"/>
              <a:t>si </a:t>
            </a:r>
            <a:r>
              <a:rPr lang="fr-FR" dirty="0">
                <a:solidFill>
                  <a:srgbClr val="FF0000"/>
                </a:solidFill>
              </a:rPr>
              <a:t>sa</a:t>
            </a: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raison</a:t>
            </a:r>
            <a:r>
              <a:rPr lang="fr-FR" dirty="0"/>
              <a:t> est </a:t>
            </a:r>
            <a:r>
              <a:rPr lang="fr-FR" dirty="0">
                <a:solidFill>
                  <a:srgbClr val="FF0000"/>
                </a:solidFill>
              </a:rPr>
              <a:t>≠ 1</a:t>
            </a:r>
          </a:p>
          <a:p>
            <a:pPr marL="0" indent="0">
              <a:buNone/>
            </a:pPr>
            <a:r>
              <a:rPr lang="fr-FR" dirty="0"/>
              <a:t>						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5401340" y="5401340"/>
            <a:ext cx="925032" cy="10632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84458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4961"/>
          </a:xfrm>
        </p:spPr>
        <p:txBody>
          <a:bodyPr/>
          <a:lstStyle/>
          <a:p>
            <a:r>
              <a:rPr lang="fr-FR" dirty="0"/>
              <a:t>7°) </a:t>
            </a:r>
            <a:r>
              <a:rPr lang="fr-FR" u="sng" dirty="0"/>
              <a:t>Somme des n premiers termes 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313" y="1183367"/>
            <a:ext cx="11001375" cy="50976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S =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 					1 – q</a:t>
            </a:r>
            <a:r>
              <a:rPr lang="fr-FR" baseline="30000" dirty="0">
                <a:solidFill>
                  <a:srgbClr val="FF0000"/>
                </a:solidFill>
              </a:rPr>
              <a:t>n</a:t>
            </a:r>
            <a:r>
              <a:rPr lang="fr-FR" dirty="0">
                <a:solidFill>
                  <a:srgbClr val="FF0000"/>
                </a:solidFill>
              </a:rPr>
              <a:t> 		</a:t>
            </a:r>
            <a:r>
              <a:rPr lang="fr-FR" dirty="0"/>
              <a:t>si </a:t>
            </a:r>
            <a:r>
              <a:rPr lang="fr-FR" dirty="0">
                <a:solidFill>
                  <a:srgbClr val="FF0000"/>
                </a:solidFill>
              </a:rPr>
              <a:t>1</a:t>
            </a:r>
            <a:r>
              <a:rPr lang="fr-FR" baseline="30000" dirty="0">
                <a:solidFill>
                  <a:srgbClr val="FF0000"/>
                </a:solidFill>
              </a:rPr>
              <a:t>er</a:t>
            </a:r>
            <a:r>
              <a:rPr lang="fr-FR" dirty="0">
                <a:solidFill>
                  <a:srgbClr val="FF0000"/>
                </a:solidFill>
              </a:rPr>
              <a:t> terme </a:t>
            </a:r>
            <a:r>
              <a:rPr lang="fr-FR" dirty="0"/>
              <a:t>=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1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	 			</a:t>
            </a:r>
            <a:r>
              <a:rPr lang="fr-FR" dirty="0">
                <a:solidFill>
                  <a:srgbClr val="FF0000"/>
                </a:solidFill>
              </a:rPr>
              <a:t>S = u</a:t>
            </a:r>
            <a:r>
              <a:rPr lang="fr-FR" baseline="-25000" dirty="0">
                <a:solidFill>
                  <a:srgbClr val="FF0000"/>
                </a:solidFill>
              </a:rPr>
              <a:t>1                                    </a:t>
            </a:r>
            <a:r>
              <a:rPr lang="fr-FR" dirty="0"/>
              <a:t>si la </a:t>
            </a:r>
            <a:r>
              <a:rPr lang="fr-FR" dirty="0">
                <a:solidFill>
                  <a:srgbClr val="FF0000"/>
                </a:solidFill>
              </a:rPr>
              <a:t>suite </a:t>
            </a:r>
            <a:r>
              <a:rPr lang="fr-FR" dirty="0"/>
              <a:t>est </a:t>
            </a:r>
            <a:r>
              <a:rPr lang="fr-FR" dirty="0">
                <a:solidFill>
                  <a:srgbClr val="FF0000"/>
                </a:solidFill>
              </a:rPr>
              <a:t>géométrique</a:t>
            </a: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					1 – q 		</a:t>
            </a:r>
            <a:r>
              <a:rPr lang="fr-FR" dirty="0"/>
              <a:t>et si sa </a:t>
            </a:r>
            <a:r>
              <a:rPr lang="fr-FR" dirty="0">
                <a:solidFill>
                  <a:srgbClr val="FF0000"/>
                </a:solidFill>
              </a:rPr>
              <a:t>raison</a:t>
            </a:r>
            <a:r>
              <a:rPr lang="fr-FR" dirty="0"/>
              <a:t> est </a:t>
            </a:r>
            <a:r>
              <a:rPr lang="fr-FR" dirty="0">
                <a:solidFill>
                  <a:srgbClr val="FF0000"/>
                </a:solidFill>
              </a:rPr>
              <a:t>≠ 1</a:t>
            </a: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						</a:t>
            </a:r>
            <a:r>
              <a:rPr lang="fr-FR" dirty="0"/>
              <a:t>( suite géométrique non constante )</a:t>
            </a:r>
          </a:p>
          <a:p>
            <a:pPr marL="0" indent="0">
              <a:buNone/>
            </a:pPr>
            <a:r>
              <a:rPr lang="fr-FR" dirty="0"/>
              <a:t>Si q = 1  	 ( suite géométrique constante )</a:t>
            </a: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S</a:t>
            </a:r>
            <a:r>
              <a:rPr lang="fr-FR" dirty="0">
                <a:solidFill>
                  <a:srgbClr val="0070C0"/>
                </a:solidFill>
              </a:rPr>
              <a:t> =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r>
              <a:rPr lang="fr-FR" dirty="0"/>
              <a:t>= … ?</a:t>
            </a:r>
            <a:endParaRPr lang="fr-FR" baseline="-25000" dirty="0"/>
          </a:p>
          <a:p>
            <a:pPr marL="0" indent="0">
              <a:buNone/>
            </a:pPr>
            <a:endParaRPr lang="fr-FR" baseline="-25000" dirty="0"/>
          </a:p>
          <a:p>
            <a:pPr marL="0" indent="0">
              <a:buNone/>
            </a:pPr>
            <a:r>
              <a:rPr lang="fr-FR" baseline="-25000" dirty="0"/>
              <a:t>			</a:t>
            </a:r>
            <a:r>
              <a:rPr lang="fr-FR" dirty="0">
                <a:solidFill>
                  <a:srgbClr val="FF0000"/>
                </a:solidFill>
              </a:rPr>
              <a:t> 	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5442904" y="2450322"/>
            <a:ext cx="925032" cy="10632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84458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4961"/>
          </a:xfrm>
        </p:spPr>
        <p:txBody>
          <a:bodyPr/>
          <a:lstStyle/>
          <a:p>
            <a:r>
              <a:rPr lang="fr-FR" dirty="0"/>
              <a:t>7°) </a:t>
            </a:r>
            <a:r>
              <a:rPr lang="fr-FR" u="sng" dirty="0"/>
              <a:t>Somme des n premiers termes 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313" y="1183367"/>
            <a:ext cx="11001375" cy="50976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S =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 					1 – q</a:t>
            </a:r>
            <a:r>
              <a:rPr lang="fr-FR" baseline="30000" dirty="0">
                <a:solidFill>
                  <a:srgbClr val="FF0000"/>
                </a:solidFill>
              </a:rPr>
              <a:t>n</a:t>
            </a:r>
            <a:r>
              <a:rPr lang="fr-FR" dirty="0">
                <a:solidFill>
                  <a:srgbClr val="FF0000"/>
                </a:solidFill>
              </a:rPr>
              <a:t> 		</a:t>
            </a:r>
            <a:r>
              <a:rPr lang="fr-FR" dirty="0"/>
              <a:t>si </a:t>
            </a:r>
            <a:r>
              <a:rPr lang="fr-FR" dirty="0">
                <a:solidFill>
                  <a:srgbClr val="FF0000"/>
                </a:solidFill>
              </a:rPr>
              <a:t>1</a:t>
            </a:r>
            <a:r>
              <a:rPr lang="fr-FR" baseline="30000" dirty="0">
                <a:solidFill>
                  <a:srgbClr val="FF0000"/>
                </a:solidFill>
              </a:rPr>
              <a:t>er</a:t>
            </a:r>
            <a:r>
              <a:rPr lang="fr-FR" dirty="0">
                <a:solidFill>
                  <a:srgbClr val="FF0000"/>
                </a:solidFill>
              </a:rPr>
              <a:t> terme </a:t>
            </a:r>
            <a:r>
              <a:rPr lang="fr-FR" dirty="0"/>
              <a:t>=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1</a:t>
            </a:r>
            <a:r>
              <a:rPr lang="fr-FR" dirty="0">
                <a:solidFill>
                  <a:srgbClr val="FF0000"/>
                </a:solidFill>
              </a:rPr>
              <a:t>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	 			</a:t>
            </a:r>
            <a:r>
              <a:rPr lang="fr-FR" dirty="0">
                <a:solidFill>
                  <a:srgbClr val="FF0000"/>
                </a:solidFill>
              </a:rPr>
              <a:t>S = u</a:t>
            </a:r>
            <a:r>
              <a:rPr lang="fr-FR" baseline="-25000" dirty="0">
                <a:solidFill>
                  <a:srgbClr val="FF0000"/>
                </a:solidFill>
              </a:rPr>
              <a:t>1                                    </a:t>
            </a:r>
            <a:r>
              <a:rPr lang="fr-FR" dirty="0"/>
              <a:t>si la </a:t>
            </a:r>
            <a:r>
              <a:rPr lang="fr-FR" dirty="0">
                <a:solidFill>
                  <a:srgbClr val="FF0000"/>
                </a:solidFill>
              </a:rPr>
              <a:t>suite </a:t>
            </a:r>
            <a:r>
              <a:rPr lang="fr-FR" dirty="0"/>
              <a:t>est </a:t>
            </a:r>
            <a:r>
              <a:rPr lang="fr-FR" dirty="0">
                <a:solidFill>
                  <a:srgbClr val="FF0000"/>
                </a:solidFill>
              </a:rPr>
              <a:t>géométrique</a:t>
            </a: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					1 – q 		</a:t>
            </a:r>
            <a:r>
              <a:rPr lang="fr-FR" dirty="0"/>
              <a:t>et si sa </a:t>
            </a:r>
            <a:r>
              <a:rPr lang="fr-FR" dirty="0">
                <a:solidFill>
                  <a:srgbClr val="FF0000"/>
                </a:solidFill>
              </a:rPr>
              <a:t>raison</a:t>
            </a:r>
            <a:r>
              <a:rPr lang="fr-FR" dirty="0"/>
              <a:t> est </a:t>
            </a:r>
            <a:r>
              <a:rPr lang="fr-FR" dirty="0">
                <a:solidFill>
                  <a:srgbClr val="FF0000"/>
                </a:solidFill>
              </a:rPr>
              <a:t>≠ 1</a:t>
            </a: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						</a:t>
            </a:r>
            <a:r>
              <a:rPr lang="fr-FR" dirty="0"/>
              <a:t>( suite géométrique non constante )</a:t>
            </a:r>
          </a:p>
          <a:p>
            <a:pPr marL="0" indent="0">
              <a:buNone/>
            </a:pPr>
            <a:r>
              <a:rPr lang="fr-FR" dirty="0"/>
              <a:t>Si q = 1  	 ( suite géométrique constante )</a:t>
            </a: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S</a:t>
            </a:r>
            <a:r>
              <a:rPr lang="fr-FR" dirty="0">
                <a:solidFill>
                  <a:srgbClr val="0070C0"/>
                </a:solidFill>
              </a:rPr>
              <a:t> =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r>
              <a:rPr lang="fr-FR" dirty="0"/>
              <a:t>= u</a:t>
            </a:r>
            <a:r>
              <a:rPr lang="fr-FR" baseline="-25000" dirty="0"/>
              <a:t>1 </a:t>
            </a:r>
            <a:r>
              <a:rPr lang="fr-FR" dirty="0"/>
              <a:t>+ u</a:t>
            </a:r>
            <a:r>
              <a:rPr lang="fr-FR" baseline="-25000" dirty="0"/>
              <a:t>1 </a:t>
            </a:r>
            <a:r>
              <a:rPr lang="fr-FR" dirty="0"/>
              <a:t>+ u</a:t>
            </a:r>
            <a:r>
              <a:rPr lang="fr-FR" baseline="-25000" dirty="0"/>
              <a:t>1 </a:t>
            </a:r>
            <a:r>
              <a:rPr lang="fr-FR" dirty="0"/>
              <a:t>+ … + u</a:t>
            </a:r>
            <a:r>
              <a:rPr lang="fr-FR" baseline="-25000" dirty="0"/>
              <a:t>1 </a:t>
            </a:r>
            <a:r>
              <a:rPr lang="fr-FR" dirty="0"/>
              <a:t>+ u</a:t>
            </a:r>
            <a:r>
              <a:rPr lang="fr-FR" baseline="-25000" dirty="0"/>
              <a:t>1 </a:t>
            </a:r>
          </a:p>
          <a:p>
            <a:pPr marL="0" indent="0">
              <a:buNone/>
            </a:pPr>
            <a:r>
              <a:rPr lang="fr-FR" baseline="-25000" dirty="0"/>
              <a:t>			</a:t>
            </a:r>
            <a:r>
              <a:rPr lang="fr-FR" dirty="0">
                <a:solidFill>
                  <a:srgbClr val="FF0000"/>
                </a:solidFill>
              </a:rPr>
              <a:t> 	      </a:t>
            </a:r>
            <a:r>
              <a:rPr lang="fr-FR" dirty="0"/>
              <a:t>= </a:t>
            </a:r>
            <a:r>
              <a:rPr lang="fr-FR" dirty="0">
                <a:solidFill>
                  <a:srgbClr val="FF0000"/>
                </a:solidFill>
              </a:rPr>
              <a:t>n u</a:t>
            </a:r>
            <a:r>
              <a:rPr lang="fr-FR" baseline="-25000" dirty="0">
                <a:solidFill>
                  <a:srgbClr val="FF0000"/>
                </a:solidFill>
              </a:rPr>
              <a:t>1 </a:t>
            </a:r>
            <a:endParaRPr lang="fr-FR" baseline="-25000" dirty="0"/>
          </a:p>
          <a:p>
            <a:pPr marL="0" indent="0">
              <a:buNone/>
            </a:pPr>
            <a:endParaRPr lang="fr-FR" baseline="-25000" dirty="0"/>
          </a:p>
          <a:p>
            <a:pPr marL="0" indent="0">
              <a:buNone/>
            </a:pPr>
            <a:r>
              <a:rPr lang="fr-FR" baseline="-25000" dirty="0"/>
              <a:t>			</a:t>
            </a:r>
            <a:r>
              <a:rPr lang="fr-FR" dirty="0">
                <a:solidFill>
                  <a:srgbClr val="FF0000"/>
                </a:solidFill>
              </a:rPr>
              <a:t> 	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5442904" y="2450322"/>
            <a:ext cx="925032" cy="10632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84458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2511"/>
          </a:xfrm>
        </p:spPr>
        <p:txBody>
          <a:bodyPr/>
          <a:lstStyle/>
          <a:p>
            <a:r>
              <a:rPr lang="fr-FR" dirty="0"/>
              <a:t>7°) </a:t>
            </a:r>
            <a:r>
              <a:rPr lang="fr-FR" u="sng" dirty="0"/>
              <a:t>Somme des n premiers termes 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205346"/>
            <a:ext cx="11001375" cy="53859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Si </a:t>
            </a:r>
            <a:r>
              <a:rPr lang="fr-FR" dirty="0">
                <a:solidFill>
                  <a:srgbClr val="FF0000"/>
                </a:solidFill>
              </a:rPr>
              <a:t>1</a:t>
            </a:r>
            <a:r>
              <a:rPr lang="fr-FR" baseline="30000" dirty="0">
                <a:solidFill>
                  <a:srgbClr val="FF0000"/>
                </a:solidFill>
              </a:rPr>
              <a:t>er</a:t>
            </a:r>
            <a:r>
              <a:rPr lang="fr-FR" dirty="0">
                <a:solidFill>
                  <a:srgbClr val="FF0000"/>
                </a:solidFill>
              </a:rPr>
              <a:t> terme </a:t>
            </a:r>
            <a:r>
              <a:rPr lang="fr-FR" dirty="0"/>
              <a:t>=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1</a:t>
            </a:r>
            <a:r>
              <a:rPr lang="fr-FR" dirty="0"/>
              <a:t> 	  		      </a:t>
            </a:r>
            <a:r>
              <a:rPr lang="fr-FR" dirty="0">
                <a:solidFill>
                  <a:srgbClr val="FF0000"/>
                </a:solidFill>
              </a:rPr>
              <a:t>1 – q</a:t>
            </a:r>
            <a:r>
              <a:rPr lang="fr-FR" baseline="30000" dirty="0">
                <a:solidFill>
                  <a:srgbClr val="FF0000"/>
                </a:solidFill>
              </a:rPr>
              <a:t>n</a:t>
            </a:r>
            <a:r>
              <a:rPr lang="fr-FR" dirty="0">
                <a:solidFill>
                  <a:srgbClr val="FF0000"/>
                </a:solidFill>
              </a:rPr>
              <a:t> 	</a:t>
            </a:r>
            <a:r>
              <a:rPr lang="fr-FR" dirty="0"/>
              <a:t>si </a:t>
            </a:r>
            <a:r>
              <a:rPr lang="fr-FR" dirty="0">
                <a:solidFill>
                  <a:srgbClr val="FF0000"/>
                </a:solidFill>
              </a:rPr>
              <a:t>1</a:t>
            </a:r>
            <a:r>
              <a:rPr lang="fr-FR" baseline="30000" dirty="0">
                <a:solidFill>
                  <a:srgbClr val="FF0000"/>
                </a:solidFill>
              </a:rPr>
              <a:t>er</a:t>
            </a:r>
            <a:r>
              <a:rPr lang="fr-FR" dirty="0">
                <a:solidFill>
                  <a:srgbClr val="FF0000"/>
                </a:solidFill>
              </a:rPr>
              <a:t> terme </a:t>
            </a:r>
            <a:r>
              <a:rPr lang="fr-FR" dirty="0"/>
              <a:t>=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1</a:t>
            </a:r>
            <a:r>
              <a:rPr lang="fr-FR" dirty="0">
                <a:solidFill>
                  <a:srgbClr val="FF0000"/>
                </a:solidFill>
              </a:rPr>
              <a:t> </a:t>
            </a: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S </a:t>
            </a:r>
            <a:r>
              <a:rPr lang="fr-FR" dirty="0"/>
              <a:t>=</a:t>
            </a:r>
            <a:r>
              <a:rPr lang="fr-FR" dirty="0">
                <a:solidFill>
                  <a:srgbClr val="0070C0"/>
                </a:solidFill>
              </a:rPr>
              <a:t>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r>
              <a:rPr lang="fr-FR" dirty="0"/>
              <a:t>=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1 </a:t>
            </a:r>
            <a:r>
              <a:rPr lang="fr-FR" dirty="0">
                <a:solidFill>
                  <a:srgbClr val="FF0000"/>
                </a:solidFill>
              </a:rPr>
              <a:t> 		</a:t>
            </a:r>
            <a:r>
              <a:rPr lang="fr-FR" dirty="0"/>
              <a:t> si la suite est géométrique</a:t>
            </a: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	  				      1 – q 	</a:t>
            </a:r>
            <a:r>
              <a:rPr lang="fr-FR" dirty="0"/>
              <a:t> et si q ≠ 1</a:t>
            </a:r>
          </a:p>
          <a:p>
            <a:pPr marL="0" indent="0">
              <a:buNone/>
            </a:pPr>
            <a:r>
              <a:rPr lang="fr-FR" dirty="0"/>
              <a:t>Si </a:t>
            </a:r>
            <a:r>
              <a:rPr lang="fr-FR" dirty="0">
                <a:solidFill>
                  <a:srgbClr val="FF0000"/>
                </a:solidFill>
              </a:rPr>
              <a:t>1</a:t>
            </a:r>
            <a:r>
              <a:rPr lang="fr-FR" baseline="30000" dirty="0">
                <a:solidFill>
                  <a:srgbClr val="FF0000"/>
                </a:solidFill>
              </a:rPr>
              <a:t>er</a:t>
            </a:r>
            <a:r>
              <a:rPr lang="fr-FR" dirty="0">
                <a:solidFill>
                  <a:srgbClr val="FF0000"/>
                </a:solidFill>
              </a:rPr>
              <a:t> terme de la somme </a:t>
            </a:r>
            <a:r>
              <a:rPr lang="fr-FR" dirty="0"/>
              <a:t>≠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1 </a:t>
            </a:r>
          </a:p>
          <a:p>
            <a:pPr marL="0" indent="0">
              <a:buNone/>
            </a:pPr>
            <a:r>
              <a:rPr lang="fr-FR" dirty="0"/>
              <a:t>La même démonstration permet d’obtenir la formule correspondante,</a:t>
            </a:r>
          </a:p>
          <a:p>
            <a:pPr marL="0" indent="0">
              <a:buNone/>
            </a:pPr>
            <a:r>
              <a:rPr lang="fr-FR" dirty="0"/>
              <a:t>et l’on retiendra la formule générale : </a:t>
            </a:r>
          </a:p>
          <a:p>
            <a:pPr marL="0" indent="0">
              <a:buNone/>
            </a:pPr>
            <a:r>
              <a:rPr lang="fr-FR" sz="4400" dirty="0">
                <a:solidFill>
                  <a:srgbClr val="FF0000"/>
                </a:solidFill>
              </a:rPr>
              <a:t> 			 </a:t>
            </a:r>
            <a:r>
              <a:rPr lang="fr-FR" sz="3600" dirty="0">
                <a:solidFill>
                  <a:srgbClr val="FF0000"/>
                </a:solidFill>
              </a:rPr>
              <a:t>1 – q </a:t>
            </a:r>
            <a:r>
              <a:rPr lang="fr-FR" sz="3600" baseline="30000" dirty="0">
                <a:solidFill>
                  <a:srgbClr val="FF0000"/>
                </a:solidFill>
              </a:rPr>
              <a:t>nb de termes</a:t>
            </a:r>
            <a:r>
              <a:rPr lang="fr-FR" sz="3600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fr-FR" sz="3600" dirty="0">
                <a:solidFill>
                  <a:srgbClr val="FF0000"/>
                </a:solidFill>
              </a:rPr>
              <a:t>   </a:t>
            </a:r>
            <a:r>
              <a:rPr lang="fr-FR" sz="4000" dirty="0">
                <a:solidFill>
                  <a:srgbClr val="FF0000"/>
                </a:solidFill>
              </a:rPr>
              <a:t>S =  </a:t>
            </a:r>
            <a:r>
              <a:rPr lang="fr-FR" dirty="0">
                <a:solidFill>
                  <a:srgbClr val="FF0000"/>
                </a:solidFill>
              </a:rPr>
              <a:t>1</a:t>
            </a:r>
            <a:r>
              <a:rPr lang="fr-FR" baseline="30000" dirty="0">
                <a:solidFill>
                  <a:srgbClr val="FF0000"/>
                </a:solidFill>
              </a:rPr>
              <a:t>er</a:t>
            </a:r>
            <a:r>
              <a:rPr lang="fr-FR" dirty="0">
                <a:solidFill>
                  <a:srgbClr val="FF0000"/>
                </a:solidFill>
              </a:rPr>
              <a:t> terme</a:t>
            </a:r>
            <a:r>
              <a:rPr lang="fr-FR" baseline="-25000" dirty="0">
                <a:solidFill>
                  <a:srgbClr val="FF0000"/>
                </a:solidFill>
              </a:rPr>
              <a:t> 			  		</a:t>
            </a:r>
            <a:r>
              <a:rPr lang="fr-FR" sz="3200" dirty="0">
                <a:solidFill>
                  <a:srgbClr val="00B050"/>
                </a:solidFill>
              </a:rPr>
              <a:t>si </a:t>
            </a:r>
            <a:r>
              <a:rPr lang="fr-FR" sz="3200" dirty="0"/>
              <a:t>la suite est </a:t>
            </a:r>
            <a:r>
              <a:rPr lang="fr-FR" sz="3200" b="1" dirty="0">
                <a:solidFill>
                  <a:srgbClr val="FF0000"/>
                </a:solidFill>
              </a:rPr>
              <a:t>géométrique</a:t>
            </a:r>
            <a:endParaRPr lang="fr-FR" sz="3600" b="1" baseline="-25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baseline="-25000" dirty="0">
                <a:solidFill>
                  <a:srgbClr val="FF0000"/>
                </a:solidFill>
              </a:rPr>
              <a:t>			</a:t>
            </a:r>
            <a:r>
              <a:rPr lang="fr-FR" dirty="0">
                <a:solidFill>
                  <a:srgbClr val="FF0000"/>
                </a:solidFill>
              </a:rPr>
              <a:t>         </a:t>
            </a:r>
            <a:r>
              <a:rPr lang="fr-FR" sz="3600" dirty="0">
                <a:solidFill>
                  <a:srgbClr val="FF0000"/>
                </a:solidFill>
              </a:rPr>
              <a:t>1 – q 			</a:t>
            </a:r>
            <a:r>
              <a:rPr lang="fr-FR" sz="3600" dirty="0"/>
              <a:t>et </a:t>
            </a:r>
            <a:r>
              <a:rPr lang="fr-FR" sz="3600" dirty="0">
                <a:solidFill>
                  <a:srgbClr val="00B050"/>
                </a:solidFill>
              </a:rPr>
              <a:t>si     </a:t>
            </a:r>
            <a:r>
              <a:rPr lang="fr-FR" sz="3600" dirty="0"/>
              <a:t>q </a:t>
            </a:r>
            <a:r>
              <a:rPr lang="fr-FR" sz="3600" dirty="0">
                <a:solidFill>
                  <a:srgbClr val="FF0000"/>
                </a:solidFill>
              </a:rPr>
              <a:t>≠</a:t>
            </a:r>
            <a:r>
              <a:rPr lang="fr-FR" sz="3600" dirty="0"/>
              <a:t> 1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cxnSp>
        <p:nvCxnSpPr>
          <p:cNvPr id="4" name="Connecteur droit 3"/>
          <p:cNvCxnSpPr/>
          <p:nvPr/>
        </p:nvCxnSpPr>
        <p:spPr>
          <a:xfrm flipV="1">
            <a:off x="5910350" y="1972088"/>
            <a:ext cx="964663" cy="5155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3588328" y="5429253"/>
            <a:ext cx="2895600" cy="17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089868" y="4226033"/>
            <a:ext cx="10663219" cy="2135578"/>
          </a:xfrm>
          <a:prstGeom prst="rect">
            <a:avLst/>
          </a:prstGeom>
          <a:noFill/>
          <a:ln w="1270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63888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12511"/>
          </a:xfrm>
        </p:spPr>
        <p:txBody>
          <a:bodyPr>
            <a:noAutofit/>
          </a:bodyPr>
          <a:lstStyle/>
          <a:p>
            <a:r>
              <a:rPr lang="fr-FR" sz="6000" b="1" dirty="0">
                <a:solidFill>
                  <a:srgbClr val="92D050"/>
                </a:solidFill>
              </a:rPr>
              <a:t>Exercice 16 :</a:t>
            </a:r>
            <a:endParaRPr lang="fr-FR" sz="6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831273"/>
            <a:ext cx="11001375" cy="60267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400" dirty="0">
                <a:solidFill>
                  <a:srgbClr val="FF0000"/>
                </a:solidFill>
              </a:rPr>
              <a:t>			 </a:t>
            </a:r>
            <a:r>
              <a:rPr lang="fr-FR" sz="3600" dirty="0">
                <a:solidFill>
                  <a:srgbClr val="FF0000"/>
                </a:solidFill>
              </a:rPr>
              <a:t>1 – q </a:t>
            </a:r>
            <a:r>
              <a:rPr lang="fr-FR" sz="3600" baseline="30000" dirty="0">
                <a:solidFill>
                  <a:srgbClr val="FF0000"/>
                </a:solidFill>
              </a:rPr>
              <a:t>nb de termes</a:t>
            </a:r>
            <a:r>
              <a:rPr lang="fr-FR" sz="3600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fr-FR" sz="3600" dirty="0">
                <a:solidFill>
                  <a:srgbClr val="FF0000"/>
                </a:solidFill>
              </a:rPr>
              <a:t>   </a:t>
            </a:r>
            <a:r>
              <a:rPr lang="fr-FR" sz="4000" dirty="0">
                <a:solidFill>
                  <a:srgbClr val="FF0000"/>
                </a:solidFill>
              </a:rPr>
              <a:t>S </a:t>
            </a:r>
            <a:r>
              <a:rPr lang="fr-FR" sz="4000" dirty="0"/>
              <a:t>=</a:t>
            </a:r>
            <a:r>
              <a:rPr lang="fr-FR" sz="4000" dirty="0">
                <a:solidFill>
                  <a:srgbClr val="FF0000"/>
                </a:solidFill>
              </a:rPr>
              <a:t>  </a:t>
            </a:r>
            <a:r>
              <a:rPr lang="fr-FR" dirty="0">
                <a:solidFill>
                  <a:srgbClr val="FF0000"/>
                </a:solidFill>
              </a:rPr>
              <a:t>1</a:t>
            </a:r>
            <a:r>
              <a:rPr lang="fr-FR" baseline="30000" dirty="0">
                <a:solidFill>
                  <a:srgbClr val="FF0000"/>
                </a:solidFill>
              </a:rPr>
              <a:t>er</a:t>
            </a:r>
            <a:r>
              <a:rPr lang="fr-FR" dirty="0">
                <a:solidFill>
                  <a:srgbClr val="FF0000"/>
                </a:solidFill>
              </a:rPr>
              <a:t> terme</a:t>
            </a:r>
            <a:r>
              <a:rPr lang="fr-FR" baseline="-25000" dirty="0">
                <a:solidFill>
                  <a:srgbClr val="FF0000"/>
                </a:solidFill>
              </a:rPr>
              <a:t> 			 </a:t>
            </a:r>
            <a:r>
              <a:rPr lang="fr-FR" dirty="0">
                <a:solidFill>
                  <a:srgbClr val="FF0000"/>
                </a:solidFill>
              </a:rPr>
              <a:t>                   </a:t>
            </a:r>
            <a:r>
              <a:rPr lang="fr-FR" sz="3200" dirty="0"/>
              <a:t>si la suite est </a:t>
            </a:r>
            <a:r>
              <a:rPr lang="fr-FR" sz="3200" dirty="0">
                <a:solidFill>
                  <a:schemeClr val="accent2">
                    <a:lumMod val="75000"/>
                  </a:schemeClr>
                </a:solidFill>
              </a:rPr>
              <a:t>géométrique</a:t>
            </a:r>
            <a:endParaRPr lang="fr-FR" sz="3600" baseline="-250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fr-FR" baseline="-25000" dirty="0">
                <a:solidFill>
                  <a:srgbClr val="FF0000"/>
                </a:solidFill>
              </a:rPr>
              <a:t>			</a:t>
            </a:r>
            <a:r>
              <a:rPr lang="fr-FR" dirty="0">
                <a:solidFill>
                  <a:srgbClr val="FF0000"/>
                </a:solidFill>
              </a:rPr>
              <a:t>         </a:t>
            </a:r>
            <a:r>
              <a:rPr lang="fr-FR" sz="3600" dirty="0">
                <a:solidFill>
                  <a:srgbClr val="FF0000"/>
                </a:solidFill>
              </a:rPr>
              <a:t>1 – q 				</a:t>
            </a:r>
            <a:r>
              <a:rPr lang="fr-FR" sz="3600" dirty="0"/>
              <a:t>  et si    </a:t>
            </a:r>
            <a:r>
              <a:rPr lang="fr-FR" sz="3600" dirty="0">
                <a:solidFill>
                  <a:schemeClr val="accent2">
                    <a:lumMod val="75000"/>
                  </a:schemeClr>
                </a:solidFill>
              </a:rPr>
              <a:t>q</a:t>
            </a:r>
            <a:r>
              <a:rPr lang="fr-FR" sz="3600" dirty="0"/>
              <a:t> ≠ 1</a:t>
            </a:r>
            <a:endParaRPr lang="fr-FR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3600" dirty="0">
                <a:solidFill>
                  <a:srgbClr val="FF0000"/>
                </a:solidFill>
              </a:rPr>
              <a:t>S</a:t>
            </a:r>
            <a:r>
              <a:rPr lang="fr-FR" sz="3600" baseline="-25000" dirty="0">
                <a:solidFill>
                  <a:srgbClr val="FF0000"/>
                </a:solidFill>
              </a:rPr>
              <a:t>1</a:t>
            </a:r>
            <a:r>
              <a:rPr lang="fr-FR" sz="3600" dirty="0">
                <a:solidFill>
                  <a:srgbClr val="FF0000"/>
                </a:solidFill>
              </a:rPr>
              <a:t> </a:t>
            </a:r>
            <a:r>
              <a:rPr lang="fr-FR" sz="3600" dirty="0"/>
              <a:t>=</a:t>
            </a:r>
            <a:r>
              <a:rPr lang="fr-FR" sz="3600" dirty="0">
                <a:solidFill>
                  <a:srgbClr val="0070C0"/>
                </a:solidFill>
              </a:rPr>
              <a:t> u</a:t>
            </a:r>
            <a:r>
              <a:rPr lang="fr-FR" sz="3600" baseline="-25000" dirty="0">
                <a:solidFill>
                  <a:srgbClr val="0070C0"/>
                </a:solidFill>
              </a:rPr>
              <a:t>0 </a:t>
            </a:r>
            <a:r>
              <a:rPr lang="fr-FR" sz="3600" dirty="0">
                <a:solidFill>
                  <a:srgbClr val="0070C0"/>
                </a:solidFill>
              </a:rPr>
              <a:t>+ u</a:t>
            </a:r>
            <a:r>
              <a:rPr lang="fr-FR" sz="3600" baseline="-25000" dirty="0">
                <a:solidFill>
                  <a:srgbClr val="0070C0"/>
                </a:solidFill>
              </a:rPr>
              <a:t>1 </a:t>
            </a:r>
            <a:r>
              <a:rPr lang="fr-FR" sz="3600" dirty="0">
                <a:solidFill>
                  <a:srgbClr val="0070C0"/>
                </a:solidFill>
              </a:rPr>
              <a:t>+ u</a:t>
            </a:r>
            <a:r>
              <a:rPr lang="fr-FR" sz="3600" baseline="-25000" dirty="0">
                <a:solidFill>
                  <a:srgbClr val="0070C0"/>
                </a:solidFill>
              </a:rPr>
              <a:t>2 </a:t>
            </a:r>
            <a:r>
              <a:rPr lang="fr-FR" sz="3600" dirty="0">
                <a:solidFill>
                  <a:srgbClr val="0070C0"/>
                </a:solidFill>
              </a:rPr>
              <a:t>+ … + u</a:t>
            </a:r>
            <a:r>
              <a:rPr lang="fr-FR" sz="3600" baseline="-25000" dirty="0">
                <a:solidFill>
                  <a:srgbClr val="0070C0"/>
                </a:solidFill>
              </a:rPr>
              <a:t>11 </a:t>
            </a:r>
            <a:r>
              <a:rPr lang="fr-FR" sz="3600" dirty="0"/>
              <a:t>= </a:t>
            </a:r>
            <a:r>
              <a:rPr lang="fr-FR" sz="3600" dirty="0">
                <a:solidFill>
                  <a:srgbClr val="FF0000"/>
                </a:solidFill>
              </a:rPr>
              <a:t>… ?</a:t>
            </a:r>
            <a:r>
              <a:rPr lang="fr-FR" sz="3600" dirty="0"/>
              <a:t>	 </a:t>
            </a:r>
          </a:p>
          <a:p>
            <a:pPr marL="0" indent="0">
              <a:buNone/>
            </a:pPr>
            <a:r>
              <a:rPr lang="fr-FR" sz="3600" dirty="0"/>
              <a:t>		suite (u</a:t>
            </a:r>
            <a:r>
              <a:rPr lang="fr-FR" sz="3600" baseline="-25000" dirty="0"/>
              <a:t>n</a:t>
            </a:r>
            <a:r>
              <a:rPr lang="fr-FR" sz="3600" dirty="0"/>
              <a:t>) de </a:t>
            </a:r>
            <a:r>
              <a:rPr lang="fr-FR" sz="3600" dirty="0">
                <a:solidFill>
                  <a:srgbClr val="0070C0"/>
                </a:solidFill>
              </a:rPr>
              <a:t>raison</a:t>
            </a:r>
            <a:r>
              <a:rPr lang="fr-FR" sz="3600" dirty="0"/>
              <a:t> 3 et de </a:t>
            </a:r>
            <a:r>
              <a:rPr lang="fr-FR" sz="3600" dirty="0">
                <a:solidFill>
                  <a:srgbClr val="0070C0"/>
                </a:solidFill>
              </a:rPr>
              <a:t>premier terme </a:t>
            </a:r>
            <a:r>
              <a:rPr lang="fr-FR" sz="3600" dirty="0"/>
              <a:t>2</a:t>
            </a:r>
            <a:endParaRPr lang="fr-FR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3600" dirty="0">
                <a:solidFill>
                  <a:srgbClr val="FF0000"/>
                </a:solidFill>
              </a:rPr>
              <a:t>S</a:t>
            </a:r>
            <a:r>
              <a:rPr lang="fr-FR" sz="3600" baseline="-25000" dirty="0">
                <a:solidFill>
                  <a:srgbClr val="FF0000"/>
                </a:solidFill>
              </a:rPr>
              <a:t>2</a:t>
            </a:r>
            <a:r>
              <a:rPr lang="fr-FR" sz="3600" dirty="0">
                <a:solidFill>
                  <a:srgbClr val="FF0000"/>
                </a:solidFill>
              </a:rPr>
              <a:t> </a:t>
            </a:r>
            <a:r>
              <a:rPr lang="fr-FR" sz="3600" dirty="0"/>
              <a:t>=</a:t>
            </a:r>
            <a:r>
              <a:rPr lang="fr-FR" sz="3600" dirty="0">
                <a:solidFill>
                  <a:srgbClr val="0070C0"/>
                </a:solidFill>
              </a:rPr>
              <a:t> v</a:t>
            </a:r>
            <a:r>
              <a:rPr lang="fr-FR" sz="3600" baseline="-25000" dirty="0">
                <a:solidFill>
                  <a:srgbClr val="0070C0"/>
                </a:solidFill>
              </a:rPr>
              <a:t>4 </a:t>
            </a:r>
            <a:r>
              <a:rPr lang="fr-FR" sz="3600" dirty="0">
                <a:solidFill>
                  <a:srgbClr val="0070C0"/>
                </a:solidFill>
              </a:rPr>
              <a:t>+ v</a:t>
            </a:r>
            <a:r>
              <a:rPr lang="fr-FR" sz="3600" baseline="-25000" dirty="0">
                <a:solidFill>
                  <a:srgbClr val="0070C0"/>
                </a:solidFill>
              </a:rPr>
              <a:t>5 </a:t>
            </a:r>
            <a:r>
              <a:rPr lang="fr-FR" sz="3600" dirty="0">
                <a:solidFill>
                  <a:srgbClr val="0070C0"/>
                </a:solidFill>
              </a:rPr>
              <a:t>+ v</a:t>
            </a:r>
            <a:r>
              <a:rPr lang="fr-FR" sz="3600" baseline="-25000" dirty="0">
                <a:solidFill>
                  <a:srgbClr val="0070C0"/>
                </a:solidFill>
              </a:rPr>
              <a:t>6 </a:t>
            </a:r>
            <a:r>
              <a:rPr lang="fr-FR" sz="3600" dirty="0">
                <a:solidFill>
                  <a:srgbClr val="0070C0"/>
                </a:solidFill>
              </a:rPr>
              <a:t>+ …</a:t>
            </a:r>
            <a:r>
              <a:rPr lang="fr-FR" sz="3600" baseline="-25000" dirty="0">
                <a:solidFill>
                  <a:srgbClr val="0070C0"/>
                </a:solidFill>
              </a:rPr>
              <a:t> </a:t>
            </a:r>
            <a:r>
              <a:rPr lang="fr-FR" sz="3600" dirty="0">
                <a:solidFill>
                  <a:srgbClr val="0070C0"/>
                </a:solidFill>
              </a:rPr>
              <a:t>+ v</a:t>
            </a:r>
            <a:r>
              <a:rPr lang="fr-FR" sz="3600" baseline="-25000" dirty="0">
                <a:solidFill>
                  <a:srgbClr val="0070C0"/>
                </a:solidFill>
              </a:rPr>
              <a:t>21 </a:t>
            </a:r>
            <a:r>
              <a:rPr lang="fr-FR" sz="3600" dirty="0"/>
              <a:t>= </a:t>
            </a:r>
            <a:r>
              <a:rPr lang="fr-FR" sz="3600" dirty="0">
                <a:solidFill>
                  <a:srgbClr val="FF0000"/>
                </a:solidFill>
              </a:rPr>
              <a:t>… ?</a:t>
            </a:r>
            <a:r>
              <a:rPr lang="fr-FR" sz="3600" dirty="0"/>
              <a:t>	 </a:t>
            </a:r>
          </a:p>
          <a:p>
            <a:pPr marL="0" indent="0">
              <a:buNone/>
            </a:pPr>
            <a:r>
              <a:rPr lang="fr-FR" sz="3600" dirty="0"/>
              <a:t>		suite (</a:t>
            </a:r>
            <a:r>
              <a:rPr lang="fr-FR" sz="3600" dirty="0" err="1"/>
              <a:t>v</a:t>
            </a:r>
            <a:r>
              <a:rPr lang="fr-FR" sz="3600" baseline="-25000" dirty="0" err="1"/>
              <a:t>n</a:t>
            </a:r>
            <a:r>
              <a:rPr lang="fr-FR" sz="3600" dirty="0"/>
              <a:t>) de </a:t>
            </a:r>
            <a:r>
              <a:rPr lang="fr-FR" sz="3600" dirty="0">
                <a:solidFill>
                  <a:srgbClr val="0070C0"/>
                </a:solidFill>
              </a:rPr>
              <a:t>raison</a:t>
            </a:r>
            <a:r>
              <a:rPr lang="fr-FR" sz="3600" dirty="0"/>
              <a:t> 2 et de </a:t>
            </a:r>
            <a:r>
              <a:rPr lang="fr-FR" sz="3600" dirty="0">
                <a:solidFill>
                  <a:srgbClr val="0070C0"/>
                </a:solidFill>
              </a:rPr>
              <a:t>premier terme </a:t>
            </a:r>
            <a:r>
              <a:rPr lang="fr-FR" sz="3600" dirty="0"/>
              <a:t>v</a:t>
            </a:r>
            <a:r>
              <a:rPr lang="fr-FR" sz="3600" baseline="-25000" dirty="0"/>
              <a:t>1</a:t>
            </a:r>
            <a:r>
              <a:rPr lang="fr-FR" sz="3600" baseline="-25000" dirty="0">
                <a:solidFill>
                  <a:srgbClr val="0070C0"/>
                </a:solidFill>
              </a:rPr>
              <a:t> </a:t>
            </a:r>
            <a:r>
              <a:rPr lang="fr-FR" sz="3600" dirty="0"/>
              <a:t>= 3</a:t>
            </a:r>
            <a:endParaRPr lang="fr-FR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3600" dirty="0">
                <a:solidFill>
                  <a:srgbClr val="FF0000"/>
                </a:solidFill>
              </a:rPr>
              <a:t>S</a:t>
            </a:r>
            <a:r>
              <a:rPr lang="fr-FR" sz="3600" baseline="-25000" dirty="0">
                <a:solidFill>
                  <a:srgbClr val="FF0000"/>
                </a:solidFill>
              </a:rPr>
              <a:t>3</a:t>
            </a:r>
            <a:r>
              <a:rPr lang="fr-FR" sz="3600" dirty="0">
                <a:solidFill>
                  <a:srgbClr val="FF0000"/>
                </a:solidFill>
              </a:rPr>
              <a:t> </a:t>
            </a:r>
            <a:r>
              <a:rPr lang="fr-FR" sz="3600" dirty="0"/>
              <a:t>=</a:t>
            </a:r>
            <a:r>
              <a:rPr lang="fr-FR" sz="3600" dirty="0">
                <a:solidFill>
                  <a:srgbClr val="0070C0"/>
                </a:solidFill>
              </a:rPr>
              <a:t> w</a:t>
            </a:r>
            <a:r>
              <a:rPr lang="fr-FR" sz="3600" baseline="-25000" dirty="0">
                <a:solidFill>
                  <a:srgbClr val="0070C0"/>
                </a:solidFill>
              </a:rPr>
              <a:t>0 </a:t>
            </a:r>
            <a:r>
              <a:rPr lang="fr-FR" sz="3600" dirty="0">
                <a:solidFill>
                  <a:srgbClr val="0070C0"/>
                </a:solidFill>
              </a:rPr>
              <a:t>+ w</a:t>
            </a:r>
            <a:r>
              <a:rPr lang="fr-FR" sz="3600" baseline="-25000" dirty="0">
                <a:solidFill>
                  <a:srgbClr val="0070C0"/>
                </a:solidFill>
              </a:rPr>
              <a:t>1 </a:t>
            </a:r>
            <a:r>
              <a:rPr lang="fr-FR" sz="3600" dirty="0">
                <a:solidFill>
                  <a:srgbClr val="0070C0"/>
                </a:solidFill>
              </a:rPr>
              <a:t>+ w</a:t>
            </a:r>
            <a:r>
              <a:rPr lang="fr-FR" sz="3600" baseline="-25000" dirty="0">
                <a:solidFill>
                  <a:srgbClr val="0070C0"/>
                </a:solidFill>
              </a:rPr>
              <a:t>2 </a:t>
            </a:r>
            <a:r>
              <a:rPr lang="fr-FR" sz="3600" dirty="0">
                <a:solidFill>
                  <a:srgbClr val="0070C0"/>
                </a:solidFill>
              </a:rPr>
              <a:t>+ … + w</a:t>
            </a:r>
            <a:r>
              <a:rPr lang="fr-FR" sz="3600" baseline="-25000" dirty="0">
                <a:solidFill>
                  <a:srgbClr val="0070C0"/>
                </a:solidFill>
              </a:rPr>
              <a:t>43 </a:t>
            </a:r>
            <a:r>
              <a:rPr lang="fr-FR" sz="3600" dirty="0"/>
              <a:t>= </a:t>
            </a:r>
            <a:r>
              <a:rPr lang="fr-FR" sz="3600" dirty="0">
                <a:solidFill>
                  <a:srgbClr val="FF0000"/>
                </a:solidFill>
              </a:rPr>
              <a:t>… ?</a:t>
            </a:r>
            <a:r>
              <a:rPr lang="fr-FR" sz="3600" dirty="0"/>
              <a:t> 	 </a:t>
            </a:r>
          </a:p>
          <a:p>
            <a:pPr marL="0" indent="0">
              <a:buNone/>
            </a:pPr>
            <a:r>
              <a:rPr lang="fr-FR" sz="3600" dirty="0"/>
              <a:t>		suite (</a:t>
            </a:r>
            <a:r>
              <a:rPr lang="fr-FR" sz="3600" dirty="0" err="1"/>
              <a:t>w</a:t>
            </a:r>
            <a:r>
              <a:rPr lang="fr-FR" sz="3600" baseline="-25000" dirty="0" err="1"/>
              <a:t>n</a:t>
            </a:r>
            <a:r>
              <a:rPr lang="fr-FR" sz="3600" dirty="0"/>
              <a:t>) de </a:t>
            </a:r>
            <a:r>
              <a:rPr lang="fr-FR" sz="3600" dirty="0">
                <a:solidFill>
                  <a:srgbClr val="0070C0"/>
                </a:solidFill>
              </a:rPr>
              <a:t>raison</a:t>
            </a:r>
            <a:r>
              <a:rPr lang="fr-FR" sz="3600" dirty="0"/>
              <a:t> 1 et de </a:t>
            </a:r>
            <a:r>
              <a:rPr lang="fr-FR" sz="3600" dirty="0">
                <a:solidFill>
                  <a:srgbClr val="0070C0"/>
                </a:solidFill>
              </a:rPr>
              <a:t>premier terme </a:t>
            </a:r>
            <a:r>
              <a:rPr lang="fr-FR" sz="3600" dirty="0"/>
              <a:t>4</a:t>
            </a:r>
            <a:endParaRPr lang="fr-FR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3629271" y="1804928"/>
            <a:ext cx="2895600" cy="17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926059" y="720436"/>
            <a:ext cx="10692199" cy="2133600"/>
          </a:xfrm>
          <a:prstGeom prst="rect">
            <a:avLst/>
          </a:prstGeom>
          <a:noFill/>
          <a:ln w="1270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63888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7°) </a:t>
            </a:r>
            <a:r>
              <a:rPr lang="fr-FR" u="sng" dirty="0"/>
              <a:t>Somme des n premiers termes 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825625"/>
            <a:ext cx="11001375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S =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/>
              <a:t> On veut une formule permettant de déterminer S sans devoir utiliser tous les termes de u</a:t>
            </a:r>
            <a:r>
              <a:rPr lang="fr-FR" baseline="-25000" dirty="0"/>
              <a:t>1 </a:t>
            </a:r>
            <a:r>
              <a:rPr lang="fr-FR" dirty="0"/>
              <a:t>à u</a:t>
            </a:r>
            <a:r>
              <a:rPr lang="fr-FR" baseline="-25000" dirty="0"/>
              <a:t>n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q S = …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82504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fr-FR" dirty="0"/>
              <a:t>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326571"/>
            <a:ext cx="11001375" cy="65314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S</a:t>
            </a:r>
            <a:r>
              <a:rPr lang="fr-FR" baseline="-25000" dirty="0">
                <a:solidFill>
                  <a:srgbClr val="FF0000"/>
                </a:solidFill>
              </a:rPr>
              <a:t>1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/>
              <a:t>=</a:t>
            </a:r>
            <a:r>
              <a:rPr lang="fr-FR" dirty="0">
                <a:solidFill>
                  <a:srgbClr val="0070C0"/>
                </a:solidFill>
              </a:rPr>
              <a:t> u</a:t>
            </a:r>
            <a:r>
              <a:rPr lang="fr-FR" baseline="-25000" dirty="0">
                <a:solidFill>
                  <a:srgbClr val="0070C0"/>
                </a:solidFill>
              </a:rPr>
              <a:t>0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11 </a:t>
            </a:r>
            <a:r>
              <a:rPr lang="fr-FR" dirty="0"/>
              <a:t>= … ?	 suite de </a:t>
            </a:r>
            <a:r>
              <a:rPr lang="fr-FR" dirty="0">
                <a:solidFill>
                  <a:srgbClr val="0070C0"/>
                </a:solidFill>
              </a:rPr>
              <a:t>raison</a:t>
            </a:r>
            <a:r>
              <a:rPr lang="fr-FR" dirty="0"/>
              <a:t> 3 et de </a:t>
            </a:r>
            <a:r>
              <a:rPr lang="fr-FR" dirty="0">
                <a:solidFill>
                  <a:srgbClr val="0070C0"/>
                </a:solidFill>
              </a:rPr>
              <a:t>premier terme </a:t>
            </a:r>
            <a:r>
              <a:rPr lang="fr-FR" dirty="0"/>
              <a:t>2</a:t>
            </a: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3200" dirty="0"/>
              <a:t>	               </a:t>
            </a:r>
            <a:r>
              <a:rPr lang="fr-FR" sz="3200" dirty="0">
                <a:solidFill>
                  <a:srgbClr val="FF0000"/>
                </a:solidFill>
              </a:rPr>
              <a:t>1 – q</a:t>
            </a:r>
            <a:r>
              <a:rPr lang="fr-FR" sz="3200" baseline="30000" dirty="0">
                <a:solidFill>
                  <a:srgbClr val="FF0000"/>
                </a:solidFill>
              </a:rPr>
              <a:t>12</a:t>
            </a:r>
            <a:r>
              <a:rPr lang="fr-FR" sz="3200" baseline="30000" dirty="0"/>
              <a:t>                </a:t>
            </a:r>
            <a:r>
              <a:rPr lang="fr-FR" sz="3200" dirty="0"/>
              <a:t>1 – 3</a:t>
            </a:r>
            <a:r>
              <a:rPr lang="fr-FR" sz="3200" baseline="30000" dirty="0"/>
              <a:t>12</a:t>
            </a:r>
            <a:endParaRPr lang="fr-FR" sz="3200" baseline="30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3200" dirty="0">
                <a:solidFill>
                  <a:srgbClr val="FF0000"/>
                </a:solidFill>
              </a:rPr>
              <a:t>	S</a:t>
            </a:r>
            <a:r>
              <a:rPr lang="fr-FR" sz="3200" baseline="-25000" dirty="0">
                <a:solidFill>
                  <a:srgbClr val="FF0000"/>
                </a:solidFill>
              </a:rPr>
              <a:t>1</a:t>
            </a:r>
            <a:r>
              <a:rPr lang="fr-FR" sz="3200" dirty="0">
                <a:solidFill>
                  <a:srgbClr val="FF0000"/>
                </a:solidFill>
              </a:rPr>
              <a:t> </a:t>
            </a:r>
            <a:r>
              <a:rPr lang="fr-FR" sz="3200" dirty="0"/>
              <a:t>= </a:t>
            </a:r>
            <a:r>
              <a:rPr lang="fr-FR" sz="3200" dirty="0">
                <a:solidFill>
                  <a:srgbClr val="FF0000"/>
                </a:solidFill>
              </a:rPr>
              <a:t>u</a:t>
            </a:r>
            <a:r>
              <a:rPr lang="fr-FR" sz="3200" baseline="-25000" dirty="0">
                <a:solidFill>
                  <a:srgbClr val="FF0000"/>
                </a:solidFill>
              </a:rPr>
              <a:t>0</a:t>
            </a:r>
            <a:r>
              <a:rPr lang="fr-FR" sz="3200" dirty="0"/>
              <a:t>                  = 2                 = </a:t>
            </a:r>
            <a:r>
              <a:rPr lang="fr-FR" sz="3200" dirty="0">
                <a:solidFill>
                  <a:srgbClr val="00B050"/>
                </a:solidFill>
              </a:rPr>
              <a:t>531440</a:t>
            </a:r>
            <a:endParaRPr lang="fr-FR" sz="3200" baseline="-250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fr-FR" sz="3200" dirty="0">
                <a:solidFill>
                  <a:srgbClr val="FF0000"/>
                </a:solidFill>
              </a:rPr>
              <a:t>	                1 – q              </a:t>
            </a:r>
            <a:r>
              <a:rPr lang="fr-FR" sz="3200" dirty="0"/>
              <a:t>1 – 3</a:t>
            </a:r>
          </a:p>
          <a:p>
            <a:pPr marL="0" indent="0">
              <a:buNone/>
            </a:pPr>
            <a:endParaRPr lang="fr-FR" sz="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S</a:t>
            </a:r>
            <a:r>
              <a:rPr lang="fr-FR" baseline="-25000" dirty="0">
                <a:solidFill>
                  <a:schemeClr val="bg1"/>
                </a:solidFill>
              </a:rPr>
              <a:t>2</a:t>
            </a:r>
            <a:r>
              <a:rPr lang="fr-FR" dirty="0">
                <a:solidFill>
                  <a:schemeClr val="bg1"/>
                </a:solidFill>
              </a:rPr>
              <a:t> = v</a:t>
            </a:r>
            <a:r>
              <a:rPr lang="fr-FR" baseline="-25000" dirty="0">
                <a:solidFill>
                  <a:schemeClr val="bg1"/>
                </a:solidFill>
              </a:rPr>
              <a:t>4 </a:t>
            </a:r>
            <a:r>
              <a:rPr lang="fr-FR" dirty="0">
                <a:solidFill>
                  <a:schemeClr val="bg1"/>
                </a:solidFill>
              </a:rPr>
              <a:t>+ v</a:t>
            </a:r>
            <a:r>
              <a:rPr lang="fr-FR" baseline="-25000" dirty="0">
                <a:solidFill>
                  <a:schemeClr val="bg1"/>
                </a:solidFill>
              </a:rPr>
              <a:t>5 </a:t>
            </a:r>
            <a:r>
              <a:rPr lang="fr-FR" dirty="0">
                <a:solidFill>
                  <a:schemeClr val="bg1"/>
                </a:solidFill>
              </a:rPr>
              <a:t>+ ( </a:t>
            </a:r>
            <a:r>
              <a:rPr lang="fr-FR" dirty="0"/>
              <a:t>( 11 – 0 ) + 1 = 12 termes</a:t>
            </a:r>
            <a:r>
              <a:rPr lang="fr-FR" dirty="0">
                <a:solidFill>
                  <a:schemeClr val="bg1"/>
                </a:solidFill>
              </a:rPr>
              <a:t>2 et de premier terme 3</a:t>
            </a:r>
          </a:p>
          <a:p>
            <a:pPr marL="0" indent="0">
              <a:buNone/>
            </a:pPr>
            <a:r>
              <a:rPr lang="fr-FR" sz="3200" dirty="0">
                <a:solidFill>
                  <a:schemeClr val="bg1"/>
                </a:solidFill>
              </a:rPr>
              <a:t>	suite géométrique          v</a:t>
            </a:r>
            <a:r>
              <a:rPr lang="fr-FR" sz="3200" baseline="-25000" dirty="0">
                <a:solidFill>
                  <a:schemeClr val="bg1"/>
                </a:solidFill>
              </a:rPr>
              <a:t>4 </a:t>
            </a:r>
            <a:r>
              <a:rPr lang="fr-FR" sz="3200" dirty="0">
                <a:solidFill>
                  <a:schemeClr val="bg1"/>
                </a:solidFill>
              </a:rPr>
              <a:t>= v</a:t>
            </a:r>
            <a:r>
              <a:rPr lang="fr-FR" sz="3200" baseline="-25000" dirty="0">
                <a:solidFill>
                  <a:schemeClr val="bg1"/>
                </a:solidFill>
              </a:rPr>
              <a:t>0 </a:t>
            </a:r>
            <a:r>
              <a:rPr lang="fr-FR" sz="3200" dirty="0">
                <a:solidFill>
                  <a:schemeClr val="bg1"/>
                </a:solidFill>
              </a:rPr>
              <a:t>q</a:t>
            </a:r>
            <a:r>
              <a:rPr lang="fr-FR" sz="3200" baseline="30000" dirty="0">
                <a:solidFill>
                  <a:schemeClr val="bg1"/>
                </a:solidFill>
              </a:rPr>
              <a:t>4-0</a:t>
            </a:r>
            <a:r>
              <a:rPr lang="fr-FR" sz="3200" dirty="0">
                <a:solidFill>
                  <a:schemeClr val="bg1"/>
                </a:solidFill>
              </a:rPr>
              <a:t> = 3 </a:t>
            </a:r>
            <a:r>
              <a:rPr lang="fr-FR" sz="2400" dirty="0">
                <a:solidFill>
                  <a:schemeClr val="bg1"/>
                </a:solidFill>
              </a:rPr>
              <a:t>×</a:t>
            </a:r>
            <a:r>
              <a:rPr lang="fr-FR" sz="3200" baseline="-25000" dirty="0">
                <a:solidFill>
                  <a:schemeClr val="bg1"/>
                </a:solidFill>
              </a:rPr>
              <a:t> </a:t>
            </a:r>
            <a:r>
              <a:rPr lang="fr-FR" sz="3200" dirty="0">
                <a:solidFill>
                  <a:schemeClr val="bg1"/>
                </a:solidFill>
              </a:rPr>
              <a:t>2</a:t>
            </a:r>
            <a:r>
              <a:rPr lang="fr-FR" sz="3200" baseline="30000" dirty="0">
                <a:solidFill>
                  <a:schemeClr val="bg1"/>
                </a:solidFill>
              </a:rPr>
              <a:t>4</a:t>
            </a:r>
            <a:r>
              <a:rPr lang="fr-FR" sz="3200" dirty="0">
                <a:solidFill>
                  <a:schemeClr val="bg1"/>
                </a:solidFill>
              </a:rPr>
              <a:t> = 48	</a:t>
            </a:r>
          </a:p>
          <a:p>
            <a:pPr marL="0" indent="0">
              <a:buNone/>
            </a:pPr>
            <a:r>
              <a:rPr lang="fr-FR" sz="3200" dirty="0">
                <a:solidFill>
                  <a:schemeClr val="bg1"/>
                </a:solidFill>
              </a:rPr>
              <a:t>	              1 – q</a:t>
            </a:r>
            <a:r>
              <a:rPr lang="fr-FR" sz="3200" baseline="30000" dirty="0">
                <a:solidFill>
                  <a:schemeClr val="bg1"/>
                </a:solidFill>
              </a:rPr>
              <a:t>n+1</a:t>
            </a:r>
            <a:r>
              <a:rPr lang="fr-FR" sz="3200" dirty="0">
                <a:solidFill>
                  <a:schemeClr val="bg1"/>
                </a:solidFill>
              </a:rPr>
              <a:t>               1 – 2</a:t>
            </a:r>
            <a:r>
              <a:rPr lang="fr-FR" sz="3200" baseline="30000" dirty="0">
                <a:solidFill>
                  <a:schemeClr val="bg1"/>
                </a:solidFill>
              </a:rPr>
              <a:t>18</a:t>
            </a:r>
            <a:endParaRPr lang="fr-FR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sz="3200" dirty="0">
                <a:solidFill>
                  <a:schemeClr val="bg1"/>
                </a:solidFill>
              </a:rPr>
              <a:t>	S</a:t>
            </a:r>
            <a:r>
              <a:rPr lang="fr-FR" sz="3200" baseline="-25000" dirty="0">
                <a:solidFill>
                  <a:schemeClr val="bg1"/>
                </a:solidFill>
              </a:rPr>
              <a:t>2 </a:t>
            </a:r>
            <a:r>
              <a:rPr lang="fr-FR" sz="3200" dirty="0">
                <a:solidFill>
                  <a:schemeClr val="bg1"/>
                </a:solidFill>
              </a:rPr>
              <a:t>= u</a:t>
            </a:r>
            <a:r>
              <a:rPr lang="fr-FR" sz="3200" baseline="-25000" dirty="0">
                <a:solidFill>
                  <a:schemeClr val="bg1"/>
                </a:solidFill>
              </a:rPr>
              <a:t>4</a:t>
            </a:r>
            <a:r>
              <a:rPr lang="fr-FR" sz="3200" dirty="0">
                <a:solidFill>
                  <a:schemeClr val="bg1"/>
                </a:solidFill>
              </a:rPr>
              <a:t>                    = 48                   = 2883573</a:t>
            </a:r>
          </a:p>
          <a:p>
            <a:pPr marL="0" indent="0">
              <a:buNone/>
            </a:pPr>
            <a:r>
              <a:rPr lang="fr-FR" sz="3200" dirty="0">
                <a:solidFill>
                  <a:schemeClr val="bg1"/>
                </a:solidFill>
              </a:rPr>
              <a:t>	                1 – q                   1 – 2</a:t>
            </a:r>
          </a:p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S</a:t>
            </a:r>
            <a:r>
              <a:rPr lang="fr-FR" baseline="-25000" dirty="0">
                <a:solidFill>
                  <a:schemeClr val="bg1"/>
                </a:solidFill>
              </a:rPr>
              <a:t>3 </a:t>
            </a:r>
            <a:r>
              <a:rPr lang="fr-FR" dirty="0">
                <a:solidFill>
                  <a:schemeClr val="bg1"/>
                </a:solidFill>
              </a:rPr>
              <a:t>= w</a:t>
            </a:r>
            <a:r>
              <a:rPr lang="fr-FR" baseline="-25000" dirty="0">
                <a:solidFill>
                  <a:schemeClr val="bg1"/>
                </a:solidFill>
              </a:rPr>
              <a:t>0 </a:t>
            </a:r>
            <a:r>
              <a:rPr lang="fr-FR" dirty="0">
                <a:solidFill>
                  <a:schemeClr val="bg1"/>
                </a:solidFill>
              </a:rPr>
              <a:t>+ w</a:t>
            </a:r>
            <a:r>
              <a:rPr lang="fr-FR" baseline="-25000" dirty="0">
                <a:solidFill>
                  <a:schemeClr val="bg1"/>
                </a:solidFill>
              </a:rPr>
              <a:t>1 </a:t>
            </a:r>
            <a:r>
              <a:rPr lang="fr-FR" dirty="0">
                <a:solidFill>
                  <a:schemeClr val="bg1"/>
                </a:solidFill>
              </a:rPr>
              <a:t>+ w</a:t>
            </a:r>
            <a:r>
              <a:rPr lang="fr-FR" baseline="-25000" dirty="0">
                <a:solidFill>
                  <a:schemeClr val="bg1"/>
                </a:solidFill>
              </a:rPr>
              <a:t>2 </a:t>
            </a:r>
            <a:r>
              <a:rPr lang="fr-FR" dirty="0">
                <a:solidFill>
                  <a:schemeClr val="bg1"/>
                </a:solidFill>
              </a:rPr>
              <a:t>+ … + w</a:t>
            </a:r>
            <a:r>
              <a:rPr lang="fr-FR" baseline="-25000" dirty="0">
                <a:solidFill>
                  <a:schemeClr val="bg1"/>
                </a:solidFill>
              </a:rPr>
              <a:t>43 </a:t>
            </a:r>
            <a:r>
              <a:rPr lang="fr-FR" dirty="0">
                <a:solidFill>
                  <a:schemeClr val="bg1"/>
                </a:solidFill>
              </a:rPr>
              <a:t>= … ? 	q = 1           suite constante</a:t>
            </a:r>
          </a:p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S</a:t>
            </a:r>
            <a:r>
              <a:rPr lang="fr-FR" baseline="-25000" dirty="0">
                <a:solidFill>
                  <a:schemeClr val="bg1"/>
                </a:solidFill>
              </a:rPr>
              <a:t>3 </a:t>
            </a:r>
            <a:r>
              <a:rPr lang="fr-FR" dirty="0">
                <a:solidFill>
                  <a:schemeClr val="bg1"/>
                </a:solidFill>
              </a:rPr>
              <a:t>= n w</a:t>
            </a:r>
            <a:r>
              <a:rPr lang="fr-FR" baseline="-25000" dirty="0">
                <a:solidFill>
                  <a:schemeClr val="bg1"/>
                </a:solidFill>
              </a:rPr>
              <a:t>0</a:t>
            </a:r>
            <a:r>
              <a:rPr lang="fr-FR" dirty="0">
                <a:solidFill>
                  <a:schemeClr val="bg1"/>
                </a:solidFill>
              </a:rPr>
              <a:t> = 44 × 4 = 176     </a:t>
            </a:r>
            <a:r>
              <a:rPr lang="fr-FR" sz="2400" dirty="0">
                <a:solidFill>
                  <a:schemeClr val="bg1"/>
                </a:solidFill>
              </a:rPr>
              <a:t>( la formule pour S</a:t>
            </a:r>
            <a:r>
              <a:rPr lang="fr-FR" sz="2400" baseline="-25000" dirty="0">
                <a:solidFill>
                  <a:schemeClr val="bg1"/>
                </a:solidFill>
              </a:rPr>
              <a:t>1 </a:t>
            </a:r>
            <a:r>
              <a:rPr lang="fr-FR" sz="2400" dirty="0">
                <a:solidFill>
                  <a:schemeClr val="bg1"/>
                </a:solidFill>
              </a:rPr>
              <a:t>et S</a:t>
            </a:r>
            <a:r>
              <a:rPr lang="fr-FR" sz="2400" baseline="-25000" dirty="0">
                <a:solidFill>
                  <a:schemeClr val="bg1"/>
                </a:solidFill>
              </a:rPr>
              <a:t>2 </a:t>
            </a:r>
            <a:r>
              <a:rPr lang="fr-FR" sz="2400" dirty="0">
                <a:solidFill>
                  <a:schemeClr val="bg1"/>
                </a:solidFill>
              </a:rPr>
              <a:t>ne s’applique que pour   q ≠ 1 )</a:t>
            </a:r>
            <a:endParaRPr lang="fr-FR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fr-FR" dirty="0">
              <a:solidFill>
                <a:schemeClr val="bg1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3082700" y="1704518"/>
            <a:ext cx="1314488" cy="325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V="1">
            <a:off x="5116151" y="1680882"/>
            <a:ext cx="1392225" cy="62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63888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fr-FR" dirty="0"/>
              <a:t>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326571"/>
            <a:ext cx="11001375" cy="65314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S</a:t>
            </a:r>
            <a:r>
              <a:rPr lang="fr-FR" baseline="-25000" dirty="0">
                <a:solidFill>
                  <a:srgbClr val="FF0000"/>
                </a:solidFill>
              </a:rPr>
              <a:t>1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/>
              <a:t>=</a:t>
            </a:r>
            <a:r>
              <a:rPr lang="fr-FR" dirty="0">
                <a:solidFill>
                  <a:srgbClr val="0070C0"/>
                </a:solidFill>
              </a:rPr>
              <a:t> u</a:t>
            </a:r>
            <a:r>
              <a:rPr lang="fr-FR" baseline="-25000" dirty="0">
                <a:solidFill>
                  <a:srgbClr val="0070C0"/>
                </a:solidFill>
              </a:rPr>
              <a:t>0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11 </a:t>
            </a:r>
            <a:r>
              <a:rPr lang="fr-FR" dirty="0"/>
              <a:t>= … ?	 suite de </a:t>
            </a:r>
            <a:r>
              <a:rPr lang="fr-FR" dirty="0">
                <a:solidFill>
                  <a:srgbClr val="0070C0"/>
                </a:solidFill>
              </a:rPr>
              <a:t>raison</a:t>
            </a:r>
            <a:r>
              <a:rPr lang="fr-FR" dirty="0"/>
              <a:t> 3 et de </a:t>
            </a:r>
            <a:r>
              <a:rPr lang="fr-FR" dirty="0">
                <a:solidFill>
                  <a:srgbClr val="0070C0"/>
                </a:solidFill>
              </a:rPr>
              <a:t>premier terme </a:t>
            </a:r>
            <a:r>
              <a:rPr lang="fr-FR" dirty="0"/>
              <a:t>2</a:t>
            </a: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3200" dirty="0"/>
              <a:t>	               </a:t>
            </a:r>
            <a:r>
              <a:rPr lang="fr-FR" sz="3200" dirty="0">
                <a:solidFill>
                  <a:srgbClr val="FF0000"/>
                </a:solidFill>
              </a:rPr>
              <a:t>1 – q</a:t>
            </a:r>
            <a:r>
              <a:rPr lang="fr-FR" sz="3200" baseline="30000" dirty="0">
                <a:solidFill>
                  <a:srgbClr val="FF0000"/>
                </a:solidFill>
              </a:rPr>
              <a:t>12</a:t>
            </a:r>
            <a:r>
              <a:rPr lang="fr-FR" sz="3200" baseline="30000" dirty="0"/>
              <a:t>                </a:t>
            </a:r>
            <a:r>
              <a:rPr lang="fr-FR" sz="3200" dirty="0"/>
              <a:t>1 – 3</a:t>
            </a:r>
            <a:r>
              <a:rPr lang="fr-FR" sz="3200" baseline="30000" dirty="0"/>
              <a:t>12</a:t>
            </a:r>
            <a:endParaRPr lang="fr-FR" sz="3200" baseline="30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3200" dirty="0">
                <a:solidFill>
                  <a:srgbClr val="FF0000"/>
                </a:solidFill>
              </a:rPr>
              <a:t>	S</a:t>
            </a:r>
            <a:r>
              <a:rPr lang="fr-FR" sz="3200" baseline="-25000" dirty="0">
                <a:solidFill>
                  <a:srgbClr val="FF0000"/>
                </a:solidFill>
              </a:rPr>
              <a:t>1</a:t>
            </a:r>
            <a:r>
              <a:rPr lang="fr-FR" sz="3200" dirty="0">
                <a:solidFill>
                  <a:srgbClr val="FF0000"/>
                </a:solidFill>
              </a:rPr>
              <a:t> </a:t>
            </a:r>
            <a:r>
              <a:rPr lang="fr-FR" sz="3200" dirty="0"/>
              <a:t>= </a:t>
            </a:r>
            <a:r>
              <a:rPr lang="fr-FR" sz="3200" dirty="0">
                <a:solidFill>
                  <a:srgbClr val="FF0000"/>
                </a:solidFill>
              </a:rPr>
              <a:t>u</a:t>
            </a:r>
            <a:r>
              <a:rPr lang="fr-FR" sz="3200" baseline="-25000" dirty="0">
                <a:solidFill>
                  <a:srgbClr val="FF0000"/>
                </a:solidFill>
              </a:rPr>
              <a:t>0</a:t>
            </a:r>
            <a:r>
              <a:rPr lang="fr-FR" sz="3200" dirty="0"/>
              <a:t>                  = 2                 = </a:t>
            </a:r>
            <a:r>
              <a:rPr lang="fr-FR" sz="3200" dirty="0">
                <a:solidFill>
                  <a:srgbClr val="00B050"/>
                </a:solidFill>
              </a:rPr>
              <a:t>531440</a:t>
            </a:r>
            <a:endParaRPr lang="fr-FR" sz="3200" baseline="-250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fr-FR" sz="3200" dirty="0">
                <a:solidFill>
                  <a:srgbClr val="FF0000"/>
                </a:solidFill>
              </a:rPr>
              <a:t>	                1 – q              </a:t>
            </a:r>
            <a:r>
              <a:rPr lang="fr-FR" sz="3200" dirty="0"/>
              <a:t>1 – 3</a:t>
            </a:r>
          </a:p>
          <a:p>
            <a:pPr marL="0" indent="0">
              <a:buNone/>
            </a:pPr>
            <a:endParaRPr lang="fr-FR" sz="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S</a:t>
            </a:r>
            <a:r>
              <a:rPr lang="fr-FR" baseline="-25000" dirty="0">
                <a:solidFill>
                  <a:srgbClr val="FF0000"/>
                </a:solidFill>
              </a:rPr>
              <a:t>2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/>
              <a:t>=</a:t>
            </a:r>
            <a:r>
              <a:rPr lang="fr-FR" dirty="0">
                <a:solidFill>
                  <a:srgbClr val="0070C0"/>
                </a:solidFill>
              </a:rPr>
              <a:t> v</a:t>
            </a:r>
            <a:r>
              <a:rPr lang="fr-FR" baseline="-25000" dirty="0">
                <a:solidFill>
                  <a:srgbClr val="0070C0"/>
                </a:solidFill>
              </a:rPr>
              <a:t>4 </a:t>
            </a:r>
            <a:r>
              <a:rPr lang="fr-FR" dirty="0">
                <a:solidFill>
                  <a:srgbClr val="0070C0"/>
                </a:solidFill>
              </a:rPr>
              <a:t>+ v</a:t>
            </a:r>
            <a:r>
              <a:rPr lang="fr-FR" baseline="-25000" dirty="0">
                <a:solidFill>
                  <a:srgbClr val="0070C0"/>
                </a:solidFill>
              </a:rPr>
              <a:t>5 </a:t>
            </a:r>
            <a:r>
              <a:rPr lang="fr-FR" dirty="0">
                <a:solidFill>
                  <a:srgbClr val="0070C0"/>
                </a:solidFill>
              </a:rPr>
              <a:t>+ v</a:t>
            </a:r>
            <a:r>
              <a:rPr lang="fr-FR" baseline="-25000" dirty="0">
                <a:solidFill>
                  <a:srgbClr val="0070C0"/>
                </a:solidFill>
              </a:rPr>
              <a:t>6 </a:t>
            </a:r>
            <a:r>
              <a:rPr lang="fr-FR" dirty="0">
                <a:solidFill>
                  <a:srgbClr val="0070C0"/>
                </a:solidFill>
              </a:rPr>
              <a:t>+ …</a:t>
            </a:r>
            <a:r>
              <a:rPr lang="fr-FR" baseline="-25000" dirty="0">
                <a:solidFill>
                  <a:srgbClr val="0070C0"/>
                </a:solidFill>
              </a:rPr>
              <a:t> </a:t>
            </a:r>
            <a:r>
              <a:rPr lang="fr-FR" dirty="0">
                <a:solidFill>
                  <a:srgbClr val="0070C0"/>
                </a:solidFill>
              </a:rPr>
              <a:t>+ v</a:t>
            </a:r>
            <a:r>
              <a:rPr lang="fr-FR" baseline="-25000" dirty="0">
                <a:solidFill>
                  <a:srgbClr val="0070C0"/>
                </a:solidFill>
              </a:rPr>
              <a:t>21 </a:t>
            </a:r>
            <a:r>
              <a:rPr lang="fr-FR" dirty="0"/>
              <a:t>= … ?	 suite de </a:t>
            </a:r>
            <a:r>
              <a:rPr lang="fr-FR" dirty="0">
                <a:solidFill>
                  <a:srgbClr val="0070C0"/>
                </a:solidFill>
              </a:rPr>
              <a:t>raison</a:t>
            </a:r>
            <a:r>
              <a:rPr lang="fr-FR" dirty="0"/>
              <a:t> 2 et de </a:t>
            </a:r>
            <a:r>
              <a:rPr lang="fr-FR" dirty="0">
                <a:solidFill>
                  <a:srgbClr val="0070C0"/>
                </a:solidFill>
              </a:rPr>
              <a:t>premier terme </a:t>
            </a:r>
            <a:r>
              <a:rPr lang="fr-FR" dirty="0"/>
              <a:t>3</a:t>
            </a: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3200" dirty="0"/>
              <a:t>	suite géométrique          </a:t>
            </a:r>
            <a:r>
              <a:rPr lang="fr-FR" sz="3200" dirty="0">
                <a:solidFill>
                  <a:srgbClr val="0070C0"/>
                </a:solidFill>
              </a:rPr>
              <a:t>v</a:t>
            </a:r>
            <a:r>
              <a:rPr lang="fr-FR" sz="3200" baseline="-25000" dirty="0">
                <a:solidFill>
                  <a:srgbClr val="0070C0"/>
                </a:solidFill>
              </a:rPr>
              <a:t>4 </a:t>
            </a:r>
            <a:r>
              <a:rPr lang="fr-FR" sz="3200" dirty="0"/>
              <a:t>= </a:t>
            </a:r>
            <a:r>
              <a:rPr lang="fr-FR" sz="3200" dirty="0">
                <a:solidFill>
                  <a:srgbClr val="0070C0"/>
                </a:solidFill>
              </a:rPr>
              <a:t>v</a:t>
            </a:r>
            <a:r>
              <a:rPr lang="fr-FR" sz="3200" baseline="-25000" dirty="0">
                <a:solidFill>
                  <a:srgbClr val="0070C0"/>
                </a:solidFill>
              </a:rPr>
              <a:t>1 </a:t>
            </a:r>
            <a:r>
              <a:rPr lang="fr-FR" sz="3200" dirty="0"/>
              <a:t>q</a:t>
            </a:r>
            <a:r>
              <a:rPr lang="fr-FR" sz="3200" baseline="30000" dirty="0"/>
              <a:t>4-1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200" dirty="0"/>
              <a:t>= </a:t>
            </a:r>
            <a:r>
              <a:rPr lang="fr-FR" sz="3200" dirty="0">
                <a:solidFill>
                  <a:srgbClr val="0070C0"/>
                </a:solidFill>
              </a:rPr>
              <a:t>3 </a:t>
            </a:r>
            <a:r>
              <a:rPr lang="fr-FR" sz="2400" dirty="0"/>
              <a:t>×</a:t>
            </a:r>
            <a:r>
              <a:rPr lang="fr-FR" sz="3200" baseline="-25000" dirty="0">
                <a:solidFill>
                  <a:srgbClr val="0070C0"/>
                </a:solidFill>
              </a:rPr>
              <a:t> </a:t>
            </a:r>
            <a:r>
              <a:rPr lang="fr-FR" sz="3200" dirty="0"/>
              <a:t>2</a:t>
            </a:r>
            <a:r>
              <a:rPr lang="fr-FR" sz="3200" baseline="30000" dirty="0"/>
              <a:t>3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200" dirty="0"/>
              <a:t>= 24</a:t>
            </a:r>
            <a:r>
              <a:rPr lang="fr-FR" sz="3200" dirty="0">
                <a:solidFill>
                  <a:schemeClr val="bg1"/>
                </a:solidFill>
              </a:rPr>
              <a:t>	</a:t>
            </a:r>
          </a:p>
          <a:p>
            <a:pPr marL="0" indent="0">
              <a:buNone/>
            </a:pPr>
            <a:r>
              <a:rPr lang="fr-FR" sz="3200" dirty="0"/>
              <a:t>	              </a:t>
            </a:r>
            <a:r>
              <a:rPr lang="fr-FR" sz="3200" dirty="0">
                <a:solidFill>
                  <a:srgbClr val="FF0000"/>
                </a:solidFill>
              </a:rPr>
              <a:t>1 – </a:t>
            </a:r>
            <a:r>
              <a:rPr lang="fr-FR" sz="3200" dirty="0" err="1">
                <a:solidFill>
                  <a:srgbClr val="FF0000"/>
                </a:solidFill>
              </a:rPr>
              <a:t>q</a:t>
            </a:r>
            <a:r>
              <a:rPr lang="fr-FR" sz="3200" baseline="30000" dirty="0" err="1">
                <a:solidFill>
                  <a:srgbClr val="FF0000"/>
                </a:solidFill>
              </a:rPr>
              <a:t>n</a:t>
            </a:r>
            <a:r>
              <a:rPr lang="fr-FR" sz="3200" baseline="30000" dirty="0">
                <a:solidFill>
                  <a:srgbClr val="FF0000"/>
                </a:solidFill>
              </a:rPr>
              <a:t>+1</a:t>
            </a:r>
            <a:r>
              <a:rPr lang="fr-FR" sz="3200" dirty="0"/>
              <a:t>                1 – 2</a:t>
            </a:r>
            <a:r>
              <a:rPr lang="fr-FR" sz="3200" baseline="30000" dirty="0"/>
              <a:t>18</a:t>
            </a:r>
            <a:endParaRPr lang="fr-FR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3200" dirty="0">
                <a:solidFill>
                  <a:srgbClr val="FF0000"/>
                </a:solidFill>
              </a:rPr>
              <a:t>	S</a:t>
            </a:r>
            <a:r>
              <a:rPr lang="fr-FR" sz="3200" baseline="-25000" dirty="0">
                <a:solidFill>
                  <a:srgbClr val="FF0000"/>
                </a:solidFill>
              </a:rPr>
              <a:t>2 </a:t>
            </a:r>
            <a:r>
              <a:rPr lang="fr-FR" sz="3200" dirty="0"/>
              <a:t>= </a:t>
            </a:r>
            <a:r>
              <a:rPr lang="fr-FR" sz="3200" dirty="0">
                <a:solidFill>
                  <a:srgbClr val="FF0000"/>
                </a:solidFill>
              </a:rPr>
              <a:t>v</a:t>
            </a:r>
            <a:r>
              <a:rPr lang="fr-FR" sz="3200" baseline="-25000" dirty="0">
                <a:solidFill>
                  <a:srgbClr val="FF0000"/>
                </a:solidFill>
              </a:rPr>
              <a:t>4</a:t>
            </a:r>
            <a:r>
              <a:rPr lang="fr-FR" sz="3200" dirty="0"/>
              <a:t>                    = 24                   = </a:t>
            </a:r>
            <a:r>
              <a:rPr lang="fr-FR" sz="3200" dirty="0">
                <a:solidFill>
                  <a:srgbClr val="00B050"/>
                </a:solidFill>
              </a:rPr>
              <a:t>6291432</a:t>
            </a:r>
          </a:p>
          <a:p>
            <a:pPr marL="0" indent="0">
              <a:buNone/>
            </a:pPr>
            <a:r>
              <a:rPr lang="fr-FR" sz="3200" dirty="0"/>
              <a:t>	                </a:t>
            </a:r>
            <a:r>
              <a:rPr lang="fr-FR" sz="3200" dirty="0">
                <a:solidFill>
                  <a:srgbClr val="FF0000"/>
                </a:solidFill>
              </a:rPr>
              <a:t>1 – q</a:t>
            </a:r>
            <a:r>
              <a:rPr lang="fr-FR" sz="3200" dirty="0"/>
              <a:t>                   1 – 2</a:t>
            </a:r>
            <a:endParaRPr lang="fr-FR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S</a:t>
            </a:r>
            <a:r>
              <a:rPr lang="fr-FR" baseline="-25000" dirty="0">
                <a:solidFill>
                  <a:schemeClr val="bg1"/>
                </a:solidFill>
              </a:rPr>
              <a:t>3 </a:t>
            </a:r>
            <a:r>
              <a:rPr lang="fr-FR" dirty="0">
                <a:solidFill>
                  <a:schemeClr val="bg1"/>
                </a:solidFill>
              </a:rPr>
              <a:t>= w</a:t>
            </a:r>
            <a:r>
              <a:rPr lang="fr-FR" baseline="-25000" dirty="0">
                <a:solidFill>
                  <a:schemeClr val="bg1"/>
                </a:solidFill>
              </a:rPr>
              <a:t>0 </a:t>
            </a:r>
            <a:r>
              <a:rPr lang="fr-FR" dirty="0">
                <a:solidFill>
                  <a:schemeClr val="bg1"/>
                </a:solidFill>
              </a:rPr>
              <a:t>+ w</a:t>
            </a:r>
            <a:r>
              <a:rPr lang="fr-FR" baseline="-25000" dirty="0">
                <a:solidFill>
                  <a:schemeClr val="bg1"/>
                </a:solidFill>
              </a:rPr>
              <a:t>1 </a:t>
            </a:r>
            <a:r>
              <a:rPr lang="fr-FR" dirty="0">
                <a:solidFill>
                  <a:schemeClr val="bg1"/>
                </a:solidFill>
              </a:rPr>
              <a:t>+ w</a:t>
            </a:r>
            <a:r>
              <a:rPr lang="fr-FR" baseline="-25000" dirty="0">
                <a:solidFill>
                  <a:schemeClr val="bg1"/>
                </a:solidFill>
              </a:rPr>
              <a:t>2 </a:t>
            </a:r>
            <a:r>
              <a:rPr lang="fr-FR" dirty="0">
                <a:solidFill>
                  <a:schemeClr val="bg1"/>
                </a:solidFill>
              </a:rPr>
              <a:t>+ … + w</a:t>
            </a:r>
            <a:r>
              <a:rPr lang="fr-FR" baseline="-25000" dirty="0">
                <a:solidFill>
                  <a:schemeClr val="bg1"/>
                </a:solidFill>
              </a:rPr>
              <a:t>43 </a:t>
            </a:r>
            <a:r>
              <a:rPr lang="fr-FR" dirty="0">
                <a:solidFill>
                  <a:schemeClr val="bg1"/>
                </a:solidFill>
              </a:rPr>
              <a:t>= … ? 	q = 1           suite constante</a:t>
            </a:r>
          </a:p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S</a:t>
            </a:r>
            <a:r>
              <a:rPr lang="fr-FR" baseline="-25000" dirty="0">
                <a:solidFill>
                  <a:schemeClr val="bg1"/>
                </a:solidFill>
              </a:rPr>
              <a:t>3 </a:t>
            </a:r>
            <a:r>
              <a:rPr lang="fr-FR" dirty="0">
                <a:solidFill>
                  <a:schemeClr val="bg1"/>
                </a:solidFill>
              </a:rPr>
              <a:t>= n w</a:t>
            </a:r>
            <a:r>
              <a:rPr lang="fr-FR" baseline="-25000" dirty="0">
                <a:solidFill>
                  <a:schemeClr val="bg1"/>
                </a:solidFill>
              </a:rPr>
              <a:t>0</a:t>
            </a:r>
            <a:r>
              <a:rPr lang="fr-FR" dirty="0">
                <a:solidFill>
                  <a:schemeClr val="bg1"/>
                </a:solidFill>
              </a:rPr>
              <a:t> = 44 × </a:t>
            </a:r>
            <a:r>
              <a:rPr lang="fr-FR" dirty="0"/>
              <a:t>( 21 – 4 ) + 1 = 18 </a:t>
            </a:r>
            <a:r>
              <a:rPr lang="fr-FR" dirty="0" err="1"/>
              <a:t>termes</a:t>
            </a:r>
            <a:r>
              <a:rPr lang="fr-FR" sz="2400" dirty="0" err="1">
                <a:solidFill>
                  <a:schemeClr val="bg1"/>
                </a:solidFill>
              </a:rPr>
              <a:t>pour</a:t>
            </a:r>
            <a:r>
              <a:rPr lang="fr-FR" sz="2400" dirty="0">
                <a:solidFill>
                  <a:schemeClr val="bg1"/>
                </a:solidFill>
              </a:rPr>
              <a:t> S</a:t>
            </a:r>
            <a:r>
              <a:rPr lang="fr-FR" sz="2400" baseline="-25000" dirty="0">
                <a:solidFill>
                  <a:schemeClr val="bg1"/>
                </a:solidFill>
              </a:rPr>
              <a:t>1 </a:t>
            </a:r>
            <a:r>
              <a:rPr lang="fr-FR" sz="2400" dirty="0">
                <a:solidFill>
                  <a:schemeClr val="bg1"/>
                </a:solidFill>
              </a:rPr>
              <a:t>et S</a:t>
            </a:r>
            <a:r>
              <a:rPr lang="fr-FR" sz="2400" baseline="-25000" dirty="0">
                <a:solidFill>
                  <a:schemeClr val="bg1"/>
                </a:solidFill>
              </a:rPr>
              <a:t>2 </a:t>
            </a:r>
            <a:r>
              <a:rPr lang="fr-FR" sz="2400" dirty="0">
                <a:solidFill>
                  <a:schemeClr val="bg1"/>
                </a:solidFill>
              </a:rPr>
              <a:t>ne s’applique que pour   q ≠ 1 )</a:t>
            </a:r>
            <a:endParaRPr lang="fr-FR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3082700" y="1704518"/>
            <a:ext cx="1314488" cy="325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3016762" y="4627719"/>
            <a:ext cx="1415851" cy="199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V="1">
            <a:off x="5116151" y="1680882"/>
            <a:ext cx="1392225" cy="62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5600401" y="4661152"/>
            <a:ext cx="1418964" cy="497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èche droite 8"/>
          <p:cNvSpPr/>
          <p:nvPr/>
        </p:nvSpPr>
        <p:spPr>
          <a:xfrm>
            <a:off x="4975412" y="3388660"/>
            <a:ext cx="618564" cy="2823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63888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fr-FR" dirty="0"/>
              <a:t>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326571"/>
            <a:ext cx="11001375" cy="65314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S</a:t>
            </a:r>
            <a:r>
              <a:rPr lang="fr-FR" baseline="-25000" dirty="0">
                <a:solidFill>
                  <a:srgbClr val="FF0000"/>
                </a:solidFill>
              </a:rPr>
              <a:t>1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/>
              <a:t>=</a:t>
            </a:r>
            <a:r>
              <a:rPr lang="fr-FR" dirty="0">
                <a:solidFill>
                  <a:srgbClr val="0070C0"/>
                </a:solidFill>
              </a:rPr>
              <a:t> u</a:t>
            </a:r>
            <a:r>
              <a:rPr lang="fr-FR" baseline="-25000" dirty="0">
                <a:solidFill>
                  <a:srgbClr val="0070C0"/>
                </a:solidFill>
              </a:rPr>
              <a:t>0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11 </a:t>
            </a:r>
            <a:r>
              <a:rPr lang="fr-FR" dirty="0"/>
              <a:t>= … ?	 suite de </a:t>
            </a:r>
            <a:r>
              <a:rPr lang="fr-FR" dirty="0">
                <a:solidFill>
                  <a:srgbClr val="0070C0"/>
                </a:solidFill>
              </a:rPr>
              <a:t>raison</a:t>
            </a:r>
            <a:r>
              <a:rPr lang="fr-FR" dirty="0"/>
              <a:t> 3 et de </a:t>
            </a:r>
            <a:r>
              <a:rPr lang="fr-FR" dirty="0">
                <a:solidFill>
                  <a:srgbClr val="0070C0"/>
                </a:solidFill>
              </a:rPr>
              <a:t>premier terme </a:t>
            </a:r>
            <a:r>
              <a:rPr lang="fr-FR" dirty="0"/>
              <a:t>2</a:t>
            </a: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3200" dirty="0"/>
              <a:t>	               </a:t>
            </a:r>
            <a:r>
              <a:rPr lang="fr-FR" sz="3200" dirty="0">
                <a:solidFill>
                  <a:srgbClr val="FF0000"/>
                </a:solidFill>
              </a:rPr>
              <a:t>1 – q</a:t>
            </a:r>
            <a:r>
              <a:rPr lang="fr-FR" sz="3200" baseline="30000" dirty="0">
                <a:solidFill>
                  <a:srgbClr val="FF0000"/>
                </a:solidFill>
              </a:rPr>
              <a:t>12</a:t>
            </a:r>
            <a:r>
              <a:rPr lang="fr-FR" sz="3200" baseline="30000" dirty="0"/>
              <a:t>                </a:t>
            </a:r>
            <a:r>
              <a:rPr lang="fr-FR" sz="3200" dirty="0"/>
              <a:t>1 – 3</a:t>
            </a:r>
            <a:r>
              <a:rPr lang="fr-FR" sz="3200" baseline="30000" dirty="0"/>
              <a:t>12</a:t>
            </a:r>
            <a:endParaRPr lang="fr-FR" sz="3200" baseline="30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3200" dirty="0">
                <a:solidFill>
                  <a:srgbClr val="FF0000"/>
                </a:solidFill>
              </a:rPr>
              <a:t>	S</a:t>
            </a:r>
            <a:r>
              <a:rPr lang="fr-FR" sz="3200" baseline="-25000" dirty="0">
                <a:solidFill>
                  <a:srgbClr val="FF0000"/>
                </a:solidFill>
              </a:rPr>
              <a:t>1</a:t>
            </a:r>
            <a:r>
              <a:rPr lang="fr-FR" sz="3200" dirty="0">
                <a:solidFill>
                  <a:srgbClr val="FF0000"/>
                </a:solidFill>
              </a:rPr>
              <a:t> </a:t>
            </a:r>
            <a:r>
              <a:rPr lang="fr-FR" sz="3200" dirty="0"/>
              <a:t>= </a:t>
            </a:r>
            <a:r>
              <a:rPr lang="fr-FR" sz="3200" dirty="0">
                <a:solidFill>
                  <a:srgbClr val="FF0000"/>
                </a:solidFill>
              </a:rPr>
              <a:t>u</a:t>
            </a:r>
            <a:r>
              <a:rPr lang="fr-FR" sz="3200" baseline="-25000" dirty="0">
                <a:solidFill>
                  <a:srgbClr val="FF0000"/>
                </a:solidFill>
              </a:rPr>
              <a:t>0</a:t>
            </a:r>
            <a:r>
              <a:rPr lang="fr-FR" sz="3200" dirty="0"/>
              <a:t>                  = 2                 = </a:t>
            </a:r>
            <a:r>
              <a:rPr lang="fr-FR" sz="3200" dirty="0">
                <a:solidFill>
                  <a:srgbClr val="00B050"/>
                </a:solidFill>
              </a:rPr>
              <a:t>531440</a:t>
            </a:r>
            <a:endParaRPr lang="fr-FR" sz="3200" baseline="-250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fr-FR" sz="3200" dirty="0">
                <a:solidFill>
                  <a:srgbClr val="FF0000"/>
                </a:solidFill>
              </a:rPr>
              <a:t>	                1 – q              </a:t>
            </a:r>
            <a:r>
              <a:rPr lang="fr-FR" sz="3200" dirty="0"/>
              <a:t>1 – 3</a:t>
            </a:r>
          </a:p>
          <a:p>
            <a:pPr marL="0" indent="0">
              <a:buNone/>
            </a:pPr>
            <a:endParaRPr lang="fr-FR" sz="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S</a:t>
            </a:r>
            <a:r>
              <a:rPr lang="fr-FR" baseline="-25000" dirty="0">
                <a:solidFill>
                  <a:srgbClr val="FF0000"/>
                </a:solidFill>
              </a:rPr>
              <a:t>2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/>
              <a:t>=</a:t>
            </a:r>
            <a:r>
              <a:rPr lang="fr-FR" dirty="0">
                <a:solidFill>
                  <a:srgbClr val="0070C0"/>
                </a:solidFill>
              </a:rPr>
              <a:t> v</a:t>
            </a:r>
            <a:r>
              <a:rPr lang="fr-FR" baseline="-25000" dirty="0">
                <a:solidFill>
                  <a:srgbClr val="0070C0"/>
                </a:solidFill>
              </a:rPr>
              <a:t>4 </a:t>
            </a:r>
            <a:r>
              <a:rPr lang="fr-FR" dirty="0">
                <a:solidFill>
                  <a:srgbClr val="0070C0"/>
                </a:solidFill>
              </a:rPr>
              <a:t>+ v</a:t>
            </a:r>
            <a:r>
              <a:rPr lang="fr-FR" baseline="-25000" dirty="0">
                <a:solidFill>
                  <a:srgbClr val="0070C0"/>
                </a:solidFill>
              </a:rPr>
              <a:t>5 </a:t>
            </a:r>
            <a:r>
              <a:rPr lang="fr-FR" dirty="0">
                <a:solidFill>
                  <a:srgbClr val="0070C0"/>
                </a:solidFill>
              </a:rPr>
              <a:t>+ v</a:t>
            </a:r>
            <a:r>
              <a:rPr lang="fr-FR" baseline="-25000" dirty="0">
                <a:solidFill>
                  <a:srgbClr val="0070C0"/>
                </a:solidFill>
              </a:rPr>
              <a:t>6 </a:t>
            </a:r>
            <a:r>
              <a:rPr lang="fr-FR" dirty="0">
                <a:solidFill>
                  <a:srgbClr val="0070C0"/>
                </a:solidFill>
              </a:rPr>
              <a:t>+ …</a:t>
            </a:r>
            <a:r>
              <a:rPr lang="fr-FR" baseline="-25000" dirty="0">
                <a:solidFill>
                  <a:srgbClr val="0070C0"/>
                </a:solidFill>
              </a:rPr>
              <a:t> </a:t>
            </a:r>
            <a:r>
              <a:rPr lang="fr-FR" dirty="0">
                <a:solidFill>
                  <a:srgbClr val="0070C0"/>
                </a:solidFill>
              </a:rPr>
              <a:t>+ v</a:t>
            </a:r>
            <a:r>
              <a:rPr lang="fr-FR" baseline="-25000" dirty="0">
                <a:solidFill>
                  <a:srgbClr val="0070C0"/>
                </a:solidFill>
              </a:rPr>
              <a:t>21 </a:t>
            </a:r>
            <a:r>
              <a:rPr lang="fr-FR" dirty="0"/>
              <a:t>= … ?	 suite de </a:t>
            </a:r>
            <a:r>
              <a:rPr lang="fr-FR" dirty="0">
                <a:solidFill>
                  <a:srgbClr val="0070C0"/>
                </a:solidFill>
              </a:rPr>
              <a:t>raison</a:t>
            </a:r>
            <a:r>
              <a:rPr lang="fr-FR" dirty="0"/>
              <a:t> 2 et de </a:t>
            </a:r>
            <a:r>
              <a:rPr lang="fr-FR" dirty="0">
                <a:solidFill>
                  <a:srgbClr val="0070C0"/>
                </a:solidFill>
              </a:rPr>
              <a:t>premier terme </a:t>
            </a:r>
            <a:r>
              <a:rPr lang="fr-FR" dirty="0"/>
              <a:t>3</a:t>
            </a: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3200" dirty="0"/>
              <a:t>	suite géométrique          </a:t>
            </a:r>
            <a:r>
              <a:rPr lang="fr-FR" sz="3200" dirty="0">
                <a:solidFill>
                  <a:srgbClr val="0070C0"/>
                </a:solidFill>
              </a:rPr>
              <a:t>v</a:t>
            </a:r>
            <a:r>
              <a:rPr lang="fr-FR" sz="3200" baseline="-25000" dirty="0">
                <a:solidFill>
                  <a:srgbClr val="0070C0"/>
                </a:solidFill>
              </a:rPr>
              <a:t>4 </a:t>
            </a:r>
            <a:r>
              <a:rPr lang="fr-FR" sz="3200" dirty="0"/>
              <a:t>= </a:t>
            </a:r>
            <a:r>
              <a:rPr lang="fr-FR" sz="3200" dirty="0">
                <a:solidFill>
                  <a:srgbClr val="0070C0"/>
                </a:solidFill>
              </a:rPr>
              <a:t>v</a:t>
            </a:r>
            <a:r>
              <a:rPr lang="fr-FR" sz="3200" baseline="-25000" dirty="0">
                <a:solidFill>
                  <a:srgbClr val="0070C0"/>
                </a:solidFill>
              </a:rPr>
              <a:t>1 </a:t>
            </a:r>
            <a:r>
              <a:rPr lang="fr-FR" sz="3200" dirty="0"/>
              <a:t>q</a:t>
            </a:r>
            <a:r>
              <a:rPr lang="fr-FR" sz="3200" baseline="30000" dirty="0"/>
              <a:t>4-1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200" dirty="0"/>
              <a:t>= </a:t>
            </a:r>
            <a:r>
              <a:rPr lang="fr-FR" sz="3200" dirty="0">
                <a:solidFill>
                  <a:srgbClr val="0070C0"/>
                </a:solidFill>
              </a:rPr>
              <a:t>3 </a:t>
            </a:r>
            <a:r>
              <a:rPr lang="fr-FR" sz="2400" dirty="0"/>
              <a:t>×</a:t>
            </a:r>
            <a:r>
              <a:rPr lang="fr-FR" sz="3200" baseline="-25000" dirty="0">
                <a:solidFill>
                  <a:srgbClr val="0070C0"/>
                </a:solidFill>
              </a:rPr>
              <a:t> </a:t>
            </a:r>
            <a:r>
              <a:rPr lang="fr-FR" sz="3200" dirty="0"/>
              <a:t>2</a:t>
            </a:r>
            <a:r>
              <a:rPr lang="fr-FR" sz="3200" baseline="30000" dirty="0"/>
              <a:t>3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200" dirty="0"/>
              <a:t>= 24</a:t>
            </a:r>
            <a:r>
              <a:rPr lang="fr-FR" sz="3200" dirty="0">
                <a:solidFill>
                  <a:schemeClr val="bg1"/>
                </a:solidFill>
              </a:rPr>
              <a:t>	</a:t>
            </a:r>
          </a:p>
          <a:p>
            <a:pPr marL="0" indent="0">
              <a:buNone/>
            </a:pPr>
            <a:r>
              <a:rPr lang="fr-FR" sz="3200" dirty="0"/>
              <a:t>	              </a:t>
            </a:r>
            <a:r>
              <a:rPr lang="fr-FR" sz="3200" dirty="0">
                <a:solidFill>
                  <a:srgbClr val="FF0000"/>
                </a:solidFill>
              </a:rPr>
              <a:t>1 – </a:t>
            </a:r>
            <a:r>
              <a:rPr lang="fr-FR" sz="3200" dirty="0" err="1">
                <a:solidFill>
                  <a:srgbClr val="FF0000"/>
                </a:solidFill>
              </a:rPr>
              <a:t>q</a:t>
            </a:r>
            <a:r>
              <a:rPr lang="fr-FR" sz="3200" baseline="30000" dirty="0" err="1">
                <a:solidFill>
                  <a:srgbClr val="FF0000"/>
                </a:solidFill>
              </a:rPr>
              <a:t>n</a:t>
            </a:r>
            <a:r>
              <a:rPr lang="fr-FR" sz="3200" baseline="30000" dirty="0">
                <a:solidFill>
                  <a:srgbClr val="FF0000"/>
                </a:solidFill>
              </a:rPr>
              <a:t>+1</a:t>
            </a:r>
            <a:r>
              <a:rPr lang="fr-FR" sz="3200" dirty="0"/>
              <a:t>                1 – 2</a:t>
            </a:r>
            <a:r>
              <a:rPr lang="fr-FR" sz="3200" baseline="30000" dirty="0"/>
              <a:t>18</a:t>
            </a:r>
            <a:endParaRPr lang="fr-FR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3200" dirty="0">
                <a:solidFill>
                  <a:srgbClr val="FF0000"/>
                </a:solidFill>
              </a:rPr>
              <a:t>	S</a:t>
            </a:r>
            <a:r>
              <a:rPr lang="fr-FR" sz="3200" baseline="-25000" dirty="0">
                <a:solidFill>
                  <a:srgbClr val="FF0000"/>
                </a:solidFill>
              </a:rPr>
              <a:t>2 </a:t>
            </a:r>
            <a:r>
              <a:rPr lang="fr-FR" sz="3200" dirty="0"/>
              <a:t>= </a:t>
            </a:r>
            <a:r>
              <a:rPr lang="fr-FR" sz="3200" dirty="0">
                <a:solidFill>
                  <a:srgbClr val="FF0000"/>
                </a:solidFill>
              </a:rPr>
              <a:t>v</a:t>
            </a:r>
            <a:r>
              <a:rPr lang="fr-FR" sz="3200" baseline="-25000" dirty="0">
                <a:solidFill>
                  <a:srgbClr val="FF0000"/>
                </a:solidFill>
              </a:rPr>
              <a:t>4</a:t>
            </a:r>
            <a:r>
              <a:rPr lang="fr-FR" sz="3200" dirty="0"/>
              <a:t>                    = 24                   = </a:t>
            </a:r>
            <a:r>
              <a:rPr lang="fr-FR" sz="3200" dirty="0">
                <a:solidFill>
                  <a:srgbClr val="00B050"/>
                </a:solidFill>
              </a:rPr>
              <a:t>6291432</a:t>
            </a:r>
          </a:p>
          <a:p>
            <a:pPr marL="0" indent="0">
              <a:buNone/>
            </a:pPr>
            <a:r>
              <a:rPr lang="fr-FR" sz="3200" dirty="0"/>
              <a:t>	                </a:t>
            </a:r>
            <a:r>
              <a:rPr lang="fr-FR" sz="3200" dirty="0">
                <a:solidFill>
                  <a:srgbClr val="FF0000"/>
                </a:solidFill>
              </a:rPr>
              <a:t>1 – q</a:t>
            </a:r>
            <a:r>
              <a:rPr lang="fr-FR" sz="3200" dirty="0"/>
              <a:t>                   1 – 2</a:t>
            </a:r>
            <a:endParaRPr lang="fr-FR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S</a:t>
            </a:r>
            <a:r>
              <a:rPr lang="fr-FR" baseline="-25000" dirty="0">
                <a:solidFill>
                  <a:srgbClr val="FF0000"/>
                </a:solidFill>
              </a:rPr>
              <a:t>3 </a:t>
            </a:r>
            <a:r>
              <a:rPr lang="fr-FR" dirty="0"/>
              <a:t>= </a:t>
            </a:r>
            <a:r>
              <a:rPr lang="fr-FR" dirty="0">
                <a:solidFill>
                  <a:srgbClr val="0070C0"/>
                </a:solidFill>
              </a:rPr>
              <a:t>w</a:t>
            </a:r>
            <a:r>
              <a:rPr lang="fr-FR" baseline="-25000" dirty="0">
                <a:solidFill>
                  <a:srgbClr val="0070C0"/>
                </a:solidFill>
              </a:rPr>
              <a:t>0 </a:t>
            </a:r>
            <a:r>
              <a:rPr lang="fr-FR" dirty="0">
                <a:solidFill>
                  <a:srgbClr val="0070C0"/>
                </a:solidFill>
              </a:rPr>
              <a:t>+ w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w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… + w</a:t>
            </a:r>
            <a:r>
              <a:rPr lang="fr-FR" baseline="-25000" dirty="0">
                <a:solidFill>
                  <a:srgbClr val="0070C0"/>
                </a:solidFill>
              </a:rPr>
              <a:t>43 </a:t>
            </a:r>
            <a:r>
              <a:rPr lang="fr-FR" dirty="0"/>
              <a:t>   q = 1           </a:t>
            </a:r>
            <a:r>
              <a:rPr lang="fr-FR" sz="2400" dirty="0"/>
              <a:t>suite constante</a:t>
            </a:r>
            <a:r>
              <a:rPr lang="fr-FR" dirty="0">
                <a:solidFill>
                  <a:srgbClr val="FF0000"/>
                </a:solidFill>
              </a:rPr>
              <a:t> S</a:t>
            </a:r>
            <a:r>
              <a:rPr lang="fr-FR" baseline="-25000" dirty="0">
                <a:solidFill>
                  <a:srgbClr val="FF0000"/>
                </a:solidFill>
              </a:rPr>
              <a:t>3 </a:t>
            </a:r>
            <a:r>
              <a:rPr lang="fr-FR" dirty="0"/>
              <a:t>= </a:t>
            </a:r>
            <a:r>
              <a:rPr lang="fr-FR" dirty="0">
                <a:solidFill>
                  <a:srgbClr val="0070C0"/>
                </a:solidFill>
              </a:rPr>
              <a:t>w</a:t>
            </a:r>
            <a:r>
              <a:rPr lang="fr-FR" baseline="-25000" dirty="0">
                <a:solidFill>
                  <a:srgbClr val="0070C0"/>
                </a:solidFill>
              </a:rPr>
              <a:t>0 </a:t>
            </a:r>
            <a:r>
              <a:rPr lang="fr-FR" dirty="0">
                <a:solidFill>
                  <a:srgbClr val="0070C0"/>
                </a:solidFill>
              </a:rPr>
              <a:t>+ w</a:t>
            </a:r>
            <a:r>
              <a:rPr lang="fr-FR" baseline="-25000" dirty="0">
                <a:solidFill>
                  <a:srgbClr val="FF0000"/>
                </a:solidFill>
              </a:rPr>
              <a:t>0</a:t>
            </a:r>
            <a:r>
              <a:rPr lang="fr-FR" baseline="-25000" dirty="0">
                <a:solidFill>
                  <a:srgbClr val="0070C0"/>
                </a:solidFill>
              </a:rPr>
              <a:t> </a:t>
            </a:r>
            <a:r>
              <a:rPr lang="fr-FR" dirty="0">
                <a:solidFill>
                  <a:srgbClr val="0070C0"/>
                </a:solidFill>
              </a:rPr>
              <a:t>+ w</a:t>
            </a:r>
            <a:r>
              <a:rPr lang="fr-FR" baseline="-25000" dirty="0">
                <a:solidFill>
                  <a:srgbClr val="FF0000"/>
                </a:solidFill>
              </a:rPr>
              <a:t>0</a:t>
            </a:r>
            <a:r>
              <a:rPr lang="fr-FR" baseline="-25000" dirty="0">
                <a:solidFill>
                  <a:srgbClr val="0070C0"/>
                </a:solidFill>
              </a:rPr>
              <a:t> </a:t>
            </a:r>
            <a:r>
              <a:rPr lang="fr-FR" dirty="0">
                <a:solidFill>
                  <a:srgbClr val="0070C0"/>
                </a:solidFill>
              </a:rPr>
              <a:t>+ … </a:t>
            </a: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S</a:t>
            </a:r>
            <a:r>
              <a:rPr lang="fr-FR" baseline="-25000" dirty="0">
                <a:solidFill>
                  <a:srgbClr val="FF0000"/>
                </a:solidFill>
              </a:rPr>
              <a:t>3 </a:t>
            </a:r>
            <a:r>
              <a:rPr lang="fr-FR" dirty="0"/>
              <a:t>= </a:t>
            </a:r>
            <a:r>
              <a:rPr lang="fr-FR" dirty="0">
                <a:solidFill>
                  <a:srgbClr val="FF0000"/>
                </a:solidFill>
              </a:rPr>
              <a:t>n</a:t>
            </a: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w</a:t>
            </a:r>
            <a:r>
              <a:rPr lang="fr-FR" baseline="-25000" dirty="0">
                <a:solidFill>
                  <a:srgbClr val="FF0000"/>
                </a:solidFill>
              </a:rPr>
              <a:t>0</a:t>
            </a:r>
            <a:r>
              <a:rPr lang="fr-FR" dirty="0"/>
              <a:t> = 44 × 4 = </a:t>
            </a:r>
            <a:r>
              <a:rPr lang="fr-FR" dirty="0">
                <a:solidFill>
                  <a:srgbClr val="00B050"/>
                </a:solidFill>
              </a:rPr>
              <a:t>176</a:t>
            </a:r>
            <a:r>
              <a:rPr lang="fr-FR" dirty="0"/>
              <a:t>     </a:t>
            </a:r>
            <a:r>
              <a:rPr lang="fr-FR" sz="2400" dirty="0"/>
              <a:t>( la formule pour </a:t>
            </a:r>
            <a:r>
              <a:rPr lang="fr-FR" sz="2400" dirty="0">
                <a:solidFill>
                  <a:srgbClr val="FF0000"/>
                </a:solidFill>
              </a:rPr>
              <a:t>S</a:t>
            </a:r>
            <a:r>
              <a:rPr lang="fr-FR" sz="2400" baseline="-25000" dirty="0">
                <a:solidFill>
                  <a:srgbClr val="FF0000"/>
                </a:solidFill>
              </a:rPr>
              <a:t>1 </a:t>
            </a:r>
            <a:r>
              <a:rPr lang="fr-FR" sz="2400" dirty="0"/>
              <a:t>et </a:t>
            </a:r>
            <a:r>
              <a:rPr lang="fr-FR" sz="2400" dirty="0">
                <a:solidFill>
                  <a:srgbClr val="FF0000"/>
                </a:solidFill>
              </a:rPr>
              <a:t>S</a:t>
            </a:r>
            <a:r>
              <a:rPr lang="fr-FR" sz="2400" baseline="-25000" dirty="0">
                <a:solidFill>
                  <a:srgbClr val="FF0000"/>
                </a:solidFill>
              </a:rPr>
              <a:t>2 </a:t>
            </a:r>
            <a:r>
              <a:rPr lang="fr-FR" sz="2400" dirty="0"/>
              <a:t>ne s’applique que pour   q </a:t>
            </a:r>
            <a:r>
              <a:rPr lang="fr-FR" sz="2400" dirty="0">
                <a:solidFill>
                  <a:srgbClr val="FF0000"/>
                </a:solidFill>
              </a:rPr>
              <a:t>≠</a:t>
            </a:r>
            <a:r>
              <a:rPr lang="fr-FR" sz="2400" dirty="0"/>
              <a:t> 1 )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3082700" y="1704518"/>
            <a:ext cx="1314488" cy="325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3016762" y="4627719"/>
            <a:ext cx="1415851" cy="199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V="1">
            <a:off x="5116151" y="1680882"/>
            <a:ext cx="1392225" cy="62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5600401" y="4661152"/>
            <a:ext cx="1418964" cy="497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èche droite 8"/>
          <p:cNvSpPr/>
          <p:nvPr/>
        </p:nvSpPr>
        <p:spPr>
          <a:xfrm>
            <a:off x="4975412" y="3388660"/>
            <a:ext cx="618564" cy="2823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droite 13"/>
          <p:cNvSpPr/>
          <p:nvPr/>
        </p:nvSpPr>
        <p:spPr>
          <a:xfrm>
            <a:off x="5772920" y="5638801"/>
            <a:ext cx="618564" cy="2823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63888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87390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fr-FR" dirty="0"/>
              <a:t>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9965" y="382136"/>
            <a:ext cx="7288305" cy="616658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sz="6000" b="1">
                <a:solidFill>
                  <a:srgbClr val="FFC000"/>
                </a:solidFill>
              </a:rPr>
              <a:t>Exercice 17 </a:t>
            </a:r>
            <a:r>
              <a:rPr lang="fr-FR" sz="6000" b="1" dirty="0">
                <a:solidFill>
                  <a:srgbClr val="FFC000"/>
                </a:solidFill>
              </a:rPr>
              <a:t>:</a:t>
            </a:r>
          </a:p>
          <a:p>
            <a:pPr>
              <a:buNone/>
            </a:pPr>
            <a:r>
              <a:rPr lang="fr-FR" sz="4000" dirty="0">
                <a:solidFill>
                  <a:srgbClr val="FF0000"/>
                </a:solidFill>
              </a:rPr>
              <a:t>1°) </a:t>
            </a:r>
            <a:r>
              <a:rPr lang="fr-FR" sz="4000" dirty="0"/>
              <a:t>On construit 15 triangles isocèles successifs dans un carré de côté 20 cm. </a:t>
            </a:r>
          </a:p>
          <a:p>
            <a:pPr>
              <a:buNone/>
            </a:pPr>
            <a:r>
              <a:rPr lang="fr-FR" sz="4000" dirty="0"/>
              <a:t>Déterminez la somme des aires          ( à 0,001 cm² près ). </a:t>
            </a:r>
          </a:p>
          <a:p>
            <a:pPr>
              <a:buNone/>
            </a:pPr>
            <a:r>
              <a:rPr lang="fr-FR" sz="4000" dirty="0">
                <a:solidFill>
                  <a:srgbClr val="FF0000"/>
                </a:solidFill>
              </a:rPr>
              <a:t>2°) </a:t>
            </a:r>
            <a:r>
              <a:rPr lang="fr-FR" sz="4000" dirty="0">
                <a:solidFill>
                  <a:srgbClr val="0070C0"/>
                </a:solidFill>
              </a:rPr>
              <a:t>Combien faut-il de triangles pour obtenir une aire de ≈ 266,4 cm² ?</a:t>
            </a:r>
          </a:p>
          <a:p>
            <a:pPr>
              <a:buNone/>
            </a:pPr>
            <a:r>
              <a:rPr lang="fr-FR" sz="4000" dirty="0">
                <a:solidFill>
                  <a:srgbClr val="FF0000"/>
                </a:solidFill>
              </a:rPr>
              <a:t>3°) </a:t>
            </a:r>
            <a:r>
              <a:rPr lang="fr-FR" sz="4000" dirty="0"/>
              <a:t>Déterminez le maximum de peinture ( en cm² exacts) à prévoir pour peindre des triangles.</a:t>
            </a:r>
          </a:p>
          <a:p>
            <a:pPr>
              <a:buNone/>
            </a:pPr>
            <a:endParaRPr lang="fr-FR" sz="4000" dirty="0"/>
          </a:p>
        </p:txBody>
      </p:sp>
      <p:sp>
        <p:nvSpPr>
          <p:cNvPr id="5" name="Rectangle 4"/>
          <p:cNvSpPr/>
          <p:nvPr/>
        </p:nvSpPr>
        <p:spPr>
          <a:xfrm>
            <a:off x="7942496" y="1311113"/>
            <a:ext cx="3657600" cy="335735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riangle rectangle 5"/>
          <p:cNvSpPr/>
          <p:nvPr/>
        </p:nvSpPr>
        <p:spPr>
          <a:xfrm>
            <a:off x="8010735" y="1365704"/>
            <a:ext cx="3534770" cy="3248168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riangle rectangle 6"/>
          <p:cNvSpPr/>
          <p:nvPr/>
        </p:nvSpPr>
        <p:spPr>
          <a:xfrm>
            <a:off x="9784944" y="1324760"/>
            <a:ext cx="1801503" cy="1692323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rectangle 7"/>
          <p:cNvSpPr/>
          <p:nvPr/>
        </p:nvSpPr>
        <p:spPr>
          <a:xfrm>
            <a:off x="10685695" y="1338408"/>
            <a:ext cx="887105" cy="873457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iangle rectangle 8"/>
          <p:cNvSpPr/>
          <p:nvPr/>
        </p:nvSpPr>
        <p:spPr>
          <a:xfrm>
            <a:off x="11124155" y="1324760"/>
            <a:ext cx="454970" cy="440657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riangle rectangle 11"/>
          <p:cNvSpPr/>
          <p:nvPr/>
        </p:nvSpPr>
        <p:spPr>
          <a:xfrm>
            <a:off x="11365022" y="1337211"/>
            <a:ext cx="214103" cy="205182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riangle rectangle 12"/>
          <p:cNvSpPr/>
          <p:nvPr/>
        </p:nvSpPr>
        <p:spPr>
          <a:xfrm>
            <a:off x="11486437" y="1333529"/>
            <a:ext cx="92687" cy="100444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riangle rectangle 13"/>
          <p:cNvSpPr/>
          <p:nvPr/>
        </p:nvSpPr>
        <p:spPr>
          <a:xfrm>
            <a:off x="11540517" y="1326801"/>
            <a:ext cx="45719" cy="48516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iangle rectangle 5"/>
          <p:cNvSpPr/>
          <p:nvPr/>
        </p:nvSpPr>
        <p:spPr>
          <a:xfrm>
            <a:off x="10031504" y="316834"/>
            <a:ext cx="1796389" cy="1700225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87390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fr-FR" dirty="0"/>
              <a:t>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1329" y="382136"/>
            <a:ext cx="11308977" cy="64758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5400" b="1" dirty="0">
                <a:solidFill>
                  <a:srgbClr val="FF0000"/>
                </a:solidFill>
              </a:rPr>
              <a:t>1°) </a:t>
            </a:r>
            <a:r>
              <a:rPr lang="fr-FR" sz="3600" dirty="0">
                <a:solidFill>
                  <a:srgbClr val="00B050"/>
                </a:solidFill>
              </a:rPr>
              <a:t>somme des aires</a:t>
            </a:r>
            <a:r>
              <a:rPr lang="fr-FR" sz="3600" dirty="0"/>
              <a:t> des 15 triangles ? </a:t>
            </a:r>
          </a:p>
          <a:p>
            <a:pPr>
              <a:buNone/>
            </a:pPr>
            <a:r>
              <a:rPr lang="fr-FR" sz="3600" dirty="0"/>
              <a:t>…									    </a:t>
            </a:r>
            <a:r>
              <a:rPr lang="fr-FR" sz="3600" dirty="0">
                <a:solidFill>
                  <a:schemeClr val="bg1"/>
                </a:solidFill>
              </a:rPr>
              <a:t>u</a:t>
            </a:r>
            <a:r>
              <a:rPr lang="fr-FR" sz="3600" baseline="-25000" dirty="0">
                <a:solidFill>
                  <a:schemeClr val="bg1"/>
                </a:solidFill>
              </a:rPr>
              <a:t>1</a:t>
            </a:r>
          </a:p>
          <a:p>
            <a:pPr>
              <a:buNone/>
            </a:pPr>
            <a:r>
              <a:rPr lang="fr-FR" sz="4000" dirty="0">
                <a:solidFill>
                  <a:schemeClr val="bg1"/>
                </a:solidFill>
              </a:rPr>
              <a:t>la suite (u</a:t>
            </a:r>
            <a:r>
              <a:rPr lang="fr-FR" sz="4000" baseline="-25000" dirty="0">
                <a:solidFill>
                  <a:schemeClr val="bg1"/>
                </a:solidFill>
              </a:rPr>
              <a:t>n</a:t>
            </a:r>
            <a:r>
              <a:rPr lang="fr-FR" sz="4000" dirty="0">
                <a:solidFill>
                  <a:schemeClr val="bg1"/>
                </a:solidFill>
              </a:rPr>
              <a:t>) est géométrique</a:t>
            </a:r>
          </a:p>
        </p:txBody>
      </p:sp>
      <p:sp>
        <p:nvSpPr>
          <p:cNvPr id="5" name="Rectangle 4"/>
          <p:cNvSpPr/>
          <p:nvPr/>
        </p:nvSpPr>
        <p:spPr>
          <a:xfrm>
            <a:off x="10023673" y="262243"/>
            <a:ext cx="1858812" cy="175737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rectangle 7"/>
          <p:cNvSpPr/>
          <p:nvPr/>
        </p:nvSpPr>
        <p:spPr>
          <a:xfrm>
            <a:off x="11404358" y="289539"/>
            <a:ext cx="450831" cy="457204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iangle rectangle 8"/>
          <p:cNvSpPr/>
          <p:nvPr/>
        </p:nvSpPr>
        <p:spPr>
          <a:xfrm>
            <a:off x="11630296" y="275891"/>
            <a:ext cx="231218" cy="230658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riangle rectangle 11"/>
          <p:cNvSpPr/>
          <p:nvPr/>
        </p:nvSpPr>
        <p:spPr>
          <a:xfrm>
            <a:off x="11752707" y="288341"/>
            <a:ext cx="108808" cy="107401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riangle rectangle 12"/>
          <p:cNvSpPr/>
          <p:nvPr/>
        </p:nvSpPr>
        <p:spPr>
          <a:xfrm>
            <a:off x="11808676" y="284659"/>
            <a:ext cx="52838" cy="52576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riangle rectangle 13"/>
          <p:cNvSpPr/>
          <p:nvPr/>
        </p:nvSpPr>
        <p:spPr>
          <a:xfrm>
            <a:off x="11815788" y="277931"/>
            <a:ext cx="52838" cy="45719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riangle rectangle 14"/>
          <p:cNvSpPr/>
          <p:nvPr/>
        </p:nvSpPr>
        <p:spPr>
          <a:xfrm>
            <a:off x="10959353" y="275891"/>
            <a:ext cx="909484" cy="907450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iangle rectangle 5"/>
          <p:cNvSpPr/>
          <p:nvPr/>
        </p:nvSpPr>
        <p:spPr>
          <a:xfrm>
            <a:off x="10031504" y="316834"/>
            <a:ext cx="1796389" cy="1700225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87390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fr-FR" dirty="0"/>
              <a:t>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1329" y="382136"/>
            <a:ext cx="11308977" cy="64758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5400" b="1" dirty="0">
                <a:solidFill>
                  <a:srgbClr val="FF0000"/>
                </a:solidFill>
              </a:rPr>
              <a:t>1°) </a:t>
            </a:r>
            <a:r>
              <a:rPr lang="fr-FR" sz="3600" dirty="0">
                <a:solidFill>
                  <a:srgbClr val="00B050"/>
                </a:solidFill>
              </a:rPr>
              <a:t>somme des aires</a:t>
            </a:r>
            <a:r>
              <a:rPr lang="fr-FR" sz="3600" dirty="0"/>
              <a:t> des 15 triangles ? </a:t>
            </a:r>
          </a:p>
          <a:p>
            <a:pPr>
              <a:buNone/>
            </a:pPr>
            <a:r>
              <a:rPr lang="fr-FR" sz="3600" dirty="0"/>
              <a:t>Soit la suite définie par   </a:t>
            </a:r>
            <a:r>
              <a:rPr lang="fr-FR" sz="3600" dirty="0">
                <a:solidFill>
                  <a:srgbClr val="0070C0"/>
                </a:solidFill>
              </a:rPr>
              <a:t>u</a:t>
            </a:r>
            <a:r>
              <a:rPr lang="fr-FR" sz="3600" baseline="-25000" dirty="0">
                <a:solidFill>
                  <a:srgbClr val="0070C0"/>
                </a:solidFill>
              </a:rPr>
              <a:t>n</a:t>
            </a:r>
            <a:r>
              <a:rPr lang="fr-FR" sz="3600" dirty="0"/>
              <a:t> = aire du n</a:t>
            </a:r>
            <a:r>
              <a:rPr lang="fr-FR" sz="3600" baseline="30000" dirty="0"/>
              <a:t>ième</a:t>
            </a:r>
            <a:r>
              <a:rPr lang="fr-FR" sz="3600" dirty="0"/>
              <a:t> triangle.    </a:t>
            </a:r>
            <a:endParaRPr lang="fr-FR" sz="3600" baseline="-250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sz="4000" dirty="0">
                <a:solidFill>
                  <a:schemeClr val="bg1"/>
                </a:solidFill>
              </a:rPr>
              <a:t>la suite (u</a:t>
            </a:r>
            <a:r>
              <a:rPr lang="fr-FR" sz="4000" baseline="-25000" dirty="0">
                <a:solidFill>
                  <a:schemeClr val="bg1"/>
                </a:solidFill>
              </a:rPr>
              <a:t>n</a:t>
            </a:r>
            <a:r>
              <a:rPr lang="fr-FR" sz="4000" dirty="0">
                <a:solidFill>
                  <a:schemeClr val="bg1"/>
                </a:solidFill>
              </a:rPr>
              <a:t>) est géométrique</a:t>
            </a:r>
          </a:p>
        </p:txBody>
      </p:sp>
      <p:sp>
        <p:nvSpPr>
          <p:cNvPr id="5" name="Rectangle 4"/>
          <p:cNvSpPr/>
          <p:nvPr/>
        </p:nvSpPr>
        <p:spPr>
          <a:xfrm>
            <a:off x="10023673" y="262243"/>
            <a:ext cx="1858812" cy="175737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rectangle 7"/>
          <p:cNvSpPr/>
          <p:nvPr/>
        </p:nvSpPr>
        <p:spPr>
          <a:xfrm>
            <a:off x="11404358" y="289539"/>
            <a:ext cx="450831" cy="457204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iangle rectangle 8"/>
          <p:cNvSpPr/>
          <p:nvPr/>
        </p:nvSpPr>
        <p:spPr>
          <a:xfrm>
            <a:off x="11630296" y="275891"/>
            <a:ext cx="231218" cy="230658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riangle rectangle 11"/>
          <p:cNvSpPr/>
          <p:nvPr/>
        </p:nvSpPr>
        <p:spPr>
          <a:xfrm>
            <a:off x="11752707" y="288341"/>
            <a:ext cx="108808" cy="107401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riangle rectangle 12"/>
          <p:cNvSpPr/>
          <p:nvPr/>
        </p:nvSpPr>
        <p:spPr>
          <a:xfrm>
            <a:off x="11808676" y="284659"/>
            <a:ext cx="52838" cy="52576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riangle rectangle 13"/>
          <p:cNvSpPr/>
          <p:nvPr/>
        </p:nvSpPr>
        <p:spPr>
          <a:xfrm>
            <a:off x="11815788" y="277931"/>
            <a:ext cx="52838" cy="45719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riangle rectangle 14"/>
          <p:cNvSpPr/>
          <p:nvPr/>
        </p:nvSpPr>
        <p:spPr>
          <a:xfrm>
            <a:off x="10959353" y="275891"/>
            <a:ext cx="909484" cy="907450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iangle rectangle 5"/>
          <p:cNvSpPr/>
          <p:nvPr/>
        </p:nvSpPr>
        <p:spPr>
          <a:xfrm>
            <a:off x="10031504" y="316834"/>
            <a:ext cx="1796389" cy="1700225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87390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fr-FR" dirty="0"/>
              <a:t>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1329" y="382136"/>
            <a:ext cx="11308977" cy="64758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5400" b="1" dirty="0">
                <a:solidFill>
                  <a:srgbClr val="FF0000"/>
                </a:solidFill>
              </a:rPr>
              <a:t>1°) </a:t>
            </a:r>
            <a:r>
              <a:rPr lang="fr-FR" sz="3600" dirty="0">
                <a:solidFill>
                  <a:srgbClr val="00B050"/>
                </a:solidFill>
              </a:rPr>
              <a:t>somme des aires</a:t>
            </a:r>
            <a:r>
              <a:rPr lang="fr-FR" sz="3600" dirty="0"/>
              <a:t> des 15 triangles ? </a:t>
            </a:r>
          </a:p>
          <a:p>
            <a:pPr>
              <a:buNone/>
            </a:pPr>
            <a:r>
              <a:rPr lang="fr-FR" sz="3600" dirty="0"/>
              <a:t>Soit la suite définie par   </a:t>
            </a:r>
            <a:r>
              <a:rPr lang="fr-FR" sz="3600" dirty="0">
                <a:solidFill>
                  <a:srgbClr val="0070C0"/>
                </a:solidFill>
              </a:rPr>
              <a:t>u</a:t>
            </a:r>
            <a:r>
              <a:rPr lang="fr-FR" sz="3600" baseline="-25000" dirty="0">
                <a:solidFill>
                  <a:srgbClr val="0070C0"/>
                </a:solidFill>
              </a:rPr>
              <a:t>n</a:t>
            </a:r>
            <a:r>
              <a:rPr lang="fr-FR" sz="3600" dirty="0"/>
              <a:t> = aire du n</a:t>
            </a:r>
            <a:r>
              <a:rPr lang="fr-FR" sz="3600" baseline="30000" dirty="0"/>
              <a:t>ième</a:t>
            </a:r>
            <a:r>
              <a:rPr lang="fr-FR" sz="3600" dirty="0"/>
              <a:t> triangle.    </a:t>
            </a:r>
            <a:r>
              <a:rPr lang="fr-FR" sz="3600" dirty="0">
                <a:solidFill>
                  <a:schemeClr val="bg1"/>
                </a:solidFill>
              </a:rPr>
              <a:t>u</a:t>
            </a:r>
            <a:r>
              <a:rPr lang="fr-FR" sz="3600" baseline="-25000" dirty="0">
                <a:solidFill>
                  <a:schemeClr val="bg1"/>
                </a:solidFill>
              </a:rPr>
              <a:t>1</a:t>
            </a:r>
          </a:p>
          <a:p>
            <a:pPr>
              <a:buNone/>
            </a:pPr>
            <a:r>
              <a:rPr lang="fr-FR" sz="4000" dirty="0">
                <a:solidFill>
                  <a:schemeClr val="bg1"/>
                </a:solidFill>
              </a:rPr>
              <a:t>la suite (u</a:t>
            </a:r>
            <a:r>
              <a:rPr lang="fr-FR" sz="4000" baseline="-25000" dirty="0">
                <a:solidFill>
                  <a:schemeClr val="bg1"/>
                </a:solidFill>
              </a:rPr>
              <a:t>n</a:t>
            </a:r>
            <a:r>
              <a:rPr lang="fr-FR" sz="4000" dirty="0">
                <a:solidFill>
                  <a:schemeClr val="bg1"/>
                </a:solidFill>
              </a:rPr>
              <a:t>) est géométrique</a:t>
            </a:r>
          </a:p>
        </p:txBody>
      </p:sp>
      <p:sp>
        <p:nvSpPr>
          <p:cNvPr id="5" name="Rectangle 4"/>
          <p:cNvSpPr/>
          <p:nvPr/>
        </p:nvSpPr>
        <p:spPr>
          <a:xfrm>
            <a:off x="10023673" y="262243"/>
            <a:ext cx="1858812" cy="175737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rectangle 7"/>
          <p:cNvSpPr/>
          <p:nvPr/>
        </p:nvSpPr>
        <p:spPr>
          <a:xfrm>
            <a:off x="11404358" y="289539"/>
            <a:ext cx="450831" cy="457204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iangle rectangle 8"/>
          <p:cNvSpPr/>
          <p:nvPr/>
        </p:nvSpPr>
        <p:spPr>
          <a:xfrm>
            <a:off x="11630296" y="275891"/>
            <a:ext cx="231218" cy="230658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riangle rectangle 11"/>
          <p:cNvSpPr/>
          <p:nvPr/>
        </p:nvSpPr>
        <p:spPr>
          <a:xfrm>
            <a:off x="11752707" y="288341"/>
            <a:ext cx="108808" cy="107401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riangle rectangle 12"/>
          <p:cNvSpPr/>
          <p:nvPr/>
        </p:nvSpPr>
        <p:spPr>
          <a:xfrm>
            <a:off x="11808676" y="284659"/>
            <a:ext cx="52838" cy="52576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riangle rectangle 13"/>
          <p:cNvSpPr/>
          <p:nvPr/>
        </p:nvSpPr>
        <p:spPr>
          <a:xfrm>
            <a:off x="11815788" y="277931"/>
            <a:ext cx="52838" cy="45719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riangle rectangle 14"/>
          <p:cNvSpPr/>
          <p:nvPr/>
        </p:nvSpPr>
        <p:spPr>
          <a:xfrm>
            <a:off x="10959353" y="275891"/>
            <a:ext cx="909484" cy="907450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iangle rectangle 5"/>
          <p:cNvSpPr/>
          <p:nvPr/>
        </p:nvSpPr>
        <p:spPr>
          <a:xfrm>
            <a:off x="10031504" y="316834"/>
            <a:ext cx="1796389" cy="1700225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87390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fr-FR" dirty="0"/>
              <a:t>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1329" y="382136"/>
            <a:ext cx="11640671" cy="64758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5400" b="1" dirty="0">
                <a:solidFill>
                  <a:srgbClr val="FF0000"/>
                </a:solidFill>
              </a:rPr>
              <a:t>1°) </a:t>
            </a:r>
            <a:r>
              <a:rPr lang="fr-FR" sz="3600" dirty="0">
                <a:solidFill>
                  <a:srgbClr val="00B050"/>
                </a:solidFill>
              </a:rPr>
              <a:t>somme des aires</a:t>
            </a:r>
            <a:r>
              <a:rPr lang="fr-FR" sz="3600" dirty="0"/>
              <a:t> des 15 triangles ? </a:t>
            </a:r>
            <a:r>
              <a:rPr lang="fr-FR" sz="3600" dirty="0">
                <a:solidFill>
                  <a:srgbClr val="92D050"/>
                </a:solidFill>
              </a:rPr>
              <a:t>                                  </a:t>
            </a:r>
            <a:r>
              <a:rPr lang="fr-FR" sz="2000" dirty="0">
                <a:solidFill>
                  <a:srgbClr val="92D050"/>
                </a:solidFill>
              </a:rPr>
              <a:t>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2</a:t>
            </a:r>
            <a:endParaRPr lang="fr-FR" sz="36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sz="3600" dirty="0"/>
              <a:t>Soit la suite définie par   </a:t>
            </a:r>
            <a:r>
              <a:rPr lang="fr-FR" sz="3600" dirty="0">
                <a:solidFill>
                  <a:srgbClr val="0070C0"/>
                </a:solidFill>
              </a:rPr>
              <a:t>u</a:t>
            </a:r>
            <a:r>
              <a:rPr lang="fr-FR" sz="3600" baseline="-25000" dirty="0">
                <a:solidFill>
                  <a:srgbClr val="0070C0"/>
                </a:solidFill>
              </a:rPr>
              <a:t>n</a:t>
            </a:r>
            <a:r>
              <a:rPr lang="fr-FR" sz="3600" dirty="0"/>
              <a:t> = aire du n</a:t>
            </a:r>
            <a:r>
              <a:rPr lang="fr-FR" sz="3600" baseline="30000" dirty="0"/>
              <a:t>ième</a:t>
            </a:r>
            <a:r>
              <a:rPr lang="fr-FR" sz="3600" dirty="0"/>
              <a:t> triangle.               </a:t>
            </a:r>
            <a:r>
              <a:rPr lang="fr-FR" dirty="0">
                <a:solidFill>
                  <a:srgbClr val="92D050"/>
                </a:solidFill>
              </a:rPr>
              <a:t>u</a:t>
            </a:r>
            <a:r>
              <a:rPr lang="fr-FR" baseline="-25000" dirty="0">
                <a:solidFill>
                  <a:srgbClr val="92D050"/>
                </a:solidFill>
              </a:rPr>
              <a:t>1</a:t>
            </a:r>
            <a:endParaRPr lang="fr-FR" sz="3600" baseline="-25000" dirty="0">
              <a:solidFill>
                <a:srgbClr val="92D050"/>
              </a:solidFill>
            </a:endParaRPr>
          </a:p>
          <a:p>
            <a:pPr>
              <a:buNone/>
            </a:pPr>
            <a:r>
              <a:rPr lang="fr-FR" sz="3600" dirty="0">
                <a:solidFill>
                  <a:srgbClr val="0070C0"/>
                </a:solidFill>
              </a:rPr>
              <a:t>u</a:t>
            </a:r>
            <a:r>
              <a:rPr lang="fr-FR" sz="3600" baseline="-25000" dirty="0">
                <a:solidFill>
                  <a:srgbClr val="0070C0"/>
                </a:solidFill>
              </a:rPr>
              <a:t>n+1</a:t>
            </a:r>
            <a:r>
              <a:rPr lang="fr-FR" sz="3600" dirty="0"/>
              <a:t> = 0,25</a:t>
            </a:r>
            <a:r>
              <a:rPr lang="fr-FR" sz="3600" dirty="0">
                <a:solidFill>
                  <a:srgbClr val="0070C0"/>
                </a:solidFill>
              </a:rPr>
              <a:t> u</a:t>
            </a:r>
            <a:r>
              <a:rPr lang="fr-FR" sz="3600" baseline="-25000" dirty="0">
                <a:solidFill>
                  <a:srgbClr val="0070C0"/>
                </a:solidFill>
              </a:rPr>
              <a:t>n</a:t>
            </a:r>
            <a:r>
              <a:rPr lang="fr-FR" sz="3600" dirty="0"/>
              <a:t>          la suite </a:t>
            </a:r>
            <a:r>
              <a:rPr lang="fr-FR" sz="3600" dirty="0">
                <a:solidFill>
                  <a:srgbClr val="0070C0"/>
                </a:solidFill>
              </a:rPr>
              <a:t>(u</a:t>
            </a:r>
            <a:r>
              <a:rPr lang="fr-FR" sz="3600" baseline="-25000" dirty="0">
                <a:solidFill>
                  <a:srgbClr val="0070C0"/>
                </a:solidFill>
              </a:rPr>
              <a:t>n</a:t>
            </a:r>
            <a:r>
              <a:rPr lang="fr-FR" sz="3600" dirty="0">
                <a:solidFill>
                  <a:srgbClr val="0070C0"/>
                </a:solidFill>
              </a:rPr>
              <a:t>) </a:t>
            </a:r>
            <a:r>
              <a:rPr lang="fr-FR" sz="3600" dirty="0"/>
              <a:t>est géométrique</a:t>
            </a:r>
          </a:p>
        </p:txBody>
      </p:sp>
      <p:sp>
        <p:nvSpPr>
          <p:cNvPr id="5" name="Rectangle 4"/>
          <p:cNvSpPr/>
          <p:nvPr/>
        </p:nvSpPr>
        <p:spPr>
          <a:xfrm>
            <a:off x="10023673" y="262243"/>
            <a:ext cx="1858812" cy="175737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riangle rectangle 6"/>
          <p:cNvSpPr/>
          <p:nvPr/>
        </p:nvSpPr>
        <p:spPr>
          <a:xfrm>
            <a:off x="10959353" y="275891"/>
            <a:ext cx="909484" cy="907450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rectangle 7"/>
          <p:cNvSpPr/>
          <p:nvPr/>
        </p:nvSpPr>
        <p:spPr>
          <a:xfrm>
            <a:off x="11404358" y="289539"/>
            <a:ext cx="450831" cy="457204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iangle rectangle 8"/>
          <p:cNvSpPr/>
          <p:nvPr/>
        </p:nvSpPr>
        <p:spPr>
          <a:xfrm>
            <a:off x="11630296" y="275891"/>
            <a:ext cx="231218" cy="230658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riangle rectangle 11"/>
          <p:cNvSpPr/>
          <p:nvPr/>
        </p:nvSpPr>
        <p:spPr>
          <a:xfrm>
            <a:off x="11752707" y="288341"/>
            <a:ext cx="108808" cy="107401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riangle rectangle 12"/>
          <p:cNvSpPr/>
          <p:nvPr/>
        </p:nvSpPr>
        <p:spPr>
          <a:xfrm>
            <a:off x="11808676" y="284659"/>
            <a:ext cx="52838" cy="52576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riangle rectangle 13"/>
          <p:cNvSpPr/>
          <p:nvPr/>
        </p:nvSpPr>
        <p:spPr>
          <a:xfrm>
            <a:off x="11815788" y="277931"/>
            <a:ext cx="52838" cy="45719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3361765" y="1990165"/>
            <a:ext cx="591670" cy="309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riangle rectangle 15"/>
          <p:cNvSpPr/>
          <p:nvPr/>
        </p:nvSpPr>
        <p:spPr>
          <a:xfrm>
            <a:off x="10959353" y="282388"/>
            <a:ext cx="927847" cy="914400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/>
          <p:cNvCxnSpPr/>
          <p:nvPr/>
        </p:nvCxnSpPr>
        <p:spPr>
          <a:xfrm>
            <a:off x="10959353" y="1196788"/>
            <a:ext cx="40341" cy="84716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10031506" y="1169894"/>
            <a:ext cx="95474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H="1" flipV="1">
            <a:off x="10049437" y="1174379"/>
            <a:ext cx="977152" cy="85612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iangle rectangle 5"/>
          <p:cNvSpPr/>
          <p:nvPr/>
        </p:nvSpPr>
        <p:spPr>
          <a:xfrm>
            <a:off x="10031504" y="316834"/>
            <a:ext cx="1796389" cy="1700225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87390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fr-FR" dirty="0"/>
              <a:t>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1329" y="382136"/>
            <a:ext cx="11640671" cy="64758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5400" b="1" dirty="0">
                <a:solidFill>
                  <a:srgbClr val="FF0000"/>
                </a:solidFill>
              </a:rPr>
              <a:t>1°) </a:t>
            </a:r>
            <a:r>
              <a:rPr lang="fr-FR" sz="3600" dirty="0">
                <a:solidFill>
                  <a:srgbClr val="00B050"/>
                </a:solidFill>
              </a:rPr>
              <a:t>somme des aires</a:t>
            </a:r>
            <a:r>
              <a:rPr lang="fr-FR" sz="3600" dirty="0"/>
              <a:t> </a:t>
            </a:r>
            <a:r>
              <a:rPr lang="fr-FR" sz="3600" dirty="0">
                <a:solidFill>
                  <a:srgbClr val="FF0000"/>
                </a:solidFill>
              </a:rPr>
              <a:t>A</a:t>
            </a:r>
            <a:r>
              <a:rPr lang="fr-FR" sz="3600" dirty="0"/>
              <a:t> des 15 triangles ?</a:t>
            </a:r>
            <a:r>
              <a:rPr lang="fr-FR" sz="3600" dirty="0">
                <a:solidFill>
                  <a:srgbClr val="92D050"/>
                </a:solidFill>
              </a:rPr>
              <a:t>   </a:t>
            </a:r>
            <a:r>
              <a:rPr lang="fr-FR" sz="2000" dirty="0">
                <a:solidFill>
                  <a:srgbClr val="92D050"/>
                </a:solidFill>
              </a:rPr>
              <a:t> </a:t>
            </a:r>
            <a:r>
              <a:rPr lang="fr-FR" sz="3600" dirty="0">
                <a:solidFill>
                  <a:srgbClr val="92D050"/>
                </a:solidFill>
              </a:rPr>
              <a:t>                            </a:t>
            </a:r>
            <a:r>
              <a:rPr lang="fr-FR" sz="2000" dirty="0">
                <a:solidFill>
                  <a:srgbClr val="92D050"/>
                </a:solidFill>
              </a:rPr>
              <a:t>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2</a:t>
            </a:r>
            <a:endParaRPr lang="fr-FR" sz="36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sz="3600" dirty="0"/>
              <a:t>Soit la suite définie par   </a:t>
            </a:r>
            <a:r>
              <a:rPr lang="fr-FR" sz="3600" dirty="0">
                <a:solidFill>
                  <a:srgbClr val="0070C0"/>
                </a:solidFill>
              </a:rPr>
              <a:t>u</a:t>
            </a:r>
            <a:r>
              <a:rPr lang="fr-FR" sz="3600" baseline="-25000" dirty="0">
                <a:solidFill>
                  <a:srgbClr val="0070C0"/>
                </a:solidFill>
              </a:rPr>
              <a:t>n</a:t>
            </a:r>
            <a:r>
              <a:rPr lang="fr-FR" sz="3600" dirty="0"/>
              <a:t> = aire du n</a:t>
            </a:r>
            <a:r>
              <a:rPr lang="fr-FR" sz="3600" baseline="30000" dirty="0"/>
              <a:t>ième</a:t>
            </a:r>
            <a:r>
              <a:rPr lang="fr-FR" sz="3600" dirty="0"/>
              <a:t> triangle.               </a:t>
            </a:r>
            <a:r>
              <a:rPr lang="fr-FR" dirty="0">
                <a:solidFill>
                  <a:srgbClr val="92D050"/>
                </a:solidFill>
              </a:rPr>
              <a:t>u</a:t>
            </a:r>
            <a:r>
              <a:rPr lang="fr-FR" baseline="-25000" dirty="0">
                <a:solidFill>
                  <a:srgbClr val="92D050"/>
                </a:solidFill>
              </a:rPr>
              <a:t>1</a:t>
            </a:r>
            <a:endParaRPr lang="fr-FR" sz="3600" baseline="-25000" dirty="0">
              <a:solidFill>
                <a:srgbClr val="92D050"/>
              </a:solidFill>
            </a:endParaRPr>
          </a:p>
          <a:p>
            <a:pPr>
              <a:buNone/>
            </a:pPr>
            <a:r>
              <a:rPr lang="fr-FR" sz="3600" dirty="0">
                <a:solidFill>
                  <a:srgbClr val="0070C0"/>
                </a:solidFill>
              </a:rPr>
              <a:t>u</a:t>
            </a:r>
            <a:r>
              <a:rPr lang="fr-FR" sz="3600" baseline="-25000" dirty="0">
                <a:solidFill>
                  <a:srgbClr val="0070C0"/>
                </a:solidFill>
              </a:rPr>
              <a:t>n+1</a:t>
            </a:r>
            <a:r>
              <a:rPr lang="fr-FR" sz="3600" dirty="0"/>
              <a:t> = 0,25</a:t>
            </a:r>
            <a:r>
              <a:rPr lang="fr-FR" sz="3600" dirty="0">
                <a:solidFill>
                  <a:srgbClr val="0070C0"/>
                </a:solidFill>
              </a:rPr>
              <a:t> u</a:t>
            </a:r>
            <a:r>
              <a:rPr lang="fr-FR" sz="3600" baseline="-25000" dirty="0">
                <a:solidFill>
                  <a:srgbClr val="0070C0"/>
                </a:solidFill>
              </a:rPr>
              <a:t>n</a:t>
            </a:r>
            <a:r>
              <a:rPr lang="fr-FR" sz="3600" dirty="0"/>
              <a:t>          la suite </a:t>
            </a:r>
            <a:r>
              <a:rPr lang="fr-FR" sz="3600" dirty="0">
                <a:solidFill>
                  <a:srgbClr val="0070C0"/>
                </a:solidFill>
              </a:rPr>
              <a:t>(u</a:t>
            </a:r>
            <a:r>
              <a:rPr lang="fr-FR" sz="3600" baseline="-25000" dirty="0">
                <a:solidFill>
                  <a:srgbClr val="0070C0"/>
                </a:solidFill>
              </a:rPr>
              <a:t>n</a:t>
            </a:r>
            <a:r>
              <a:rPr lang="fr-FR" sz="3600" dirty="0">
                <a:solidFill>
                  <a:srgbClr val="0070C0"/>
                </a:solidFill>
              </a:rPr>
              <a:t>) </a:t>
            </a:r>
            <a:r>
              <a:rPr lang="fr-FR" sz="3600" dirty="0"/>
              <a:t>est géométrique</a:t>
            </a:r>
          </a:p>
          <a:p>
            <a:pPr>
              <a:buNone/>
            </a:pPr>
            <a:r>
              <a:rPr lang="fr-FR" sz="3600" dirty="0"/>
              <a:t>					                           1 – q</a:t>
            </a:r>
            <a:r>
              <a:rPr lang="fr-FR" sz="3600" baseline="30000" dirty="0"/>
              <a:t>nb de termes</a:t>
            </a:r>
          </a:p>
          <a:p>
            <a:pPr>
              <a:buNone/>
            </a:pPr>
            <a:r>
              <a:rPr lang="fr-FR" sz="3600" dirty="0"/>
              <a:t>       </a:t>
            </a:r>
            <a:r>
              <a:rPr lang="fr-FR" sz="3600" dirty="0">
                <a:solidFill>
                  <a:srgbClr val="FF0000"/>
                </a:solidFill>
              </a:rPr>
              <a:t>S</a:t>
            </a:r>
            <a:r>
              <a:rPr lang="fr-FR" sz="3600" dirty="0"/>
              <a:t> = </a:t>
            </a:r>
            <a:r>
              <a:rPr lang="fr-FR" sz="3600" dirty="0">
                <a:solidFill>
                  <a:srgbClr val="0070C0"/>
                </a:solidFill>
              </a:rPr>
              <a:t>u</a:t>
            </a:r>
            <a:r>
              <a:rPr lang="fr-FR" sz="3600" baseline="-25000" dirty="0">
                <a:solidFill>
                  <a:srgbClr val="0070C0"/>
                </a:solidFill>
              </a:rPr>
              <a:t>1 </a:t>
            </a:r>
            <a:r>
              <a:rPr lang="fr-FR" sz="3600" dirty="0"/>
              <a:t>+ </a:t>
            </a:r>
            <a:r>
              <a:rPr lang="fr-FR" sz="3600" dirty="0">
                <a:solidFill>
                  <a:srgbClr val="0070C0"/>
                </a:solidFill>
              </a:rPr>
              <a:t>u</a:t>
            </a:r>
            <a:r>
              <a:rPr lang="fr-FR" sz="3600" baseline="-25000" dirty="0">
                <a:solidFill>
                  <a:srgbClr val="0070C0"/>
                </a:solidFill>
              </a:rPr>
              <a:t>2 </a:t>
            </a:r>
            <a:r>
              <a:rPr lang="fr-FR" sz="3600" dirty="0"/>
              <a:t>+ … +</a:t>
            </a:r>
            <a:r>
              <a:rPr lang="fr-FR" sz="3600" dirty="0">
                <a:solidFill>
                  <a:srgbClr val="0070C0"/>
                </a:solidFill>
              </a:rPr>
              <a:t> u</a:t>
            </a:r>
            <a:r>
              <a:rPr lang="fr-FR" sz="3600" baseline="-25000" dirty="0">
                <a:solidFill>
                  <a:srgbClr val="0070C0"/>
                </a:solidFill>
              </a:rPr>
              <a:t>15</a:t>
            </a:r>
            <a:r>
              <a:rPr lang="fr-FR" sz="3600" dirty="0"/>
              <a:t> = 1</a:t>
            </a:r>
            <a:r>
              <a:rPr lang="fr-FR" sz="3600" baseline="30000" dirty="0"/>
              <a:t>er</a:t>
            </a:r>
            <a:r>
              <a:rPr lang="fr-FR" sz="3600" dirty="0"/>
              <a:t> </a:t>
            </a:r>
            <a:r>
              <a:rPr lang="fr-FR" sz="3200" dirty="0"/>
              <a:t>terme                              </a:t>
            </a:r>
            <a:endParaRPr lang="fr-FR" sz="3600" dirty="0"/>
          </a:p>
          <a:p>
            <a:pPr>
              <a:buNone/>
            </a:pPr>
            <a:r>
              <a:rPr lang="fr-FR" sz="3600" dirty="0"/>
              <a:t>					                                   1 – q </a:t>
            </a:r>
          </a:p>
        </p:txBody>
      </p:sp>
      <p:sp>
        <p:nvSpPr>
          <p:cNvPr id="5" name="Rectangle 4"/>
          <p:cNvSpPr/>
          <p:nvPr/>
        </p:nvSpPr>
        <p:spPr>
          <a:xfrm>
            <a:off x="10023673" y="262243"/>
            <a:ext cx="1858812" cy="175737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riangle rectangle 6"/>
          <p:cNvSpPr/>
          <p:nvPr/>
        </p:nvSpPr>
        <p:spPr>
          <a:xfrm>
            <a:off x="10959353" y="275891"/>
            <a:ext cx="909484" cy="907450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rectangle 7"/>
          <p:cNvSpPr/>
          <p:nvPr/>
        </p:nvSpPr>
        <p:spPr>
          <a:xfrm>
            <a:off x="11404358" y="289539"/>
            <a:ext cx="450831" cy="457204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iangle rectangle 8"/>
          <p:cNvSpPr/>
          <p:nvPr/>
        </p:nvSpPr>
        <p:spPr>
          <a:xfrm>
            <a:off x="11630296" y="275891"/>
            <a:ext cx="231218" cy="230658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riangle rectangle 11"/>
          <p:cNvSpPr/>
          <p:nvPr/>
        </p:nvSpPr>
        <p:spPr>
          <a:xfrm>
            <a:off x="11752707" y="288341"/>
            <a:ext cx="108808" cy="107401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riangle rectangle 12"/>
          <p:cNvSpPr/>
          <p:nvPr/>
        </p:nvSpPr>
        <p:spPr>
          <a:xfrm>
            <a:off x="11808676" y="284659"/>
            <a:ext cx="52838" cy="52576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riangle rectangle 13"/>
          <p:cNvSpPr/>
          <p:nvPr/>
        </p:nvSpPr>
        <p:spPr>
          <a:xfrm>
            <a:off x="11815788" y="277931"/>
            <a:ext cx="52838" cy="45719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3361765" y="1990165"/>
            <a:ext cx="591670" cy="309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riangle rectangle 15"/>
          <p:cNvSpPr/>
          <p:nvPr/>
        </p:nvSpPr>
        <p:spPr>
          <a:xfrm>
            <a:off x="10959353" y="282388"/>
            <a:ext cx="927847" cy="914400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17"/>
          <p:cNvCxnSpPr>
            <a:stCxn id="16" idx="2"/>
          </p:cNvCxnSpPr>
          <p:nvPr/>
        </p:nvCxnSpPr>
        <p:spPr>
          <a:xfrm>
            <a:off x="10959353" y="1196788"/>
            <a:ext cx="40341" cy="84716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10031506" y="1169894"/>
            <a:ext cx="95474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H="1" flipV="1">
            <a:off x="10049437" y="1174379"/>
            <a:ext cx="977152" cy="85612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èche droite 16"/>
          <p:cNvSpPr/>
          <p:nvPr/>
        </p:nvSpPr>
        <p:spPr>
          <a:xfrm>
            <a:off x="663388" y="3245224"/>
            <a:ext cx="591670" cy="309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1" name="Connecteur droit 20"/>
          <p:cNvCxnSpPr/>
          <p:nvPr/>
        </p:nvCxnSpPr>
        <p:spPr>
          <a:xfrm>
            <a:off x="7019364" y="3429000"/>
            <a:ext cx="2649071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iangle rectangle 5"/>
          <p:cNvSpPr/>
          <p:nvPr/>
        </p:nvSpPr>
        <p:spPr>
          <a:xfrm>
            <a:off x="10031504" y="316834"/>
            <a:ext cx="1796389" cy="1700225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87390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fr-FR" dirty="0"/>
              <a:t>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1329" y="382136"/>
            <a:ext cx="11640671" cy="64758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5400" b="1" dirty="0">
                <a:solidFill>
                  <a:srgbClr val="FF0000"/>
                </a:solidFill>
              </a:rPr>
              <a:t>1°) </a:t>
            </a:r>
            <a:r>
              <a:rPr lang="fr-FR" sz="3600" dirty="0">
                <a:solidFill>
                  <a:srgbClr val="00B050"/>
                </a:solidFill>
              </a:rPr>
              <a:t>somme des aires</a:t>
            </a:r>
            <a:r>
              <a:rPr lang="fr-FR" sz="3600" dirty="0"/>
              <a:t> </a:t>
            </a:r>
            <a:r>
              <a:rPr lang="fr-FR" sz="3600" dirty="0">
                <a:solidFill>
                  <a:srgbClr val="FF0000"/>
                </a:solidFill>
              </a:rPr>
              <a:t>A</a:t>
            </a:r>
            <a:r>
              <a:rPr lang="fr-FR" sz="3600" dirty="0"/>
              <a:t> des 15 triangles ?</a:t>
            </a:r>
            <a:r>
              <a:rPr lang="fr-FR" sz="3600" dirty="0">
                <a:solidFill>
                  <a:srgbClr val="92D050"/>
                </a:solidFill>
              </a:rPr>
              <a:t>   </a:t>
            </a:r>
            <a:r>
              <a:rPr lang="fr-FR" sz="2000" dirty="0">
                <a:solidFill>
                  <a:srgbClr val="92D050"/>
                </a:solidFill>
              </a:rPr>
              <a:t> </a:t>
            </a:r>
            <a:r>
              <a:rPr lang="fr-FR" sz="3600" dirty="0">
                <a:solidFill>
                  <a:srgbClr val="92D050"/>
                </a:solidFill>
              </a:rPr>
              <a:t>                            </a:t>
            </a:r>
            <a:r>
              <a:rPr lang="fr-FR" sz="2000" dirty="0">
                <a:solidFill>
                  <a:srgbClr val="92D050"/>
                </a:solidFill>
              </a:rPr>
              <a:t>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2</a:t>
            </a:r>
            <a:endParaRPr lang="fr-FR" sz="36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sz="3600" dirty="0"/>
              <a:t>Soit la suite définie par   </a:t>
            </a:r>
            <a:r>
              <a:rPr lang="fr-FR" sz="3600" dirty="0">
                <a:solidFill>
                  <a:srgbClr val="0070C0"/>
                </a:solidFill>
              </a:rPr>
              <a:t>u</a:t>
            </a:r>
            <a:r>
              <a:rPr lang="fr-FR" sz="3600" baseline="-25000" dirty="0">
                <a:solidFill>
                  <a:srgbClr val="0070C0"/>
                </a:solidFill>
              </a:rPr>
              <a:t>n</a:t>
            </a:r>
            <a:r>
              <a:rPr lang="fr-FR" sz="3600" dirty="0"/>
              <a:t> = aire du n</a:t>
            </a:r>
            <a:r>
              <a:rPr lang="fr-FR" sz="3600" baseline="30000" dirty="0"/>
              <a:t>ième</a:t>
            </a:r>
            <a:r>
              <a:rPr lang="fr-FR" sz="3600" dirty="0"/>
              <a:t> triangle.               </a:t>
            </a:r>
            <a:r>
              <a:rPr lang="fr-FR" dirty="0">
                <a:solidFill>
                  <a:srgbClr val="92D050"/>
                </a:solidFill>
              </a:rPr>
              <a:t>u</a:t>
            </a:r>
            <a:r>
              <a:rPr lang="fr-FR" baseline="-25000" dirty="0">
                <a:solidFill>
                  <a:srgbClr val="92D050"/>
                </a:solidFill>
              </a:rPr>
              <a:t>1</a:t>
            </a:r>
            <a:endParaRPr lang="fr-FR" sz="3600" baseline="-25000" dirty="0">
              <a:solidFill>
                <a:srgbClr val="92D050"/>
              </a:solidFill>
            </a:endParaRPr>
          </a:p>
          <a:p>
            <a:pPr>
              <a:buNone/>
            </a:pPr>
            <a:r>
              <a:rPr lang="fr-FR" sz="3600" dirty="0">
                <a:solidFill>
                  <a:srgbClr val="0070C0"/>
                </a:solidFill>
              </a:rPr>
              <a:t>u</a:t>
            </a:r>
            <a:r>
              <a:rPr lang="fr-FR" sz="3600" baseline="-25000" dirty="0">
                <a:solidFill>
                  <a:srgbClr val="0070C0"/>
                </a:solidFill>
              </a:rPr>
              <a:t>n+1</a:t>
            </a:r>
            <a:r>
              <a:rPr lang="fr-FR" sz="3600" dirty="0"/>
              <a:t> = 0,25</a:t>
            </a:r>
            <a:r>
              <a:rPr lang="fr-FR" sz="3600" dirty="0">
                <a:solidFill>
                  <a:srgbClr val="0070C0"/>
                </a:solidFill>
              </a:rPr>
              <a:t> u</a:t>
            </a:r>
            <a:r>
              <a:rPr lang="fr-FR" sz="3600" baseline="-25000" dirty="0">
                <a:solidFill>
                  <a:srgbClr val="0070C0"/>
                </a:solidFill>
              </a:rPr>
              <a:t>n</a:t>
            </a:r>
            <a:r>
              <a:rPr lang="fr-FR" sz="3600" dirty="0"/>
              <a:t>          la suite </a:t>
            </a:r>
            <a:r>
              <a:rPr lang="fr-FR" sz="3600" dirty="0">
                <a:solidFill>
                  <a:srgbClr val="0070C0"/>
                </a:solidFill>
              </a:rPr>
              <a:t>(u</a:t>
            </a:r>
            <a:r>
              <a:rPr lang="fr-FR" sz="3600" baseline="-25000" dirty="0">
                <a:solidFill>
                  <a:srgbClr val="0070C0"/>
                </a:solidFill>
              </a:rPr>
              <a:t>n</a:t>
            </a:r>
            <a:r>
              <a:rPr lang="fr-FR" sz="3600" dirty="0">
                <a:solidFill>
                  <a:srgbClr val="0070C0"/>
                </a:solidFill>
              </a:rPr>
              <a:t>) </a:t>
            </a:r>
            <a:r>
              <a:rPr lang="fr-FR" sz="3600" dirty="0"/>
              <a:t>est géométrique</a:t>
            </a:r>
          </a:p>
          <a:p>
            <a:pPr>
              <a:buNone/>
            </a:pPr>
            <a:r>
              <a:rPr lang="fr-FR" sz="3600" dirty="0"/>
              <a:t>					                           1 – q</a:t>
            </a:r>
            <a:r>
              <a:rPr lang="fr-FR" sz="3600" baseline="30000" dirty="0"/>
              <a:t>nb de termes</a:t>
            </a:r>
          </a:p>
          <a:p>
            <a:pPr>
              <a:buNone/>
            </a:pPr>
            <a:r>
              <a:rPr lang="fr-FR" sz="3600" dirty="0"/>
              <a:t>       </a:t>
            </a:r>
            <a:r>
              <a:rPr lang="fr-FR" sz="3600" dirty="0">
                <a:solidFill>
                  <a:srgbClr val="FF0000"/>
                </a:solidFill>
              </a:rPr>
              <a:t>S</a:t>
            </a:r>
            <a:r>
              <a:rPr lang="fr-FR" sz="3600" dirty="0"/>
              <a:t> = </a:t>
            </a:r>
            <a:r>
              <a:rPr lang="fr-FR" sz="3600" dirty="0">
                <a:solidFill>
                  <a:srgbClr val="0070C0"/>
                </a:solidFill>
              </a:rPr>
              <a:t>u</a:t>
            </a:r>
            <a:r>
              <a:rPr lang="fr-FR" sz="3600" baseline="-25000" dirty="0">
                <a:solidFill>
                  <a:srgbClr val="0070C0"/>
                </a:solidFill>
              </a:rPr>
              <a:t>1 </a:t>
            </a:r>
            <a:r>
              <a:rPr lang="fr-FR" sz="3600" dirty="0"/>
              <a:t>+ </a:t>
            </a:r>
            <a:r>
              <a:rPr lang="fr-FR" sz="3600" dirty="0">
                <a:solidFill>
                  <a:srgbClr val="0070C0"/>
                </a:solidFill>
              </a:rPr>
              <a:t>u</a:t>
            </a:r>
            <a:r>
              <a:rPr lang="fr-FR" sz="3600" baseline="-25000" dirty="0">
                <a:solidFill>
                  <a:srgbClr val="0070C0"/>
                </a:solidFill>
              </a:rPr>
              <a:t>2 </a:t>
            </a:r>
            <a:r>
              <a:rPr lang="fr-FR" sz="3600" dirty="0"/>
              <a:t>+ … +</a:t>
            </a:r>
            <a:r>
              <a:rPr lang="fr-FR" sz="3600" dirty="0">
                <a:solidFill>
                  <a:srgbClr val="0070C0"/>
                </a:solidFill>
              </a:rPr>
              <a:t> u</a:t>
            </a:r>
            <a:r>
              <a:rPr lang="fr-FR" sz="3600" baseline="-25000" dirty="0">
                <a:solidFill>
                  <a:srgbClr val="0070C0"/>
                </a:solidFill>
              </a:rPr>
              <a:t>15</a:t>
            </a:r>
            <a:r>
              <a:rPr lang="fr-FR" sz="3600" dirty="0"/>
              <a:t> = 1</a:t>
            </a:r>
            <a:r>
              <a:rPr lang="fr-FR" sz="3600" baseline="30000" dirty="0"/>
              <a:t>er</a:t>
            </a:r>
            <a:r>
              <a:rPr lang="fr-FR" sz="3600" dirty="0"/>
              <a:t> </a:t>
            </a:r>
            <a:r>
              <a:rPr lang="fr-FR" sz="3200" dirty="0"/>
              <a:t>terme                              </a:t>
            </a:r>
            <a:endParaRPr lang="fr-FR" sz="3600" dirty="0"/>
          </a:p>
          <a:p>
            <a:pPr>
              <a:buNone/>
            </a:pPr>
            <a:r>
              <a:rPr lang="fr-FR" sz="3600" dirty="0"/>
              <a:t>					                                   1 – q </a:t>
            </a:r>
          </a:p>
          <a:p>
            <a:pPr>
              <a:buNone/>
            </a:pPr>
            <a:r>
              <a:rPr lang="fr-FR" sz="3600" dirty="0"/>
              <a:t>		     </a:t>
            </a:r>
            <a:r>
              <a:rPr lang="fr-FR" sz="3600" dirty="0">
                <a:solidFill>
                  <a:srgbClr val="0070C0"/>
                </a:solidFill>
              </a:rPr>
              <a:t>u</a:t>
            </a:r>
            <a:r>
              <a:rPr lang="fr-FR" sz="3600" baseline="-25000" dirty="0">
                <a:solidFill>
                  <a:srgbClr val="0070C0"/>
                </a:solidFill>
              </a:rPr>
              <a:t>1</a:t>
            </a:r>
            <a:r>
              <a:rPr lang="fr-FR" sz="3600" dirty="0"/>
              <a:t> = </a:t>
            </a:r>
            <a:r>
              <a:rPr lang="fr-FR" dirty="0"/>
              <a:t>aire du carré / 2 </a:t>
            </a:r>
            <a:r>
              <a:rPr lang="fr-FR" sz="3600" dirty="0"/>
              <a:t>= (20×20)/2 = 400/2 = </a:t>
            </a:r>
            <a:r>
              <a:rPr lang="fr-FR" sz="3600" dirty="0">
                <a:solidFill>
                  <a:srgbClr val="0070C0"/>
                </a:solidFill>
              </a:rPr>
              <a:t>200</a:t>
            </a:r>
            <a:r>
              <a:rPr lang="fr-FR" sz="3600" dirty="0"/>
              <a:t> cm²</a:t>
            </a:r>
          </a:p>
          <a:p>
            <a:pPr>
              <a:buNone/>
            </a:pPr>
            <a:r>
              <a:rPr lang="fr-FR" sz="3600" dirty="0"/>
              <a:t>                  1 – 0,25</a:t>
            </a:r>
            <a:r>
              <a:rPr lang="fr-FR" sz="3600" baseline="30000" dirty="0"/>
              <a:t>15</a:t>
            </a:r>
            <a:endParaRPr lang="fr-FR" sz="3600" dirty="0"/>
          </a:p>
          <a:p>
            <a:pPr>
              <a:buNone/>
            </a:pPr>
            <a:r>
              <a:rPr lang="fr-FR" sz="3600" dirty="0">
                <a:solidFill>
                  <a:srgbClr val="FF0000"/>
                </a:solidFill>
              </a:rPr>
              <a:t>S</a:t>
            </a:r>
            <a:r>
              <a:rPr lang="fr-FR" sz="3600" dirty="0"/>
              <a:t> =   200                          ≈ </a:t>
            </a:r>
            <a:r>
              <a:rPr lang="fr-FR" sz="3600" dirty="0">
                <a:solidFill>
                  <a:srgbClr val="FF0000"/>
                </a:solidFill>
              </a:rPr>
              <a:t>266,667 </a:t>
            </a:r>
            <a:r>
              <a:rPr lang="fr-FR" sz="3600" dirty="0"/>
              <a:t>cm²</a:t>
            </a:r>
          </a:p>
          <a:p>
            <a:pPr>
              <a:buNone/>
            </a:pPr>
            <a:r>
              <a:rPr lang="fr-FR" sz="3600" dirty="0"/>
              <a:t>                   1 – 0,25 </a:t>
            </a:r>
          </a:p>
        </p:txBody>
      </p:sp>
      <p:sp>
        <p:nvSpPr>
          <p:cNvPr id="5" name="Rectangle 4"/>
          <p:cNvSpPr/>
          <p:nvPr/>
        </p:nvSpPr>
        <p:spPr>
          <a:xfrm>
            <a:off x="10023673" y="262243"/>
            <a:ext cx="1858812" cy="175737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riangle rectangle 6"/>
          <p:cNvSpPr/>
          <p:nvPr/>
        </p:nvSpPr>
        <p:spPr>
          <a:xfrm>
            <a:off x="10959353" y="275891"/>
            <a:ext cx="909484" cy="907450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rectangle 7"/>
          <p:cNvSpPr/>
          <p:nvPr/>
        </p:nvSpPr>
        <p:spPr>
          <a:xfrm>
            <a:off x="11404358" y="289539"/>
            <a:ext cx="450831" cy="457204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iangle rectangle 8"/>
          <p:cNvSpPr/>
          <p:nvPr/>
        </p:nvSpPr>
        <p:spPr>
          <a:xfrm>
            <a:off x="11630296" y="275891"/>
            <a:ext cx="231218" cy="230658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riangle rectangle 11"/>
          <p:cNvSpPr/>
          <p:nvPr/>
        </p:nvSpPr>
        <p:spPr>
          <a:xfrm>
            <a:off x="11752707" y="288341"/>
            <a:ext cx="108808" cy="107401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riangle rectangle 12"/>
          <p:cNvSpPr/>
          <p:nvPr/>
        </p:nvSpPr>
        <p:spPr>
          <a:xfrm>
            <a:off x="11808676" y="284659"/>
            <a:ext cx="52838" cy="52576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riangle rectangle 13"/>
          <p:cNvSpPr/>
          <p:nvPr/>
        </p:nvSpPr>
        <p:spPr>
          <a:xfrm>
            <a:off x="11815788" y="277931"/>
            <a:ext cx="52838" cy="45719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3361765" y="1990165"/>
            <a:ext cx="591670" cy="309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riangle rectangle 15"/>
          <p:cNvSpPr/>
          <p:nvPr/>
        </p:nvSpPr>
        <p:spPr>
          <a:xfrm>
            <a:off x="10959353" y="282388"/>
            <a:ext cx="927847" cy="914400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 droite 16"/>
          <p:cNvSpPr/>
          <p:nvPr/>
        </p:nvSpPr>
        <p:spPr>
          <a:xfrm>
            <a:off x="663388" y="3245224"/>
            <a:ext cx="591670" cy="309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1" name="Connecteur droit 20"/>
          <p:cNvCxnSpPr/>
          <p:nvPr/>
        </p:nvCxnSpPr>
        <p:spPr>
          <a:xfrm>
            <a:off x="7019364" y="3429000"/>
            <a:ext cx="2649071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288729" y="5885952"/>
            <a:ext cx="2254624" cy="4482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10959353" y="1196788"/>
            <a:ext cx="40341" cy="84716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10031506" y="1169894"/>
            <a:ext cx="95474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H="1" flipV="1">
            <a:off x="10049437" y="1174379"/>
            <a:ext cx="977152" cy="85612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7°) </a:t>
            </a:r>
            <a:r>
              <a:rPr lang="fr-FR" u="sng" dirty="0"/>
              <a:t>Somme des n premiers termes 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825625"/>
            <a:ext cx="11001375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S =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/>
              <a:t> On veut une formule permettant de déterminer S sans devoir utiliser tous les termes de u</a:t>
            </a:r>
            <a:r>
              <a:rPr lang="fr-FR" baseline="-25000" dirty="0"/>
              <a:t>1 </a:t>
            </a:r>
            <a:r>
              <a:rPr lang="fr-FR" dirty="0"/>
              <a:t>à u</a:t>
            </a:r>
            <a:r>
              <a:rPr lang="fr-FR" baseline="-25000" dirty="0"/>
              <a:t>n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q S = q (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r>
              <a:rPr lang="fr-FR" dirty="0">
                <a:solidFill>
                  <a:srgbClr val="0070C0"/>
                </a:solidFill>
              </a:rPr>
              <a:t>) = …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48762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iangle rectangle 5"/>
          <p:cNvSpPr/>
          <p:nvPr/>
        </p:nvSpPr>
        <p:spPr>
          <a:xfrm>
            <a:off x="10031504" y="316834"/>
            <a:ext cx="1796389" cy="1700225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87390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fr-FR" dirty="0"/>
              <a:t>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1329" y="382136"/>
            <a:ext cx="11640671" cy="64758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5400" b="1" dirty="0">
                <a:solidFill>
                  <a:srgbClr val="FF0000"/>
                </a:solidFill>
              </a:rPr>
              <a:t>2°) </a:t>
            </a:r>
            <a:r>
              <a:rPr lang="fr-FR" sz="3600" dirty="0">
                <a:solidFill>
                  <a:srgbClr val="00B050"/>
                </a:solidFill>
              </a:rPr>
              <a:t>somme des aires</a:t>
            </a:r>
            <a:r>
              <a:rPr lang="fr-FR" sz="3600" dirty="0"/>
              <a:t> </a:t>
            </a:r>
            <a:r>
              <a:rPr lang="fr-FR" sz="3600" dirty="0">
                <a:solidFill>
                  <a:srgbClr val="FF0000"/>
                </a:solidFill>
              </a:rPr>
              <a:t>A</a:t>
            </a:r>
            <a:r>
              <a:rPr lang="fr-FR" sz="3600" dirty="0"/>
              <a:t> des </a:t>
            </a:r>
            <a:r>
              <a:rPr lang="fr-FR" sz="3600" dirty="0">
                <a:solidFill>
                  <a:srgbClr val="FF0000"/>
                </a:solidFill>
              </a:rPr>
              <a:t>n</a:t>
            </a:r>
            <a:r>
              <a:rPr lang="fr-FR" sz="3600" dirty="0"/>
              <a:t> triangles ?</a:t>
            </a:r>
            <a:r>
              <a:rPr lang="fr-FR" sz="3600" dirty="0">
                <a:solidFill>
                  <a:srgbClr val="92D050"/>
                </a:solidFill>
              </a:rPr>
              <a:t>   </a:t>
            </a:r>
            <a:r>
              <a:rPr lang="fr-FR" sz="2000" dirty="0">
                <a:solidFill>
                  <a:srgbClr val="92D050"/>
                </a:solidFill>
              </a:rPr>
              <a:t> </a:t>
            </a:r>
            <a:r>
              <a:rPr lang="fr-FR" sz="3600" dirty="0">
                <a:solidFill>
                  <a:srgbClr val="92D050"/>
                </a:solidFill>
              </a:rPr>
              <a:t>                            </a:t>
            </a:r>
            <a:r>
              <a:rPr lang="fr-FR" sz="2000" dirty="0">
                <a:solidFill>
                  <a:srgbClr val="92D050"/>
                </a:solidFill>
              </a:rPr>
              <a:t>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2</a:t>
            </a:r>
            <a:endParaRPr lang="fr-FR" sz="36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sz="3600" dirty="0"/>
              <a:t>Soit la suite définie par   </a:t>
            </a:r>
            <a:r>
              <a:rPr lang="fr-FR" sz="3600" dirty="0">
                <a:solidFill>
                  <a:srgbClr val="0070C0"/>
                </a:solidFill>
              </a:rPr>
              <a:t>u</a:t>
            </a:r>
            <a:r>
              <a:rPr lang="fr-FR" sz="3600" baseline="-25000" dirty="0">
                <a:solidFill>
                  <a:srgbClr val="0070C0"/>
                </a:solidFill>
              </a:rPr>
              <a:t>n</a:t>
            </a:r>
            <a:r>
              <a:rPr lang="fr-FR" sz="3600" dirty="0"/>
              <a:t> = aire du n</a:t>
            </a:r>
            <a:r>
              <a:rPr lang="fr-FR" sz="3600" baseline="30000" dirty="0"/>
              <a:t>ième</a:t>
            </a:r>
            <a:r>
              <a:rPr lang="fr-FR" sz="3600" dirty="0"/>
              <a:t> triangle.               </a:t>
            </a:r>
            <a:r>
              <a:rPr lang="fr-FR" dirty="0">
                <a:solidFill>
                  <a:srgbClr val="92D050"/>
                </a:solidFill>
              </a:rPr>
              <a:t>u</a:t>
            </a:r>
            <a:r>
              <a:rPr lang="fr-FR" baseline="-25000" dirty="0">
                <a:solidFill>
                  <a:srgbClr val="92D050"/>
                </a:solidFill>
              </a:rPr>
              <a:t>1</a:t>
            </a:r>
            <a:endParaRPr lang="fr-FR" sz="3600" baseline="-25000" dirty="0">
              <a:solidFill>
                <a:srgbClr val="92D050"/>
              </a:solidFill>
            </a:endParaRPr>
          </a:p>
          <a:p>
            <a:pPr>
              <a:buNone/>
            </a:pPr>
            <a:r>
              <a:rPr lang="fr-FR" sz="3600" dirty="0">
                <a:solidFill>
                  <a:srgbClr val="0070C0"/>
                </a:solidFill>
              </a:rPr>
              <a:t>u</a:t>
            </a:r>
            <a:r>
              <a:rPr lang="fr-FR" sz="3600" baseline="-25000" dirty="0">
                <a:solidFill>
                  <a:srgbClr val="0070C0"/>
                </a:solidFill>
              </a:rPr>
              <a:t>n+1</a:t>
            </a:r>
            <a:r>
              <a:rPr lang="fr-FR" sz="3600" dirty="0"/>
              <a:t> = 0,25</a:t>
            </a:r>
            <a:r>
              <a:rPr lang="fr-FR" sz="3600" dirty="0">
                <a:solidFill>
                  <a:srgbClr val="0070C0"/>
                </a:solidFill>
              </a:rPr>
              <a:t> u</a:t>
            </a:r>
            <a:r>
              <a:rPr lang="fr-FR" sz="3600" baseline="-25000" dirty="0">
                <a:solidFill>
                  <a:srgbClr val="0070C0"/>
                </a:solidFill>
              </a:rPr>
              <a:t>n</a:t>
            </a:r>
            <a:r>
              <a:rPr lang="fr-FR" sz="3600" dirty="0"/>
              <a:t>          la suite </a:t>
            </a:r>
            <a:r>
              <a:rPr lang="fr-FR" sz="3600" dirty="0">
                <a:solidFill>
                  <a:srgbClr val="0070C0"/>
                </a:solidFill>
              </a:rPr>
              <a:t>(u</a:t>
            </a:r>
            <a:r>
              <a:rPr lang="fr-FR" sz="3600" baseline="-25000" dirty="0">
                <a:solidFill>
                  <a:srgbClr val="0070C0"/>
                </a:solidFill>
              </a:rPr>
              <a:t>n</a:t>
            </a:r>
            <a:r>
              <a:rPr lang="fr-FR" sz="3600" dirty="0">
                <a:solidFill>
                  <a:srgbClr val="0070C0"/>
                </a:solidFill>
              </a:rPr>
              <a:t>) </a:t>
            </a:r>
            <a:r>
              <a:rPr lang="fr-FR" sz="3600" dirty="0"/>
              <a:t>est géométrique</a:t>
            </a:r>
          </a:p>
          <a:p>
            <a:pPr>
              <a:buNone/>
            </a:pPr>
            <a:r>
              <a:rPr lang="fr-FR" sz="3600" dirty="0"/>
              <a:t>					                           1 – q</a:t>
            </a:r>
            <a:r>
              <a:rPr lang="fr-FR" sz="3600" baseline="30000" dirty="0"/>
              <a:t>nb de termes</a:t>
            </a:r>
          </a:p>
          <a:p>
            <a:pPr>
              <a:buNone/>
            </a:pPr>
            <a:r>
              <a:rPr lang="fr-FR" sz="3600" dirty="0"/>
              <a:t>       </a:t>
            </a:r>
            <a:r>
              <a:rPr lang="fr-FR" sz="3600" dirty="0">
                <a:solidFill>
                  <a:srgbClr val="FF0000"/>
                </a:solidFill>
              </a:rPr>
              <a:t>S</a:t>
            </a:r>
            <a:r>
              <a:rPr lang="fr-FR" sz="3600" dirty="0"/>
              <a:t> = </a:t>
            </a:r>
            <a:r>
              <a:rPr lang="fr-FR" sz="3600" dirty="0">
                <a:solidFill>
                  <a:srgbClr val="0070C0"/>
                </a:solidFill>
              </a:rPr>
              <a:t>u</a:t>
            </a:r>
            <a:r>
              <a:rPr lang="fr-FR" sz="3600" baseline="-25000" dirty="0">
                <a:solidFill>
                  <a:srgbClr val="0070C0"/>
                </a:solidFill>
              </a:rPr>
              <a:t>1 </a:t>
            </a:r>
            <a:r>
              <a:rPr lang="fr-FR" sz="3600" dirty="0"/>
              <a:t>+ </a:t>
            </a:r>
            <a:r>
              <a:rPr lang="fr-FR" sz="3600" dirty="0">
                <a:solidFill>
                  <a:srgbClr val="0070C0"/>
                </a:solidFill>
              </a:rPr>
              <a:t>u</a:t>
            </a:r>
            <a:r>
              <a:rPr lang="fr-FR" sz="3600" baseline="-25000" dirty="0">
                <a:solidFill>
                  <a:srgbClr val="0070C0"/>
                </a:solidFill>
              </a:rPr>
              <a:t>2 </a:t>
            </a:r>
            <a:r>
              <a:rPr lang="fr-FR" sz="3600" dirty="0"/>
              <a:t>+ … +</a:t>
            </a:r>
            <a:r>
              <a:rPr lang="fr-FR" sz="3600" dirty="0">
                <a:solidFill>
                  <a:srgbClr val="0070C0"/>
                </a:solidFill>
              </a:rPr>
              <a:t> u</a:t>
            </a:r>
            <a:r>
              <a:rPr lang="fr-FR" sz="3600" baseline="-25000" dirty="0">
                <a:solidFill>
                  <a:srgbClr val="FF0000"/>
                </a:solidFill>
              </a:rPr>
              <a:t>n</a:t>
            </a:r>
            <a:r>
              <a:rPr lang="fr-FR" sz="3600" dirty="0"/>
              <a:t> = 1</a:t>
            </a:r>
            <a:r>
              <a:rPr lang="fr-FR" sz="3600" baseline="30000" dirty="0"/>
              <a:t>er</a:t>
            </a:r>
            <a:r>
              <a:rPr lang="fr-FR" sz="3600" dirty="0"/>
              <a:t> </a:t>
            </a:r>
            <a:r>
              <a:rPr lang="fr-FR" sz="3200" dirty="0"/>
              <a:t>terme                              </a:t>
            </a:r>
            <a:endParaRPr lang="fr-FR" sz="3600" dirty="0"/>
          </a:p>
          <a:p>
            <a:pPr>
              <a:buNone/>
            </a:pPr>
            <a:r>
              <a:rPr lang="fr-FR" sz="3600" dirty="0"/>
              <a:t>					                                   1 – q </a:t>
            </a:r>
          </a:p>
          <a:p>
            <a:pPr>
              <a:buNone/>
            </a:pPr>
            <a:r>
              <a:rPr lang="fr-FR" sz="3600" dirty="0"/>
              <a:t>		     </a:t>
            </a:r>
            <a:r>
              <a:rPr lang="fr-FR" sz="3600" dirty="0">
                <a:solidFill>
                  <a:srgbClr val="0070C0"/>
                </a:solidFill>
              </a:rPr>
              <a:t>u</a:t>
            </a:r>
            <a:r>
              <a:rPr lang="fr-FR" sz="3600" baseline="-25000" dirty="0">
                <a:solidFill>
                  <a:srgbClr val="0070C0"/>
                </a:solidFill>
              </a:rPr>
              <a:t>1</a:t>
            </a:r>
            <a:r>
              <a:rPr lang="fr-FR" sz="3600" dirty="0"/>
              <a:t> = </a:t>
            </a:r>
            <a:r>
              <a:rPr lang="fr-FR" dirty="0"/>
              <a:t>aire du carré / 2 </a:t>
            </a:r>
            <a:r>
              <a:rPr lang="fr-FR" sz="3600" dirty="0"/>
              <a:t>= (20×20)/2 = 400/2 = </a:t>
            </a:r>
            <a:r>
              <a:rPr lang="fr-FR" sz="3600" dirty="0">
                <a:solidFill>
                  <a:srgbClr val="0070C0"/>
                </a:solidFill>
              </a:rPr>
              <a:t>200</a:t>
            </a:r>
            <a:r>
              <a:rPr lang="fr-FR" sz="3600" dirty="0"/>
              <a:t> cm²</a:t>
            </a:r>
          </a:p>
          <a:p>
            <a:pPr>
              <a:buNone/>
            </a:pPr>
            <a:r>
              <a:rPr lang="fr-FR" sz="3600" dirty="0"/>
              <a:t>                  1 – 0,25</a:t>
            </a:r>
            <a:r>
              <a:rPr lang="fr-FR" sz="3600" baseline="30000" dirty="0">
                <a:solidFill>
                  <a:srgbClr val="FF0000"/>
                </a:solidFill>
              </a:rPr>
              <a:t>n</a:t>
            </a:r>
            <a:endParaRPr lang="fr-FR" sz="36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sz="3600" dirty="0">
                <a:solidFill>
                  <a:srgbClr val="FF0000"/>
                </a:solidFill>
              </a:rPr>
              <a:t>S</a:t>
            </a:r>
            <a:r>
              <a:rPr lang="fr-FR" sz="3600" dirty="0"/>
              <a:t> =   200                          ≈ </a:t>
            </a:r>
            <a:r>
              <a:rPr lang="fr-FR" sz="3600" dirty="0">
                <a:solidFill>
                  <a:srgbClr val="FF0000"/>
                </a:solidFill>
              </a:rPr>
              <a:t>266,4 </a:t>
            </a:r>
            <a:r>
              <a:rPr lang="fr-FR" sz="3600" dirty="0"/>
              <a:t>cm²            </a:t>
            </a:r>
            <a:r>
              <a:rPr lang="fr-FR" sz="3600" dirty="0">
                <a:solidFill>
                  <a:srgbClr val="FF0000"/>
                </a:solidFill>
              </a:rPr>
              <a:t>n</a:t>
            </a:r>
            <a:r>
              <a:rPr lang="fr-FR" sz="3600" dirty="0"/>
              <a:t> = … ?</a:t>
            </a:r>
          </a:p>
          <a:p>
            <a:pPr>
              <a:buNone/>
            </a:pPr>
            <a:r>
              <a:rPr lang="fr-FR" sz="3600" dirty="0"/>
              <a:t>                   1 – 0,25 </a:t>
            </a:r>
          </a:p>
        </p:txBody>
      </p:sp>
      <p:sp>
        <p:nvSpPr>
          <p:cNvPr id="5" name="Rectangle 4"/>
          <p:cNvSpPr/>
          <p:nvPr/>
        </p:nvSpPr>
        <p:spPr>
          <a:xfrm>
            <a:off x="10023673" y="262243"/>
            <a:ext cx="1858812" cy="175737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riangle rectangle 6"/>
          <p:cNvSpPr/>
          <p:nvPr/>
        </p:nvSpPr>
        <p:spPr>
          <a:xfrm>
            <a:off x="10959353" y="275891"/>
            <a:ext cx="909484" cy="907450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rectangle 7"/>
          <p:cNvSpPr/>
          <p:nvPr/>
        </p:nvSpPr>
        <p:spPr>
          <a:xfrm>
            <a:off x="11404358" y="289539"/>
            <a:ext cx="450831" cy="457204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iangle rectangle 8"/>
          <p:cNvSpPr/>
          <p:nvPr/>
        </p:nvSpPr>
        <p:spPr>
          <a:xfrm>
            <a:off x="11630296" y="275891"/>
            <a:ext cx="231218" cy="230658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riangle rectangle 11"/>
          <p:cNvSpPr/>
          <p:nvPr/>
        </p:nvSpPr>
        <p:spPr>
          <a:xfrm>
            <a:off x="11752707" y="288341"/>
            <a:ext cx="108808" cy="107401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riangle rectangle 12"/>
          <p:cNvSpPr/>
          <p:nvPr/>
        </p:nvSpPr>
        <p:spPr>
          <a:xfrm>
            <a:off x="11808676" y="284659"/>
            <a:ext cx="52838" cy="52576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riangle rectangle 13"/>
          <p:cNvSpPr/>
          <p:nvPr/>
        </p:nvSpPr>
        <p:spPr>
          <a:xfrm>
            <a:off x="11815788" y="277931"/>
            <a:ext cx="52838" cy="45719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3361765" y="1990165"/>
            <a:ext cx="591670" cy="309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riangle rectangle 15"/>
          <p:cNvSpPr/>
          <p:nvPr/>
        </p:nvSpPr>
        <p:spPr>
          <a:xfrm>
            <a:off x="10959353" y="282388"/>
            <a:ext cx="927847" cy="914400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 droite 16"/>
          <p:cNvSpPr/>
          <p:nvPr/>
        </p:nvSpPr>
        <p:spPr>
          <a:xfrm>
            <a:off x="663388" y="3245224"/>
            <a:ext cx="591670" cy="309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1" name="Connecteur droit 20"/>
          <p:cNvCxnSpPr/>
          <p:nvPr/>
        </p:nvCxnSpPr>
        <p:spPr>
          <a:xfrm>
            <a:off x="7019364" y="3429000"/>
            <a:ext cx="2649071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288729" y="5885952"/>
            <a:ext cx="2254624" cy="4482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10959353" y="1196788"/>
            <a:ext cx="40341" cy="84716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10031506" y="1169894"/>
            <a:ext cx="954741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H="1" flipV="1">
            <a:off x="10049437" y="1174379"/>
            <a:ext cx="977152" cy="85612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lèche droite 19"/>
          <p:cNvSpPr/>
          <p:nvPr/>
        </p:nvSpPr>
        <p:spPr>
          <a:xfrm>
            <a:off x="7442421" y="5709037"/>
            <a:ext cx="612250" cy="3498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iangle rectangle 5"/>
          <p:cNvSpPr/>
          <p:nvPr/>
        </p:nvSpPr>
        <p:spPr>
          <a:xfrm>
            <a:off x="10031504" y="316834"/>
            <a:ext cx="1796389" cy="1700225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87390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fr-FR" dirty="0"/>
              <a:t>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1329" y="382136"/>
            <a:ext cx="11640671" cy="64758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5400" b="1" dirty="0">
                <a:solidFill>
                  <a:srgbClr val="FF0000"/>
                </a:solidFill>
              </a:rPr>
              <a:t>2°) </a:t>
            </a:r>
            <a:r>
              <a:rPr lang="fr-FR" sz="3600" dirty="0">
                <a:solidFill>
                  <a:srgbClr val="00B050"/>
                </a:solidFill>
              </a:rPr>
              <a:t>combien de triangles </a:t>
            </a:r>
            <a:r>
              <a:rPr lang="fr-FR" sz="3600" dirty="0"/>
              <a:t>pour </a:t>
            </a:r>
            <a:r>
              <a:rPr lang="fr-FR" sz="3600" dirty="0">
                <a:solidFill>
                  <a:srgbClr val="FF0000"/>
                </a:solidFill>
              </a:rPr>
              <a:t>S </a:t>
            </a:r>
            <a:r>
              <a:rPr lang="fr-FR" sz="3600" dirty="0"/>
              <a:t>≈ 266,4 cm² ?</a:t>
            </a:r>
            <a:r>
              <a:rPr lang="fr-FR" sz="3600" dirty="0">
                <a:solidFill>
                  <a:srgbClr val="92D050"/>
                </a:solidFill>
              </a:rPr>
              <a:t>   </a:t>
            </a:r>
            <a:r>
              <a:rPr lang="fr-FR" sz="2000" dirty="0">
                <a:solidFill>
                  <a:srgbClr val="92D050"/>
                </a:solidFill>
              </a:rPr>
              <a:t> </a:t>
            </a:r>
            <a:r>
              <a:rPr lang="fr-FR" sz="3600" dirty="0">
                <a:solidFill>
                  <a:srgbClr val="92D050"/>
                </a:solidFill>
              </a:rPr>
              <a:t>                            </a:t>
            </a:r>
            <a:r>
              <a:rPr lang="fr-FR" sz="2000" dirty="0">
                <a:solidFill>
                  <a:srgbClr val="92D050"/>
                </a:solidFill>
              </a:rPr>
              <a:t> </a:t>
            </a:r>
            <a:endParaRPr lang="fr-FR" sz="3600" dirty="0"/>
          </a:p>
          <a:p>
            <a:pPr>
              <a:buNone/>
            </a:pPr>
            <a:r>
              <a:rPr lang="fr-FR" sz="3600" dirty="0"/>
              <a:t>					</a:t>
            </a:r>
            <a:r>
              <a:rPr lang="fr-FR" sz="3600" dirty="0">
                <a:solidFill>
                  <a:schemeClr val="bg1"/>
                </a:solidFill>
              </a:rPr>
              <a:t>                    1 – q</a:t>
            </a:r>
            <a:r>
              <a:rPr lang="fr-FR" sz="3600" baseline="30000" dirty="0">
                <a:solidFill>
                  <a:schemeClr val="bg1"/>
                </a:solidFill>
              </a:rPr>
              <a:t>nb de termes</a:t>
            </a:r>
          </a:p>
          <a:p>
            <a:pPr>
              <a:buNone/>
            </a:pPr>
            <a:r>
              <a:rPr lang="fr-FR" sz="3600" dirty="0">
                <a:solidFill>
                  <a:schemeClr val="bg1"/>
                </a:solidFill>
              </a:rPr>
              <a:t>A = u</a:t>
            </a:r>
            <a:r>
              <a:rPr lang="fr-FR" sz="3600" baseline="-25000" dirty="0">
                <a:solidFill>
                  <a:schemeClr val="bg1"/>
                </a:solidFill>
              </a:rPr>
              <a:t>1 </a:t>
            </a:r>
            <a:r>
              <a:rPr lang="fr-FR" sz="3600" dirty="0">
                <a:solidFill>
                  <a:schemeClr val="bg1"/>
                </a:solidFill>
              </a:rPr>
              <a:t>+ u</a:t>
            </a:r>
            <a:r>
              <a:rPr lang="fr-FR" sz="3600" baseline="-25000" dirty="0">
                <a:solidFill>
                  <a:schemeClr val="bg1"/>
                </a:solidFill>
              </a:rPr>
              <a:t>2 </a:t>
            </a:r>
            <a:r>
              <a:rPr lang="fr-FR" sz="3600" dirty="0">
                <a:solidFill>
                  <a:schemeClr val="bg1"/>
                </a:solidFill>
              </a:rPr>
              <a:t>+ … + u</a:t>
            </a:r>
            <a:r>
              <a:rPr lang="fr-FR" sz="3600" baseline="-25000" dirty="0">
                <a:solidFill>
                  <a:schemeClr val="bg1"/>
                </a:solidFill>
              </a:rPr>
              <a:t>n</a:t>
            </a:r>
            <a:r>
              <a:rPr lang="fr-FR" sz="3600" dirty="0">
                <a:solidFill>
                  <a:schemeClr val="bg1"/>
                </a:solidFill>
              </a:rPr>
              <a:t> = 1</a:t>
            </a:r>
            <a:r>
              <a:rPr lang="fr-FR" sz="3600" baseline="30000" dirty="0">
                <a:solidFill>
                  <a:schemeClr val="bg1"/>
                </a:solidFill>
              </a:rPr>
              <a:t>er</a:t>
            </a:r>
            <a:r>
              <a:rPr lang="fr-FR" sz="3600" dirty="0">
                <a:solidFill>
                  <a:schemeClr val="bg1"/>
                </a:solidFill>
              </a:rPr>
              <a:t> </a:t>
            </a:r>
            <a:r>
              <a:rPr lang="fr-FR" sz="3200" dirty="0">
                <a:solidFill>
                  <a:schemeClr val="bg1"/>
                </a:solidFill>
              </a:rPr>
              <a:t>terme                              </a:t>
            </a:r>
            <a:endParaRPr lang="fr-FR" sz="36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sz="3600" dirty="0">
                <a:solidFill>
                  <a:schemeClr val="bg1"/>
                </a:solidFill>
              </a:rPr>
              <a:t>					                            1 – q </a:t>
            </a:r>
          </a:p>
          <a:p>
            <a:pPr>
              <a:buNone/>
            </a:pPr>
            <a:r>
              <a:rPr lang="fr-FR" sz="3600" dirty="0">
                <a:solidFill>
                  <a:schemeClr val="bg1"/>
                </a:solidFill>
              </a:rPr>
              <a:t>                                    1 – 0,25</a:t>
            </a:r>
            <a:r>
              <a:rPr lang="fr-FR" sz="3600" baseline="30000" dirty="0">
                <a:solidFill>
                  <a:schemeClr val="bg1"/>
                </a:solidFill>
              </a:rPr>
              <a:t>n</a:t>
            </a:r>
            <a:endParaRPr lang="fr-FR" sz="36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sz="3600" dirty="0">
                <a:solidFill>
                  <a:schemeClr val="bg1"/>
                </a:solidFill>
              </a:rPr>
              <a:t>          266,4 ≈ 200</a:t>
            </a:r>
          </a:p>
          <a:p>
            <a:pPr>
              <a:buNone/>
            </a:pPr>
            <a:r>
              <a:rPr lang="fr-FR" sz="3600" dirty="0">
                <a:solidFill>
                  <a:schemeClr val="bg1"/>
                </a:solidFill>
              </a:rPr>
              <a:t>                                     1 – 0,25 </a:t>
            </a:r>
          </a:p>
          <a:p>
            <a:pPr>
              <a:buNone/>
            </a:pPr>
            <a:r>
              <a:rPr lang="fr-FR" sz="2400" dirty="0">
                <a:solidFill>
                  <a:schemeClr val="bg1"/>
                </a:solidFill>
              </a:rPr>
              <a:t>Il faut attendre un chapitre ultérieur pour pouvoir résoudre algébriquement une équation où l’inconnue est dans l’exposant. </a:t>
            </a:r>
            <a:r>
              <a:rPr lang="fr-FR" sz="3600" dirty="0">
                <a:solidFill>
                  <a:schemeClr val="bg1"/>
                </a:solidFill>
              </a:rPr>
              <a:t>Calculatrice : </a:t>
            </a:r>
            <a:r>
              <a:rPr lang="fr-FR" sz="3200" dirty="0">
                <a:solidFill>
                  <a:schemeClr val="bg1"/>
                </a:solidFill>
              </a:rPr>
              <a:t>on teste ( ou tableur )</a:t>
            </a:r>
            <a:endParaRPr lang="fr-FR" sz="36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dirty="0">
                <a:solidFill>
                  <a:schemeClr val="bg1"/>
                </a:solidFill>
              </a:rPr>
              <a:t>n = 4         A ≈ 265,6         n = 5         A ≈ 266,4        </a:t>
            </a:r>
            <a:r>
              <a:rPr lang="fr-FR" sz="3600" b="1" dirty="0">
                <a:solidFill>
                  <a:schemeClr val="bg1"/>
                </a:solidFill>
              </a:rPr>
              <a:t>Réponse :</a:t>
            </a:r>
            <a:r>
              <a:rPr lang="fr-FR" sz="3600" dirty="0">
                <a:solidFill>
                  <a:schemeClr val="bg1"/>
                </a:solidFill>
              </a:rPr>
              <a:t> 5 triangles</a:t>
            </a:r>
          </a:p>
        </p:txBody>
      </p:sp>
      <p:sp>
        <p:nvSpPr>
          <p:cNvPr id="5" name="Rectangle 4"/>
          <p:cNvSpPr/>
          <p:nvPr/>
        </p:nvSpPr>
        <p:spPr>
          <a:xfrm>
            <a:off x="10023673" y="262243"/>
            <a:ext cx="1858812" cy="175737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riangle rectangle 6"/>
          <p:cNvSpPr/>
          <p:nvPr/>
        </p:nvSpPr>
        <p:spPr>
          <a:xfrm>
            <a:off x="10959353" y="275891"/>
            <a:ext cx="909484" cy="907450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rectangle 7"/>
          <p:cNvSpPr/>
          <p:nvPr/>
        </p:nvSpPr>
        <p:spPr>
          <a:xfrm>
            <a:off x="11404358" y="289539"/>
            <a:ext cx="450831" cy="457204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iangle rectangle 8"/>
          <p:cNvSpPr/>
          <p:nvPr/>
        </p:nvSpPr>
        <p:spPr>
          <a:xfrm>
            <a:off x="11630296" y="275891"/>
            <a:ext cx="231218" cy="230658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riangle rectangle 11"/>
          <p:cNvSpPr/>
          <p:nvPr/>
        </p:nvSpPr>
        <p:spPr>
          <a:xfrm>
            <a:off x="11752707" y="288341"/>
            <a:ext cx="108808" cy="107401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riangle rectangle 12"/>
          <p:cNvSpPr/>
          <p:nvPr/>
        </p:nvSpPr>
        <p:spPr>
          <a:xfrm>
            <a:off x="11808676" y="284659"/>
            <a:ext cx="52838" cy="52576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riangle rectangle 13"/>
          <p:cNvSpPr/>
          <p:nvPr/>
        </p:nvSpPr>
        <p:spPr>
          <a:xfrm>
            <a:off x="11815788" y="277931"/>
            <a:ext cx="52838" cy="45719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riangle rectangle 15"/>
          <p:cNvSpPr/>
          <p:nvPr/>
        </p:nvSpPr>
        <p:spPr>
          <a:xfrm>
            <a:off x="10959353" y="282388"/>
            <a:ext cx="927847" cy="914400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17"/>
          <p:cNvCxnSpPr>
            <a:stCxn id="16" idx="2"/>
          </p:cNvCxnSpPr>
          <p:nvPr/>
        </p:nvCxnSpPr>
        <p:spPr>
          <a:xfrm>
            <a:off x="10959353" y="1196788"/>
            <a:ext cx="40341" cy="847166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10031506" y="1169894"/>
            <a:ext cx="954741" cy="0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H="1" flipV="1">
            <a:off x="10049437" y="1174379"/>
            <a:ext cx="977152" cy="856128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iangle rectangle 5"/>
          <p:cNvSpPr/>
          <p:nvPr/>
        </p:nvSpPr>
        <p:spPr>
          <a:xfrm>
            <a:off x="10031504" y="316834"/>
            <a:ext cx="1796389" cy="1700225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87390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fr-FR" dirty="0"/>
              <a:t>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1329" y="382136"/>
            <a:ext cx="11640671" cy="64758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5400" b="1" dirty="0">
                <a:solidFill>
                  <a:srgbClr val="FF0000"/>
                </a:solidFill>
              </a:rPr>
              <a:t>2°) </a:t>
            </a:r>
            <a:r>
              <a:rPr lang="fr-FR" sz="3600" dirty="0">
                <a:solidFill>
                  <a:srgbClr val="00B050"/>
                </a:solidFill>
              </a:rPr>
              <a:t>combien de triangles </a:t>
            </a:r>
            <a:r>
              <a:rPr lang="fr-FR" sz="3600" dirty="0"/>
              <a:t>pour </a:t>
            </a:r>
            <a:r>
              <a:rPr lang="fr-FR" sz="3600" dirty="0">
                <a:solidFill>
                  <a:srgbClr val="FF0000"/>
                </a:solidFill>
              </a:rPr>
              <a:t>S </a:t>
            </a:r>
            <a:r>
              <a:rPr lang="fr-FR" sz="3600" dirty="0"/>
              <a:t>≈ 266,4 cm² ?</a:t>
            </a:r>
            <a:r>
              <a:rPr lang="fr-FR" sz="3600" dirty="0">
                <a:solidFill>
                  <a:srgbClr val="92D050"/>
                </a:solidFill>
              </a:rPr>
              <a:t>   </a:t>
            </a:r>
            <a:r>
              <a:rPr lang="fr-FR" sz="2000" dirty="0">
                <a:solidFill>
                  <a:srgbClr val="92D050"/>
                </a:solidFill>
              </a:rPr>
              <a:t> </a:t>
            </a:r>
            <a:r>
              <a:rPr lang="fr-FR" sz="3600" dirty="0">
                <a:solidFill>
                  <a:srgbClr val="92D050"/>
                </a:solidFill>
              </a:rPr>
              <a:t>                            </a:t>
            </a:r>
            <a:r>
              <a:rPr lang="fr-FR" sz="2000" dirty="0">
                <a:solidFill>
                  <a:srgbClr val="92D050"/>
                </a:solidFill>
              </a:rPr>
              <a:t> </a:t>
            </a:r>
            <a:endParaRPr lang="fr-FR" sz="3600" dirty="0"/>
          </a:p>
          <a:p>
            <a:pPr>
              <a:buNone/>
            </a:pPr>
            <a:r>
              <a:rPr lang="fr-FR" sz="3600" dirty="0"/>
              <a:t>					                    1 – q</a:t>
            </a:r>
            <a:r>
              <a:rPr lang="fr-FR" sz="3600" baseline="30000" dirty="0"/>
              <a:t>nb de termes</a:t>
            </a:r>
          </a:p>
          <a:p>
            <a:pPr>
              <a:buNone/>
            </a:pPr>
            <a:r>
              <a:rPr lang="fr-FR" sz="3600" dirty="0">
                <a:solidFill>
                  <a:srgbClr val="FF0000"/>
                </a:solidFill>
              </a:rPr>
              <a:t>S</a:t>
            </a:r>
            <a:r>
              <a:rPr lang="fr-FR" sz="3600" dirty="0"/>
              <a:t> = </a:t>
            </a:r>
            <a:r>
              <a:rPr lang="fr-FR" sz="3600" dirty="0">
                <a:solidFill>
                  <a:srgbClr val="0070C0"/>
                </a:solidFill>
              </a:rPr>
              <a:t>u</a:t>
            </a:r>
            <a:r>
              <a:rPr lang="fr-FR" sz="3600" baseline="-25000" dirty="0">
                <a:solidFill>
                  <a:srgbClr val="0070C0"/>
                </a:solidFill>
              </a:rPr>
              <a:t>1 </a:t>
            </a:r>
            <a:r>
              <a:rPr lang="fr-FR" sz="3600" dirty="0"/>
              <a:t>+ </a:t>
            </a:r>
            <a:r>
              <a:rPr lang="fr-FR" sz="3600" dirty="0">
                <a:solidFill>
                  <a:srgbClr val="0070C0"/>
                </a:solidFill>
              </a:rPr>
              <a:t>u</a:t>
            </a:r>
            <a:r>
              <a:rPr lang="fr-FR" sz="3600" baseline="-25000" dirty="0">
                <a:solidFill>
                  <a:srgbClr val="0070C0"/>
                </a:solidFill>
              </a:rPr>
              <a:t>2 </a:t>
            </a:r>
            <a:r>
              <a:rPr lang="fr-FR" sz="3600" dirty="0"/>
              <a:t>+ … +</a:t>
            </a:r>
            <a:r>
              <a:rPr lang="fr-FR" sz="3600" dirty="0">
                <a:solidFill>
                  <a:srgbClr val="0070C0"/>
                </a:solidFill>
              </a:rPr>
              <a:t> u</a:t>
            </a:r>
            <a:r>
              <a:rPr lang="fr-FR" sz="3600" baseline="-25000" dirty="0">
                <a:solidFill>
                  <a:srgbClr val="0070C0"/>
                </a:solidFill>
              </a:rPr>
              <a:t>n</a:t>
            </a:r>
            <a:r>
              <a:rPr lang="fr-FR" sz="3600" dirty="0"/>
              <a:t> = 1</a:t>
            </a:r>
            <a:r>
              <a:rPr lang="fr-FR" sz="3600" baseline="30000" dirty="0"/>
              <a:t>er</a:t>
            </a:r>
            <a:r>
              <a:rPr lang="fr-FR" sz="3600" dirty="0"/>
              <a:t> </a:t>
            </a:r>
            <a:r>
              <a:rPr lang="fr-FR" sz="3200" dirty="0"/>
              <a:t>terme                              </a:t>
            </a:r>
            <a:endParaRPr lang="fr-FR" sz="3600" dirty="0"/>
          </a:p>
          <a:p>
            <a:pPr>
              <a:buNone/>
            </a:pPr>
            <a:r>
              <a:rPr lang="fr-FR" sz="3600" dirty="0"/>
              <a:t>					                            1 – q </a:t>
            </a:r>
          </a:p>
          <a:p>
            <a:pPr>
              <a:buNone/>
            </a:pPr>
            <a:r>
              <a:rPr lang="fr-FR" sz="3600" dirty="0"/>
              <a:t>                                    1 – 0,25</a:t>
            </a:r>
            <a:r>
              <a:rPr lang="fr-FR" sz="3600" baseline="30000" dirty="0">
                <a:solidFill>
                  <a:srgbClr val="FF0000"/>
                </a:solidFill>
              </a:rPr>
              <a:t>n</a:t>
            </a:r>
            <a:endParaRPr lang="fr-FR" sz="36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sz="3600" dirty="0"/>
              <a:t>          </a:t>
            </a:r>
            <a:r>
              <a:rPr lang="fr-FR" sz="3600" dirty="0">
                <a:solidFill>
                  <a:srgbClr val="FF0000"/>
                </a:solidFill>
              </a:rPr>
              <a:t>266,4</a:t>
            </a:r>
            <a:r>
              <a:rPr lang="fr-FR" sz="3600" dirty="0"/>
              <a:t> ≈ 200</a:t>
            </a:r>
          </a:p>
          <a:p>
            <a:pPr>
              <a:buNone/>
            </a:pPr>
            <a:r>
              <a:rPr lang="fr-FR" sz="3600" dirty="0"/>
              <a:t>                                     1 – 0,25 </a:t>
            </a:r>
          </a:p>
          <a:p>
            <a:pPr>
              <a:buNone/>
            </a:pPr>
            <a:r>
              <a:rPr lang="fr-FR" sz="2400" dirty="0">
                <a:solidFill>
                  <a:schemeClr val="bg1"/>
                </a:solidFill>
              </a:rPr>
              <a:t>Il faut attendre un chapitre ultérieur pour pouvoir résoudre algébriquement une équation où l’inconnue est dans l’exposant. </a:t>
            </a:r>
            <a:r>
              <a:rPr lang="fr-FR" sz="3600" dirty="0">
                <a:solidFill>
                  <a:schemeClr val="bg1"/>
                </a:solidFill>
              </a:rPr>
              <a:t>Calculatrice : </a:t>
            </a:r>
            <a:r>
              <a:rPr lang="fr-FR" sz="3200" dirty="0">
                <a:solidFill>
                  <a:schemeClr val="bg1"/>
                </a:solidFill>
              </a:rPr>
              <a:t>on teste ( ou tableur )</a:t>
            </a:r>
            <a:endParaRPr lang="fr-FR" sz="36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dirty="0">
                <a:solidFill>
                  <a:schemeClr val="bg1"/>
                </a:solidFill>
              </a:rPr>
              <a:t>n = 4         A ≈ 265,6         n = 5         A ≈ 266,4        </a:t>
            </a:r>
            <a:r>
              <a:rPr lang="fr-FR" sz="3600" b="1" dirty="0">
                <a:solidFill>
                  <a:schemeClr val="bg1"/>
                </a:solidFill>
              </a:rPr>
              <a:t>Réponse :</a:t>
            </a:r>
            <a:r>
              <a:rPr lang="fr-FR" sz="3600" dirty="0">
                <a:solidFill>
                  <a:schemeClr val="bg1"/>
                </a:solidFill>
              </a:rPr>
              <a:t> 5 triangles</a:t>
            </a:r>
          </a:p>
        </p:txBody>
      </p:sp>
      <p:sp>
        <p:nvSpPr>
          <p:cNvPr id="5" name="Rectangle 4"/>
          <p:cNvSpPr/>
          <p:nvPr/>
        </p:nvSpPr>
        <p:spPr>
          <a:xfrm>
            <a:off x="10023673" y="262243"/>
            <a:ext cx="1858812" cy="175737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riangle rectangle 6"/>
          <p:cNvSpPr/>
          <p:nvPr/>
        </p:nvSpPr>
        <p:spPr>
          <a:xfrm>
            <a:off x="10959353" y="275891"/>
            <a:ext cx="909484" cy="907450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rectangle 7"/>
          <p:cNvSpPr/>
          <p:nvPr/>
        </p:nvSpPr>
        <p:spPr>
          <a:xfrm>
            <a:off x="11404358" y="289539"/>
            <a:ext cx="450831" cy="457204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iangle rectangle 8"/>
          <p:cNvSpPr/>
          <p:nvPr/>
        </p:nvSpPr>
        <p:spPr>
          <a:xfrm>
            <a:off x="11630296" y="275891"/>
            <a:ext cx="231218" cy="230658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riangle rectangle 11"/>
          <p:cNvSpPr/>
          <p:nvPr/>
        </p:nvSpPr>
        <p:spPr>
          <a:xfrm>
            <a:off x="11752707" y="288341"/>
            <a:ext cx="108808" cy="107401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riangle rectangle 12"/>
          <p:cNvSpPr/>
          <p:nvPr/>
        </p:nvSpPr>
        <p:spPr>
          <a:xfrm>
            <a:off x="11808676" y="284659"/>
            <a:ext cx="52838" cy="52576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riangle rectangle 13"/>
          <p:cNvSpPr/>
          <p:nvPr/>
        </p:nvSpPr>
        <p:spPr>
          <a:xfrm>
            <a:off x="11815788" y="277931"/>
            <a:ext cx="52838" cy="45719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riangle rectangle 15"/>
          <p:cNvSpPr/>
          <p:nvPr/>
        </p:nvSpPr>
        <p:spPr>
          <a:xfrm>
            <a:off x="10959353" y="282388"/>
            <a:ext cx="927847" cy="914400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17"/>
          <p:cNvCxnSpPr>
            <a:stCxn id="16" idx="2"/>
          </p:cNvCxnSpPr>
          <p:nvPr/>
        </p:nvCxnSpPr>
        <p:spPr>
          <a:xfrm>
            <a:off x="10959353" y="1196788"/>
            <a:ext cx="40341" cy="847166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10031506" y="1169894"/>
            <a:ext cx="954741" cy="0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H="1" flipV="1">
            <a:off x="10049437" y="1174379"/>
            <a:ext cx="977152" cy="856128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6266328" y="2191871"/>
            <a:ext cx="2649071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4011706" y="3993776"/>
            <a:ext cx="2254624" cy="4482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ouble flèche horizontale 21"/>
          <p:cNvSpPr/>
          <p:nvPr/>
        </p:nvSpPr>
        <p:spPr>
          <a:xfrm>
            <a:off x="766482" y="3859306"/>
            <a:ext cx="739589" cy="32272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iangle rectangle 5"/>
          <p:cNvSpPr/>
          <p:nvPr/>
        </p:nvSpPr>
        <p:spPr>
          <a:xfrm>
            <a:off x="10031504" y="316834"/>
            <a:ext cx="1796389" cy="1700225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87390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fr-FR" dirty="0"/>
              <a:t>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1329" y="382136"/>
            <a:ext cx="11640671" cy="64758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5400" b="1" dirty="0">
                <a:solidFill>
                  <a:srgbClr val="FF0000"/>
                </a:solidFill>
              </a:rPr>
              <a:t>2°) </a:t>
            </a:r>
            <a:r>
              <a:rPr lang="fr-FR" sz="3600" dirty="0">
                <a:solidFill>
                  <a:srgbClr val="00B050"/>
                </a:solidFill>
              </a:rPr>
              <a:t>combien de triangles </a:t>
            </a:r>
            <a:r>
              <a:rPr lang="fr-FR" sz="3600" dirty="0"/>
              <a:t>pour </a:t>
            </a:r>
            <a:r>
              <a:rPr lang="fr-FR" sz="3600" dirty="0">
                <a:solidFill>
                  <a:srgbClr val="FF0000"/>
                </a:solidFill>
              </a:rPr>
              <a:t>S </a:t>
            </a:r>
            <a:r>
              <a:rPr lang="fr-FR" sz="3600" dirty="0"/>
              <a:t>≈ 266,4 cm² ?</a:t>
            </a:r>
            <a:r>
              <a:rPr lang="fr-FR" sz="3600" dirty="0">
                <a:solidFill>
                  <a:srgbClr val="92D050"/>
                </a:solidFill>
              </a:rPr>
              <a:t>   </a:t>
            </a:r>
            <a:r>
              <a:rPr lang="fr-FR" sz="2000" dirty="0">
                <a:solidFill>
                  <a:srgbClr val="92D050"/>
                </a:solidFill>
              </a:rPr>
              <a:t> </a:t>
            </a:r>
            <a:r>
              <a:rPr lang="fr-FR" sz="3600" dirty="0">
                <a:solidFill>
                  <a:srgbClr val="92D050"/>
                </a:solidFill>
              </a:rPr>
              <a:t>                            </a:t>
            </a:r>
            <a:r>
              <a:rPr lang="fr-FR" sz="2000" dirty="0">
                <a:solidFill>
                  <a:srgbClr val="92D050"/>
                </a:solidFill>
              </a:rPr>
              <a:t> </a:t>
            </a:r>
            <a:endParaRPr lang="fr-FR" sz="3600" dirty="0"/>
          </a:p>
          <a:p>
            <a:pPr>
              <a:buNone/>
            </a:pPr>
            <a:r>
              <a:rPr lang="fr-FR" sz="3600" dirty="0"/>
              <a:t>					                    1 – q</a:t>
            </a:r>
            <a:r>
              <a:rPr lang="fr-FR" sz="3600" baseline="30000" dirty="0"/>
              <a:t>nb de termes</a:t>
            </a:r>
          </a:p>
          <a:p>
            <a:pPr>
              <a:buNone/>
            </a:pPr>
            <a:r>
              <a:rPr lang="fr-FR" sz="3600" dirty="0">
                <a:solidFill>
                  <a:srgbClr val="FF0000"/>
                </a:solidFill>
              </a:rPr>
              <a:t>S</a:t>
            </a:r>
            <a:r>
              <a:rPr lang="fr-FR" sz="3600" dirty="0"/>
              <a:t> = </a:t>
            </a:r>
            <a:r>
              <a:rPr lang="fr-FR" sz="3600" dirty="0">
                <a:solidFill>
                  <a:srgbClr val="0070C0"/>
                </a:solidFill>
              </a:rPr>
              <a:t>u</a:t>
            </a:r>
            <a:r>
              <a:rPr lang="fr-FR" sz="3600" baseline="-25000" dirty="0">
                <a:solidFill>
                  <a:srgbClr val="0070C0"/>
                </a:solidFill>
              </a:rPr>
              <a:t>1 </a:t>
            </a:r>
            <a:r>
              <a:rPr lang="fr-FR" sz="3600" dirty="0"/>
              <a:t>+ </a:t>
            </a:r>
            <a:r>
              <a:rPr lang="fr-FR" sz="3600" dirty="0">
                <a:solidFill>
                  <a:srgbClr val="0070C0"/>
                </a:solidFill>
              </a:rPr>
              <a:t>u</a:t>
            </a:r>
            <a:r>
              <a:rPr lang="fr-FR" sz="3600" baseline="-25000" dirty="0">
                <a:solidFill>
                  <a:srgbClr val="0070C0"/>
                </a:solidFill>
              </a:rPr>
              <a:t>2 </a:t>
            </a:r>
            <a:r>
              <a:rPr lang="fr-FR" sz="3600" dirty="0"/>
              <a:t>+ … +</a:t>
            </a:r>
            <a:r>
              <a:rPr lang="fr-FR" sz="3600" dirty="0">
                <a:solidFill>
                  <a:srgbClr val="0070C0"/>
                </a:solidFill>
              </a:rPr>
              <a:t> u</a:t>
            </a:r>
            <a:r>
              <a:rPr lang="fr-FR" sz="3600" baseline="-25000" dirty="0">
                <a:solidFill>
                  <a:srgbClr val="0070C0"/>
                </a:solidFill>
              </a:rPr>
              <a:t>n</a:t>
            </a:r>
            <a:r>
              <a:rPr lang="fr-FR" sz="3600" dirty="0"/>
              <a:t> = 1</a:t>
            </a:r>
            <a:r>
              <a:rPr lang="fr-FR" sz="3600" baseline="30000" dirty="0"/>
              <a:t>er</a:t>
            </a:r>
            <a:r>
              <a:rPr lang="fr-FR" sz="3600" dirty="0"/>
              <a:t> </a:t>
            </a:r>
            <a:r>
              <a:rPr lang="fr-FR" sz="3200" dirty="0"/>
              <a:t>terme                              </a:t>
            </a:r>
            <a:endParaRPr lang="fr-FR" sz="3600" dirty="0"/>
          </a:p>
          <a:p>
            <a:pPr>
              <a:buNone/>
            </a:pPr>
            <a:r>
              <a:rPr lang="fr-FR" sz="3600" dirty="0"/>
              <a:t>					                            1 – q </a:t>
            </a:r>
          </a:p>
          <a:p>
            <a:pPr>
              <a:buNone/>
            </a:pPr>
            <a:r>
              <a:rPr lang="fr-FR" sz="3600" dirty="0"/>
              <a:t>                                    1 – 0,25</a:t>
            </a:r>
            <a:r>
              <a:rPr lang="fr-FR" sz="3600" baseline="30000" dirty="0">
                <a:solidFill>
                  <a:srgbClr val="FF0000"/>
                </a:solidFill>
              </a:rPr>
              <a:t>n</a:t>
            </a:r>
            <a:endParaRPr lang="fr-FR" sz="36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sz="3600" dirty="0"/>
              <a:t>          </a:t>
            </a:r>
            <a:r>
              <a:rPr lang="fr-FR" sz="3600" dirty="0">
                <a:solidFill>
                  <a:srgbClr val="FF0000"/>
                </a:solidFill>
              </a:rPr>
              <a:t>266,4</a:t>
            </a:r>
            <a:r>
              <a:rPr lang="fr-FR" sz="3600" dirty="0"/>
              <a:t> ≈ 200</a:t>
            </a:r>
          </a:p>
          <a:p>
            <a:pPr>
              <a:buNone/>
            </a:pPr>
            <a:r>
              <a:rPr lang="fr-FR" sz="3600" dirty="0"/>
              <a:t>                                     1 – 0,25 </a:t>
            </a:r>
          </a:p>
          <a:p>
            <a:pPr>
              <a:buNone/>
            </a:pPr>
            <a:r>
              <a:rPr lang="fr-FR" sz="2400" dirty="0"/>
              <a:t>Il faut attendre un chapitre ultérieur pour pouvoir résoudre algébriquement une équation où l’inconnue est dans l’exposant.          </a:t>
            </a:r>
            <a:r>
              <a:rPr lang="fr-FR" sz="3600" dirty="0"/>
              <a:t>Calculatrice : </a:t>
            </a:r>
            <a:r>
              <a:rPr lang="fr-FR" sz="3200" dirty="0"/>
              <a:t>on teste ( ou tableur )</a:t>
            </a:r>
            <a:endParaRPr lang="fr-FR" sz="3600" dirty="0"/>
          </a:p>
          <a:p>
            <a:pPr>
              <a:buNone/>
            </a:pPr>
            <a:r>
              <a:rPr lang="fr-FR" dirty="0">
                <a:solidFill>
                  <a:schemeClr val="bg1"/>
                </a:solidFill>
              </a:rPr>
              <a:t>n = 4         A ≈ 265,6         n = 5         A ≈ 266,4        </a:t>
            </a:r>
            <a:r>
              <a:rPr lang="fr-FR" sz="3600" b="1" dirty="0">
                <a:solidFill>
                  <a:schemeClr val="bg1"/>
                </a:solidFill>
              </a:rPr>
              <a:t>Réponse :</a:t>
            </a:r>
            <a:r>
              <a:rPr lang="fr-FR" sz="3600" dirty="0">
                <a:solidFill>
                  <a:schemeClr val="bg1"/>
                </a:solidFill>
              </a:rPr>
              <a:t> 5 triangles</a:t>
            </a:r>
          </a:p>
        </p:txBody>
      </p:sp>
      <p:sp>
        <p:nvSpPr>
          <p:cNvPr id="5" name="Rectangle 4"/>
          <p:cNvSpPr/>
          <p:nvPr/>
        </p:nvSpPr>
        <p:spPr>
          <a:xfrm>
            <a:off x="10023673" y="262243"/>
            <a:ext cx="1858812" cy="175737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riangle rectangle 6"/>
          <p:cNvSpPr/>
          <p:nvPr/>
        </p:nvSpPr>
        <p:spPr>
          <a:xfrm>
            <a:off x="10959353" y="275891"/>
            <a:ext cx="909484" cy="907450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rectangle 7"/>
          <p:cNvSpPr/>
          <p:nvPr/>
        </p:nvSpPr>
        <p:spPr>
          <a:xfrm>
            <a:off x="11404358" y="289539"/>
            <a:ext cx="450831" cy="457204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iangle rectangle 8"/>
          <p:cNvSpPr/>
          <p:nvPr/>
        </p:nvSpPr>
        <p:spPr>
          <a:xfrm>
            <a:off x="11630296" y="275891"/>
            <a:ext cx="231218" cy="230658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riangle rectangle 11"/>
          <p:cNvSpPr/>
          <p:nvPr/>
        </p:nvSpPr>
        <p:spPr>
          <a:xfrm>
            <a:off x="11752707" y="288341"/>
            <a:ext cx="108808" cy="107401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riangle rectangle 12"/>
          <p:cNvSpPr/>
          <p:nvPr/>
        </p:nvSpPr>
        <p:spPr>
          <a:xfrm>
            <a:off x="11808676" y="284659"/>
            <a:ext cx="52838" cy="52576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riangle rectangle 13"/>
          <p:cNvSpPr/>
          <p:nvPr/>
        </p:nvSpPr>
        <p:spPr>
          <a:xfrm>
            <a:off x="11815788" y="277931"/>
            <a:ext cx="52838" cy="45719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riangle rectangle 15"/>
          <p:cNvSpPr/>
          <p:nvPr/>
        </p:nvSpPr>
        <p:spPr>
          <a:xfrm>
            <a:off x="10959353" y="282388"/>
            <a:ext cx="927847" cy="914400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17"/>
          <p:cNvCxnSpPr>
            <a:stCxn id="16" idx="2"/>
          </p:cNvCxnSpPr>
          <p:nvPr/>
        </p:nvCxnSpPr>
        <p:spPr>
          <a:xfrm>
            <a:off x="10959353" y="1196788"/>
            <a:ext cx="40341" cy="847166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10031506" y="1169894"/>
            <a:ext cx="954741" cy="0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H="1" flipV="1">
            <a:off x="10049437" y="1174379"/>
            <a:ext cx="977152" cy="856128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6266328" y="2191871"/>
            <a:ext cx="2649071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4011706" y="3993776"/>
            <a:ext cx="2254624" cy="4482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ouble flèche horizontale 21"/>
          <p:cNvSpPr/>
          <p:nvPr/>
        </p:nvSpPr>
        <p:spPr>
          <a:xfrm>
            <a:off x="766482" y="3859306"/>
            <a:ext cx="739589" cy="32272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iangle rectangle 5"/>
          <p:cNvSpPr/>
          <p:nvPr/>
        </p:nvSpPr>
        <p:spPr>
          <a:xfrm>
            <a:off x="10031504" y="316834"/>
            <a:ext cx="1796389" cy="1700225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87390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fr-FR" dirty="0"/>
              <a:t>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1329" y="382136"/>
            <a:ext cx="11640671" cy="64758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5400" b="1" dirty="0">
                <a:solidFill>
                  <a:srgbClr val="FF0000"/>
                </a:solidFill>
              </a:rPr>
              <a:t>2°) </a:t>
            </a:r>
            <a:r>
              <a:rPr lang="fr-FR" sz="3600" dirty="0">
                <a:solidFill>
                  <a:srgbClr val="00B050"/>
                </a:solidFill>
              </a:rPr>
              <a:t>combien de triangles </a:t>
            </a:r>
            <a:r>
              <a:rPr lang="fr-FR" sz="3600" dirty="0"/>
              <a:t>pour </a:t>
            </a:r>
            <a:r>
              <a:rPr lang="fr-FR" sz="3600" dirty="0">
                <a:solidFill>
                  <a:srgbClr val="FF0000"/>
                </a:solidFill>
              </a:rPr>
              <a:t>S </a:t>
            </a:r>
            <a:r>
              <a:rPr lang="fr-FR" sz="3600" dirty="0"/>
              <a:t>≈ 266,4 cm² ?</a:t>
            </a:r>
            <a:r>
              <a:rPr lang="fr-FR" sz="3600" dirty="0">
                <a:solidFill>
                  <a:srgbClr val="92D050"/>
                </a:solidFill>
              </a:rPr>
              <a:t>   </a:t>
            </a:r>
            <a:r>
              <a:rPr lang="fr-FR" sz="2000" dirty="0">
                <a:solidFill>
                  <a:srgbClr val="92D050"/>
                </a:solidFill>
              </a:rPr>
              <a:t> </a:t>
            </a:r>
            <a:r>
              <a:rPr lang="fr-FR" sz="3600" dirty="0">
                <a:solidFill>
                  <a:srgbClr val="92D050"/>
                </a:solidFill>
              </a:rPr>
              <a:t>                            </a:t>
            </a:r>
            <a:r>
              <a:rPr lang="fr-FR" sz="2000" dirty="0">
                <a:solidFill>
                  <a:srgbClr val="92D050"/>
                </a:solidFill>
              </a:rPr>
              <a:t> </a:t>
            </a:r>
            <a:endParaRPr lang="fr-FR" sz="3600" dirty="0"/>
          </a:p>
          <a:p>
            <a:pPr>
              <a:buNone/>
            </a:pPr>
            <a:r>
              <a:rPr lang="fr-FR" sz="3600" dirty="0"/>
              <a:t>					                    1 – q</a:t>
            </a:r>
            <a:r>
              <a:rPr lang="fr-FR" sz="3600" baseline="30000" dirty="0"/>
              <a:t>nb de termes</a:t>
            </a:r>
          </a:p>
          <a:p>
            <a:pPr>
              <a:buNone/>
            </a:pPr>
            <a:r>
              <a:rPr lang="fr-FR" sz="3600" dirty="0">
                <a:solidFill>
                  <a:srgbClr val="FF0000"/>
                </a:solidFill>
              </a:rPr>
              <a:t>S</a:t>
            </a:r>
            <a:r>
              <a:rPr lang="fr-FR" sz="3600" dirty="0"/>
              <a:t> = </a:t>
            </a:r>
            <a:r>
              <a:rPr lang="fr-FR" sz="3600" dirty="0">
                <a:solidFill>
                  <a:srgbClr val="0070C0"/>
                </a:solidFill>
              </a:rPr>
              <a:t>u</a:t>
            </a:r>
            <a:r>
              <a:rPr lang="fr-FR" sz="3600" baseline="-25000" dirty="0">
                <a:solidFill>
                  <a:srgbClr val="0070C0"/>
                </a:solidFill>
              </a:rPr>
              <a:t>1 </a:t>
            </a:r>
            <a:r>
              <a:rPr lang="fr-FR" sz="3600" dirty="0"/>
              <a:t>+ </a:t>
            </a:r>
            <a:r>
              <a:rPr lang="fr-FR" sz="3600" dirty="0">
                <a:solidFill>
                  <a:srgbClr val="0070C0"/>
                </a:solidFill>
              </a:rPr>
              <a:t>u</a:t>
            </a:r>
            <a:r>
              <a:rPr lang="fr-FR" sz="3600" baseline="-25000" dirty="0">
                <a:solidFill>
                  <a:srgbClr val="0070C0"/>
                </a:solidFill>
              </a:rPr>
              <a:t>2 </a:t>
            </a:r>
            <a:r>
              <a:rPr lang="fr-FR" sz="3600" dirty="0"/>
              <a:t>+ … +</a:t>
            </a:r>
            <a:r>
              <a:rPr lang="fr-FR" sz="3600" dirty="0">
                <a:solidFill>
                  <a:srgbClr val="0070C0"/>
                </a:solidFill>
              </a:rPr>
              <a:t> u</a:t>
            </a:r>
            <a:r>
              <a:rPr lang="fr-FR" sz="3600" baseline="-25000" dirty="0">
                <a:solidFill>
                  <a:srgbClr val="0070C0"/>
                </a:solidFill>
              </a:rPr>
              <a:t>n</a:t>
            </a:r>
            <a:r>
              <a:rPr lang="fr-FR" sz="3600" dirty="0"/>
              <a:t> = 1</a:t>
            </a:r>
            <a:r>
              <a:rPr lang="fr-FR" sz="3600" baseline="30000" dirty="0"/>
              <a:t>er</a:t>
            </a:r>
            <a:r>
              <a:rPr lang="fr-FR" sz="3600" dirty="0"/>
              <a:t> </a:t>
            </a:r>
            <a:r>
              <a:rPr lang="fr-FR" sz="3200" dirty="0"/>
              <a:t>terme                              </a:t>
            </a:r>
            <a:endParaRPr lang="fr-FR" sz="3600" dirty="0"/>
          </a:p>
          <a:p>
            <a:pPr>
              <a:buNone/>
            </a:pPr>
            <a:r>
              <a:rPr lang="fr-FR" sz="3600" dirty="0"/>
              <a:t>					                            1 – q </a:t>
            </a:r>
          </a:p>
          <a:p>
            <a:pPr>
              <a:buNone/>
            </a:pPr>
            <a:r>
              <a:rPr lang="fr-FR" sz="3600" dirty="0"/>
              <a:t>                                    1 – 0,25</a:t>
            </a:r>
            <a:r>
              <a:rPr lang="fr-FR" sz="3600" baseline="30000" dirty="0">
                <a:solidFill>
                  <a:srgbClr val="FF0000"/>
                </a:solidFill>
              </a:rPr>
              <a:t>n</a:t>
            </a:r>
            <a:endParaRPr lang="fr-FR" sz="36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sz="3600" dirty="0"/>
              <a:t>          </a:t>
            </a:r>
            <a:r>
              <a:rPr lang="fr-FR" sz="3600" dirty="0">
                <a:solidFill>
                  <a:srgbClr val="FF0000"/>
                </a:solidFill>
              </a:rPr>
              <a:t>266,4</a:t>
            </a:r>
            <a:r>
              <a:rPr lang="fr-FR" sz="3600" dirty="0"/>
              <a:t> ≈ 200</a:t>
            </a:r>
          </a:p>
          <a:p>
            <a:pPr>
              <a:buNone/>
            </a:pPr>
            <a:r>
              <a:rPr lang="fr-FR" sz="3600" dirty="0"/>
              <a:t>                                     1 – 0,25 </a:t>
            </a:r>
          </a:p>
          <a:p>
            <a:pPr>
              <a:buNone/>
            </a:pPr>
            <a:r>
              <a:rPr lang="fr-FR" sz="2400" dirty="0"/>
              <a:t>Il faut attendre un chapitre ultérieur pour pouvoir résoudre algébriquement une équation où l’inconnue est dans l’exposant.          </a:t>
            </a:r>
            <a:r>
              <a:rPr lang="fr-FR" sz="3600" dirty="0"/>
              <a:t>Calculatrice : </a:t>
            </a:r>
            <a:r>
              <a:rPr lang="fr-FR" sz="3200" dirty="0"/>
              <a:t>on teste ( ou tableur )</a:t>
            </a:r>
            <a:endParaRPr lang="fr-FR" sz="3600" dirty="0"/>
          </a:p>
          <a:p>
            <a:pPr>
              <a:buNone/>
            </a:pPr>
            <a:r>
              <a:rPr lang="fr-FR" dirty="0">
                <a:solidFill>
                  <a:schemeClr val="bg1"/>
                </a:solidFill>
              </a:rPr>
              <a:t>n = 4         A ≈ 265,6         n = 5         A ≈ 266,4        </a:t>
            </a:r>
            <a:r>
              <a:rPr lang="fr-FR" sz="3600" b="1" dirty="0"/>
              <a:t>Réponse :</a:t>
            </a:r>
            <a:r>
              <a:rPr lang="fr-FR" sz="3600" dirty="0"/>
              <a:t> </a:t>
            </a:r>
            <a:r>
              <a:rPr lang="fr-FR" sz="3600" dirty="0">
                <a:solidFill>
                  <a:srgbClr val="FF0000"/>
                </a:solidFill>
              </a:rPr>
              <a:t>… triangles</a:t>
            </a:r>
          </a:p>
        </p:txBody>
      </p:sp>
      <p:sp>
        <p:nvSpPr>
          <p:cNvPr id="5" name="Rectangle 4"/>
          <p:cNvSpPr/>
          <p:nvPr/>
        </p:nvSpPr>
        <p:spPr>
          <a:xfrm>
            <a:off x="10023673" y="262243"/>
            <a:ext cx="1858812" cy="175737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riangle rectangle 6"/>
          <p:cNvSpPr/>
          <p:nvPr/>
        </p:nvSpPr>
        <p:spPr>
          <a:xfrm>
            <a:off x="10959353" y="275891"/>
            <a:ext cx="909484" cy="907450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rectangle 7"/>
          <p:cNvSpPr/>
          <p:nvPr/>
        </p:nvSpPr>
        <p:spPr>
          <a:xfrm>
            <a:off x="11404358" y="289539"/>
            <a:ext cx="450831" cy="457204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iangle rectangle 8"/>
          <p:cNvSpPr/>
          <p:nvPr/>
        </p:nvSpPr>
        <p:spPr>
          <a:xfrm>
            <a:off x="11630296" y="275891"/>
            <a:ext cx="231218" cy="230658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riangle rectangle 11"/>
          <p:cNvSpPr/>
          <p:nvPr/>
        </p:nvSpPr>
        <p:spPr>
          <a:xfrm>
            <a:off x="11752707" y="288341"/>
            <a:ext cx="108808" cy="107401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riangle rectangle 12"/>
          <p:cNvSpPr/>
          <p:nvPr/>
        </p:nvSpPr>
        <p:spPr>
          <a:xfrm>
            <a:off x="11808676" y="284659"/>
            <a:ext cx="52838" cy="52576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riangle rectangle 13"/>
          <p:cNvSpPr/>
          <p:nvPr/>
        </p:nvSpPr>
        <p:spPr>
          <a:xfrm>
            <a:off x="11815788" y="277931"/>
            <a:ext cx="52838" cy="45719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riangle rectangle 15"/>
          <p:cNvSpPr/>
          <p:nvPr/>
        </p:nvSpPr>
        <p:spPr>
          <a:xfrm>
            <a:off x="10959353" y="282388"/>
            <a:ext cx="927847" cy="914400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17"/>
          <p:cNvCxnSpPr>
            <a:stCxn id="16" idx="2"/>
          </p:cNvCxnSpPr>
          <p:nvPr/>
        </p:nvCxnSpPr>
        <p:spPr>
          <a:xfrm>
            <a:off x="10959353" y="1196788"/>
            <a:ext cx="40341" cy="847166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10031506" y="1169894"/>
            <a:ext cx="954741" cy="0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H="1" flipV="1">
            <a:off x="10049437" y="1174379"/>
            <a:ext cx="977152" cy="856128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6266328" y="2191871"/>
            <a:ext cx="2649071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4011706" y="3993776"/>
            <a:ext cx="2254624" cy="4482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ouble flèche horizontale 21"/>
          <p:cNvSpPr/>
          <p:nvPr/>
        </p:nvSpPr>
        <p:spPr>
          <a:xfrm>
            <a:off x="766482" y="3859306"/>
            <a:ext cx="739589" cy="32272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iangle rectangle 5"/>
          <p:cNvSpPr/>
          <p:nvPr/>
        </p:nvSpPr>
        <p:spPr>
          <a:xfrm>
            <a:off x="10031504" y="316834"/>
            <a:ext cx="1796389" cy="1700225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87390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fr-FR" dirty="0"/>
              <a:t>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1329" y="382136"/>
            <a:ext cx="11640671" cy="64758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5400" b="1" dirty="0">
                <a:solidFill>
                  <a:srgbClr val="FF0000"/>
                </a:solidFill>
              </a:rPr>
              <a:t>2°) </a:t>
            </a:r>
            <a:r>
              <a:rPr lang="fr-FR" sz="3600" dirty="0">
                <a:solidFill>
                  <a:srgbClr val="00B050"/>
                </a:solidFill>
              </a:rPr>
              <a:t>combien de triangles </a:t>
            </a:r>
            <a:r>
              <a:rPr lang="fr-FR" sz="3600" dirty="0"/>
              <a:t>pour </a:t>
            </a:r>
            <a:r>
              <a:rPr lang="fr-FR" sz="3600" dirty="0">
                <a:solidFill>
                  <a:srgbClr val="FF0000"/>
                </a:solidFill>
              </a:rPr>
              <a:t>S </a:t>
            </a:r>
            <a:r>
              <a:rPr lang="fr-FR" sz="3600" dirty="0"/>
              <a:t>≈ 266,4 cm² ?</a:t>
            </a:r>
            <a:r>
              <a:rPr lang="fr-FR" sz="3600" dirty="0">
                <a:solidFill>
                  <a:srgbClr val="92D050"/>
                </a:solidFill>
              </a:rPr>
              <a:t>   </a:t>
            </a:r>
            <a:r>
              <a:rPr lang="fr-FR" sz="2000" dirty="0">
                <a:solidFill>
                  <a:srgbClr val="92D050"/>
                </a:solidFill>
              </a:rPr>
              <a:t> </a:t>
            </a:r>
            <a:r>
              <a:rPr lang="fr-FR" sz="3600" dirty="0">
                <a:solidFill>
                  <a:srgbClr val="92D050"/>
                </a:solidFill>
              </a:rPr>
              <a:t>                            </a:t>
            </a:r>
            <a:r>
              <a:rPr lang="fr-FR" sz="2000" dirty="0">
                <a:solidFill>
                  <a:srgbClr val="92D050"/>
                </a:solidFill>
              </a:rPr>
              <a:t> </a:t>
            </a:r>
            <a:endParaRPr lang="fr-FR" sz="3600" dirty="0"/>
          </a:p>
          <a:p>
            <a:pPr>
              <a:buNone/>
            </a:pPr>
            <a:r>
              <a:rPr lang="fr-FR" sz="3600" dirty="0"/>
              <a:t>					                    1 – q</a:t>
            </a:r>
            <a:r>
              <a:rPr lang="fr-FR" sz="3600" baseline="30000" dirty="0"/>
              <a:t>nb de termes</a:t>
            </a:r>
          </a:p>
          <a:p>
            <a:pPr>
              <a:buNone/>
            </a:pPr>
            <a:r>
              <a:rPr lang="fr-FR" sz="3600" dirty="0">
                <a:solidFill>
                  <a:srgbClr val="FF0000"/>
                </a:solidFill>
              </a:rPr>
              <a:t>S</a:t>
            </a:r>
            <a:r>
              <a:rPr lang="fr-FR" sz="3600" dirty="0"/>
              <a:t> = </a:t>
            </a:r>
            <a:r>
              <a:rPr lang="fr-FR" sz="3600" dirty="0">
                <a:solidFill>
                  <a:srgbClr val="0070C0"/>
                </a:solidFill>
              </a:rPr>
              <a:t>u</a:t>
            </a:r>
            <a:r>
              <a:rPr lang="fr-FR" sz="3600" baseline="-25000" dirty="0">
                <a:solidFill>
                  <a:srgbClr val="0070C0"/>
                </a:solidFill>
              </a:rPr>
              <a:t>1 </a:t>
            </a:r>
            <a:r>
              <a:rPr lang="fr-FR" sz="3600" dirty="0"/>
              <a:t>+ </a:t>
            </a:r>
            <a:r>
              <a:rPr lang="fr-FR" sz="3600" dirty="0">
                <a:solidFill>
                  <a:srgbClr val="0070C0"/>
                </a:solidFill>
              </a:rPr>
              <a:t>u</a:t>
            </a:r>
            <a:r>
              <a:rPr lang="fr-FR" sz="3600" baseline="-25000" dirty="0">
                <a:solidFill>
                  <a:srgbClr val="0070C0"/>
                </a:solidFill>
              </a:rPr>
              <a:t>2 </a:t>
            </a:r>
            <a:r>
              <a:rPr lang="fr-FR" sz="3600" dirty="0"/>
              <a:t>+ … +</a:t>
            </a:r>
            <a:r>
              <a:rPr lang="fr-FR" sz="3600" dirty="0">
                <a:solidFill>
                  <a:srgbClr val="0070C0"/>
                </a:solidFill>
              </a:rPr>
              <a:t> u</a:t>
            </a:r>
            <a:r>
              <a:rPr lang="fr-FR" sz="3600" baseline="-25000" dirty="0">
                <a:solidFill>
                  <a:srgbClr val="0070C0"/>
                </a:solidFill>
              </a:rPr>
              <a:t>n</a:t>
            </a:r>
            <a:r>
              <a:rPr lang="fr-FR" sz="3600" dirty="0"/>
              <a:t> = 1</a:t>
            </a:r>
            <a:r>
              <a:rPr lang="fr-FR" sz="3600" baseline="30000" dirty="0"/>
              <a:t>er</a:t>
            </a:r>
            <a:r>
              <a:rPr lang="fr-FR" sz="3600" dirty="0"/>
              <a:t> </a:t>
            </a:r>
            <a:r>
              <a:rPr lang="fr-FR" sz="3200" dirty="0"/>
              <a:t>terme                              </a:t>
            </a:r>
            <a:endParaRPr lang="fr-FR" sz="3600" dirty="0"/>
          </a:p>
          <a:p>
            <a:pPr>
              <a:buNone/>
            </a:pPr>
            <a:r>
              <a:rPr lang="fr-FR" sz="3600" dirty="0"/>
              <a:t>					                            1 – q </a:t>
            </a:r>
          </a:p>
          <a:p>
            <a:pPr>
              <a:buNone/>
            </a:pPr>
            <a:r>
              <a:rPr lang="fr-FR" sz="3600" dirty="0"/>
              <a:t>                                    1 – 0,25</a:t>
            </a:r>
            <a:r>
              <a:rPr lang="fr-FR" sz="3600" baseline="30000" dirty="0">
                <a:solidFill>
                  <a:srgbClr val="FF0000"/>
                </a:solidFill>
              </a:rPr>
              <a:t>n</a:t>
            </a:r>
            <a:endParaRPr lang="fr-FR" sz="36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sz="3600" dirty="0"/>
              <a:t>          </a:t>
            </a:r>
            <a:r>
              <a:rPr lang="fr-FR" sz="3600" dirty="0">
                <a:solidFill>
                  <a:srgbClr val="FF0000"/>
                </a:solidFill>
              </a:rPr>
              <a:t>266,4</a:t>
            </a:r>
            <a:r>
              <a:rPr lang="fr-FR" sz="3600" dirty="0"/>
              <a:t> ≈ 200</a:t>
            </a:r>
          </a:p>
          <a:p>
            <a:pPr>
              <a:buNone/>
            </a:pPr>
            <a:r>
              <a:rPr lang="fr-FR" sz="3600" dirty="0"/>
              <a:t>                                     1 – 0,25 </a:t>
            </a:r>
          </a:p>
          <a:p>
            <a:pPr>
              <a:buNone/>
            </a:pPr>
            <a:r>
              <a:rPr lang="fr-FR" sz="2400" dirty="0"/>
              <a:t>Il faut attendre un chapitre ultérieur pour pouvoir résoudre algébriquement une équation où l’inconnue est dans l’exposant.          </a:t>
            </a:r>
            <a:r>
              <a:rPr lang="fr-FR" sz="3600" dirty="0"/>
              <a:t>Calculatrice : </a:t>
            </a:r>
            <a:r>
              <a:rPr lang="fr-FR" sz="3200" dirty="0"/>
              <a:t>on teste ( ou tableur )</a:t>
            </a:r>
            <a:endParaRPr lang="fr-FR" sz="3600" dirty="0"/>
          </a:p>
          <a:p>
            <a:pPr>
              <a:buNone/>
            </a:pPr>
            <a:r>
              <a:rPr lang="fr-FR" dirty="0"/>
              <a:t>n = 4         A ≈ 265,6         n = 5         A ≈ 266,4        </a:t>
            </a:r>
            <a:r>
              <a:rPr lang="fr-FR" sz="3600" b="1" dirty="0"/>
              <a:t>Réponse :</a:t>
            </a:r>
            <a:r>
              <a:rPr lang="fr-FR" sz="3600" dirty="0"/>
              <a:t> </a:t>
            </a:r>
            <a:r>
              <a:rPr lang="fr-FR" sz="3600" dirty="0">
                <a:solidFill>
                  <a:srgbClr val="FF0000"/>
                </a:solidFill>
              </a:rPr>
              <a:t>5 triangles</a:t>
            </a:r>
          </a:p>
        </p:txBody>
      </p:sp>
      <p:sp>
        <p:nvSpPr>
          <p:cNvPr id="5" name="Rectangle 4"/>
          <p:cNvSpPr/>
          <p:nvPr/>
        </p:nvSpPr>
        <p:spPr>
          <a:xfrm>
            <a:off x="10023673" y="262243"/>
            <a:ext cx="1858812" cy="175737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riangle rectangle 6"/>
          <p:cNvSpPr/>
          <p:nvPr/>
        </p:nvSpPr>
        <p:spPr>
          <a:xfrm>
            <a:off x="10959353" y="275891"/>
            <a:ext cx="909484" cy="907450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rectangle 7"/>
          <p:cNvSpPr/>
          <p:nvPr/>
        </p:nvSpPr>
        <p:spPr>
          <a:xfrm>
            <a:off x="11404358" y="289539"/>
            <a:ext cx="450831" cy="457204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iangle rectangle 8"/>
          <p:cNvSpPr/>
          <p:nvPr/>
        </p:nvSpPr>
        <p:spPr>
          <a:xfrm>
            <a:off x="11630296" y="275891"/>
            <a:ext cx="231218" cy="230658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riangle rectangle 11"/>
          <p:cNvSpPr/>
          <p:nvPr/>
        </p:nvSpPr>
        <p:spPr>
          <a:xfrm>
            <a:off x="11752707" y="288341"/>
            <a:ext cx="108808" cy="107401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riangle rectangle 12"/>
          <p:cNvSpPr/>
          <p:nvPr/>
        </p:nvSpPr>
        <p:spPr>
          <a:xfrm>
            <a:off x="11808676" y="284659"/>
            <a:ext cx="52838" cy="52576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riangle rectangle 13"/>
          <p:cNvSpPr/>
          <p:nvPr/>
        </p:nvSpPr>
        <p:spPr>
          <a:xfrm>
            <a:off x="11815788" y="277931"/>
            <a:ext cx="52838" cy="45719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riangle rectangle 15"/>
          <p:cNvSpPr/>
          <p:nvPr/>
        </p:nvSpPr>
        <p:spPr>
          <a:xfrm>
            <a:off x="10959353" y="282388"/>
            <a:ext cx="927847" cy="914400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17"/>
          <p:cNvCxnSpPr>
            <a:stCxn id="16" idx="2"/>
          </p:cNvCxnSpPr>
          <p:nvPr/>
        </p:nvCxnSpPr>
        <p:spPr>
          <a:xfrm>
            <a:off x="10959353" y="1196788"/>
            <a:ext cx="40341" cy="847166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10031506" y="1169894"/>
            <a:ext cx="954741" cy="0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H="1" flipV="1">
            <a:off x="10049437" y="1174379"/>
            <a:ext cx="977152" cy="856128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6266328" y="2191871"/>
            <a:ext cx="2649071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4011706" y="3993776"/>
            <a:ext cx="2254624" cy="4482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ouble flèche horizontale 21"/>
          <p:cNvSpPr/>
          <p:nvPr/>
        </p:nvSpPr>
        <p:spPr>
          <a:xfrm>
            <a:off x="766482" y="3859306"/>
            <a:ext cx="739589" cy="32272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lèche droite 23"/>
          <p:cNvSpPr/>
          <p:nvPr/>
        </p:nvSpPr>
        <p:spPr>
          <a:xfrm>
            <a:off x="1429870" y="6096000"/>
            <a:ext cx="591670" cy="309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Flèche droite 24"/>
          <p:cNvSpPr/>
          <p:nvPr/>
        </p:nvSpPr>
        <p:spPr>
          <a:xfrm>
            <a:off x="4944033" y="6087035"/>
            <a:ext cx="591670" cy="309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iangle rectangle 5"/>
          <p:cNvSpPr/>
          <p:nvPr/>
        </p:nvSpPr>
        <p:spPr>
          <a:xfrm>
            <a:off x="10031504" y="316834"/>
            <a:ext cx="1796389" cy="1700225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87390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fr-FR" dirty="0"/>
              <a:t>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1329" y="382136"/>
            <a:ext cx="11640671" cy="64758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5400" b="1" dirty="0">
                <a:solidFill>
                  <a:srgbClr val="FF0000"/>
                </a:solidFill>
              </a:rPr>
              <a:t>3°) </a:t>
            </a:r>
            <a:r>
              <a:rPr lang="fr-FR" sz="3600" dirty="0">
                <a:solidFill>
                  <a:srgbClr val="00B050"/>
                </a:solidFill>
              </a:rPr>
              <a:t>somme </a:t>
            </a:r>
            <a:r>
              <a:rPr lang="fr-FR" sz="3600" dirty="0">
                <a:solidFill>
                  <a:srgbClr val="FF0000"/>
                </a:solidFill>
              </a:rPr>
              <a:t>maxi </a:t>
            </a:r>
            <a:r>
              <a:rPr lang="fr-FR" sz="3600" dirty="0">
                <a:solidFill>
                  <a:srgbClr val="00B050"/>
                </a:solidFill>
              </a:rPr>
              <a:t>des aires</a:t>
            </a:r>
            <a:r>
              <a:rPr lang="fr-FR" sz="3600" dirty="0"/>
              <a:t> des triangles ? </a:t>
            </a:r>
          </a:p>
          <a:p>
            <a:pPr>
              <a:buNone/>
            </a:pPr>
            <a:r>
              <a:rPr lang="fr-FR" sz="3600" dirty="0">
                <a:solidFill>
                  <a:schemeClr val="bg1"/>
                </a:solidFill>
              </a:rPr>
              <a:t>					                    1 – q</a:t>
            </a:r>
            <a:r>
              <a:rPr lang="fr-FR" sz="3600" baseline="30000" dirty="0">
                <a:solidFill>
                  <a:schemeClr val="bg1"/>
                </a:solidFill>
              </a:rPr>
              <a:t>nb de termes</a:t>
            </a:r>
          </a:p>
          <a:p>
            <a:pPr>
              <a:buNone/>
            </a:pPr>
            <a:r>
              <a:rPr lang="fr-FR" sz="3600" dirty="0">
                <a:solidFill>
                  <a:schemeClr val="bg1"/>
                </a:solidFill>
              </a:rPr>
              <a:t>A = u</a:t>
            </a:r>
            <a:r>
              <a:rPr lang="fr-FR" sz="3600" baseline="-25000" dirty="0">
                <a:solidFill>
                  <a:schemeClr val="bg1"/>
                </a:solidFill>
              </a:rPr>
              <a:t>1 </a:t>
            </a:r>
            <a:r>
              <a:rPr lang="fr-FR" sz="3600" dirty="0">
                <a:solidFill>
                  <a:schemeClr val="bg1"/>
                </a:solidFill>
              </a:rPr>
              <a:t>+ u</a:t>
            </a:r>
            <a:r>
              <a:rPr lang="fr-FR" sz="3600" baseline="-25000" dirty="0">
                <a:solidFill>
                  <a:schemeClr val="bg1"/>
                </a:solidFill>
              </a:rPr>
              <a:t>2 </a:t>
            </a:r>
            <a:r>
              <a:rPr lang="fr-FR" sz="3600" dirty="0">
                <a:solidFill>
                  <a:schemeClr val="bg1"/>
                </a:solidFill>
              </a:rPr>
              <a:t>+ … + u</a:t>
            </a:r>
            <a:r>
              <a:rPr lang="fr-FR" sz="3600" baseline="-25000" dirty="0">
                <a:solidFill>
                  <a:schemeClr val="bg1"/>
                </a:solidFill>
              </a:rPr>
              <a:t>n</a:t>
            </a:r>
            <a:r>
              <a:rPr lang="fr-FR" sz="3600" dirty="0">
                <a:solidFill>
                  <a:schemeClr val="bg1"/>
                </a:solidFill>
              </a:rPr>
              <a:t> = 1</a:t>
            </a:r>
            <a:r>
              <a:rPr lang="fr-FR" sz="3600" baseline="30000" dirty="0">
                <a:solidFill>
                  <a:schemeClr val="bg1"/>
                </a:solidFill>
              </a:rPr>
              <a:t>er</a:t>
            </a:r>
            <a:r>
              <a:rPr lang="fr-FR" sz="3600" dirty="0">
                <a:solidFill>
                  <a:schemeClr val="bg1"/>
                </a:solidFill>
              </a:rPr>
              <a:t> </a:t>
            </a:r>
            <a:r>
              <a:rPr lang="fr-FR" sz="3200" dirty="0">
                <a:solidFill>
                  <a:schemeClr val="bg1"/>
                </a:solidFill>
              </a:rPr>
              <a:t>terme                              </a:t>
            </a:r>
            <a:endParaRPr lang="fr-FR" sz="36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sz="3600" dirty="0">
                <a:solidFill>
                  <a:schemeClr val="bg1"/>
                </a:solidFill>
              </a:rPr>
              <a:t>					                            1 – q </a:t>
            </a:r>
          </a:p>
          <a:p>
            <a:pPr>
              <a:buNone/>
            </a:pPr>
            <a:r>
              <a:rPr lang="fr-FR" sz="3600" dirty="0">
                <a:solidFill>
                  <a:schemeClr val="bg1"/>
                </a:solidFill>
              </a:rPr>
              <a:t>                  1 – 0,25</a:t>
            </a:r>
            <a:r>
              <a:rPr lang="fr-FR" sz="3600" baseline="30000" dirty="0">
                <a:solidFill>
                  <a:schemeClr val="bg1"/>
                </a:solidFill>
              </a:rPr>
              <a:t>n</a:t>
            </a:r>
            <a:endParaRPr lang="fr-FR" sz="36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sz="3600" dirty="0">
                <a:solidFill>
                  <a:schemeClr val="bg1"/>
                </a:solidFill>
              </a:rPr>
              <a:t>    = 200                                    A</a:t>
            </a:r>
            <a:r>
              <a:rPr lang="fr-FR" sz="3600" baseline="-25000" dirty="0">
                <a:solidFill>
                  <a:schemeClr val="bg1"/>
                </a:solidFill>
              </a:rPr>
              <a:t>maxi</a:t>
            </a:r>
            <a:r>
              <a:rPr lang="fr-FR" sz="3600" dirty="0">
                <a:solidFill>
                  <a:schemeClr val="bg1"/>
                </a:solidFill>
              </a:rPr>
              <a:t> = …       A </a:t>
            </a:r>
          </a:p>
          <a:p>
            <a:pPr>
              <a:buNone/>
            </a:pPr>
            <a:r>
              <a:rPr lang="fr-FR" sz="3600" dirty="0">
                <a:solidFill>
                  <a:schemeClr val="bg1"/>
                </a:solidFill>
              </a:rPr>
              <a:t>                   1 – 0,25                             </a:t>
            </a:r>
            <a:r>
              <a:rPr lang="fr-FR" sz="2400" dirty="0">
                <a:solidFill>
                  <a:schemeClr val="bg1"/>
                </a:solidFill>
              </a:rPr>
              <a:t> </a:t>
            </a:r>
            <a:endParaRPr lang="fr-FR" sz="36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sz="3200" dirty="0">
                <a:solidFill>
                  <a:schemeClr val="bg1"/>
                </a:solidFill>
              </a:rPr>
              <a:t>L’aire maximale A</a:t>
            </a:r>
            <a:r>
              <a:rPr lang="fr-FR" sz="3200" baseline="-25000" dirty="0">
                <a:solidFill>
                  <a:schemeClr val="bg1"/>
                </a:solidFill>
              </a:rPr>
              <a:t>maxi</a:t>
            </a:r>
            <a:r>
              <a:rPr lang="fr-FR" sz="3200" dirty="0">
                <a:solidFill>
                  <a:schemeClr val="bg1"/>
                </a:solidFill>
              </a:rPr>
              <a:t> correspond au nombre maximal n de triangles.</a:t>
            </a:r>
            <a:endParaRPr lang="fr-FR" sz="44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023673" y="262243"/>
            <a:ext cx="1858812" cy="175737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riangle rectangle 6"/>
          <p:cNvSpPr/>
          <p:nvPr/>
        </p:nvSpPr>
        <p:spPr>
          <a:xfrm>
            <a:off x="10959353" y="275891"/>
            <a:ext cx="909484" cy="907450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rectangle 7"/>
          <p:cNvSpPr/>
          <p:nvPr/>
        </p:nvSpPr>
        <p:spPr>
          <a:xfrm>
            <a:off x="11404358" y="289539"/>
            <a:ext cx="450831" cy="457204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iangle rectangle 8"/>
          <p:cNvSpPr/>
          <p:nvPr/>
        </p:nvSpPr>
        <p:spPr>
          <a:xfrm>
            <a:off x="11630296" y="275891"/>
            <a:ext cx="231218" cy="230658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riangle rectangle 11"/>
          <p:cNvSpPr/>
          <p:nvPr/>
        </p:nvSpPr>
        <p:spPr>
          <a:xfrm>
            <a:off x="11752707" y="288341"/>
            <a:ext cx="108808" cy="107401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riangle rectangle 12"/>
          <p:cNvSpPr/>
          <p:nvPr/>
        </p:nvSpPr>
        <p:spPr>
          <a:xfrm>
            <a:off x="11808676" y="284659"/>
            <a:ext cx="52838" cy="52576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riangle rectangle 13"/>
          <p:cNvSpPr/>
          <p:nvPr/>
        </p:nvSpPr>
        <p:spPr>
          <a:xfrm>
            <a:off x="11815788" y="277931"/>
            <a:ext cx="52838" cy="45719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riangle rectangle 15"/>
          <p:cNvSpPr/>
          <p:nvPr/>
        </p:nvSpPr>
        <p:spPr>
          <a:xfrm>
            <a:off x="10959353" y="282388"/>
            <a:ext cx="927847" cy="914400"/>
          </a:xfrm>
          <a:prstGeom prst="rt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17"/>
          <p:cNvCxnSpPr>
            <a:stCxn id="16" idx="2"/>
          </p:cNvCxnSpPr>
          <p:nvPr/>
        </p:nvCxnSpPr>
        <p:spPr>
          <a:xfrm>
            <a:off x="10959353" y="1196788"/>
            <a:ext cx="40341" cy="847166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10031506" y="1169894"/>
            <a:ext cx="954741" cy="0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H="1" flipV="1">
            <a:off x="10049437" y="1174379"/>
            <a:ext cx="977152" cy="856128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87390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fr-FR" dirty="0"/>
              <a:t>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1329" y="382136"/>
            <a:ext cx="11640671" cy="64758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5400" b="1" dirty="0">
                <a:solidFill>
                  <a:srgbClr val="FF0000"/>
                </a:solidFill>
              </a:rPr>
              <a:t>3°) </a:t>
            </a:r>
            <a:r>
              <a:rPr lang="fr-FR" sz="3600" dirty="0">
                <a:solidFill>
                  <a:srgbClr val="00B050"/>
                </a:solidFill>
              </a:rPr>
              <a:t>somme </a:t>
            </a:r>
            <a:r>
              <a:rPr lang="fr-FR" sz="3600" dirty="0">
                <a:solidFill>
                  <a:srgbClr val="FF0000"/>
                </a:solidFill>
              </a:rPr>
              <a:t>maxi </a:t>
            </a:r>
            <a:r>
              <a:rPr lang="fr-FR" sz="3600" dirty="0">
                <a:solidFill>
                  <a:srgbClr val="00B050"/>
                </a:solidFill>
              </a:rPr>
              <a:t>des aires</a:t>
            </a:r>
            <a:r>
              <a:rPr lang="fr-FR" sz="3600" dirty="0"/>
              <a:t> des triangles ? </a:t>
            </a:r>
          </a:p>
          <a:p>
            <a:pPr>
              <a:buNone/>
            </a:pPr>
            <a:r>
              <a:rPr lang="fr-FR" dirty="0"/>
              <a:t>					       1 – q</a:t>
            </a:r>
            <a:r>
              <a:rPr lang="fr-FR" sz="2400" baseline="30000" dirty="0"/>
              <a:t>nb de termes</a:t>
            </a:r>
            <a:r>
              <a:rPr lang="fr-FR" sz="2400" dirty="0"/>
              <a:t>                </a:t>
            </a:r>
            <a:r>
              <a:rPr lang="fr-FR" sz="2800" dirty="0"/>
              <a:t>1 – 0,25</a:t>
            </a:r>
            <a:r>
              <a:rPr lang="fr-FR" sz="2800" baseline="30000" dirty="0">
                <a:solidFill>
                  <a:srgbClr val="FF0000"/>
                </a:solidFill>
              </a:rPr>
              <a:t>n</a:t>
            </a:r>
            <a:endParaRPr lang="fr-FR" baseline="30000" dirty="0"/>
          </a:p>
          <a:p>
            <a:pPr>
              <a:buNone/>
            </a:pPr>
            <a:r>
              <a:rPr lang="fr-FR" dirty="0">
                <a:solidFill>
                  <a:srgbClr val="FF0000"/>
                </a:solidFill>
              </a:rPr>
              <a:t>S</a:t>
            </a:r>
            <a:r>
              <a:rPr lang="fr-FR" dirty="0"/>
              <a:t> = </a:t>
            </a:r>
            <a:r>
              <a:rPr lang="fr-FR" dirty="0">
                <a:solidFill>
                  <a:srgbClr val="0070C0"/>
                </a:solidFill>
              </a:rPr>
              <a:t>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/>
              <a:t>+ </a:t>
            </a:r>
            <a:r>
              <a:rPr lang="fr-FR" dirty="0">
                <a:solidFill>
                  <a:srgbClr val="0070C0"/>
                </a:solidFill>
              </a:rPr>
              <a:t>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/>
              <a:t>+ … +</a:t>
            </a:r>
            <a:r>
              <a:rPr lang="fr-FR" dirty="0">
                <a:solidFill>
                  <a:srgbClr val="0070C0"/>
                </a:solidFill>
              </a:rPr>
              <a:t> u</a:t>
            </a:r>
            <a:r>
              <a:rPr lang="fr-FR" baseline="-25000" dirty="0">
                <a:solidFill>
                  <a:srgbClr val="0070C0"/>
                </a:solidFill>
              </a:rPr>
              <a:t>n</a:t>
            </a:r>
            <a:r>
              <a:rPr lang="fr-FR" dirty="0"/>
              <a:t> = 1</a:t>
            </a:r>
            <a:r>
              <a:rPr lang="fr-FR" baseline="30000" dirty="0"/>
              <a:t>er</a:t>
            </a:r>
            <a:r>
              <a:rPr lang="fr-FR" dirty="0"/>
              <a:t> </a:t>
            </a:r>
            <a:r>
              <a:rPr lang="fr-FR" sz="2000" dirty="0"/>
              <a:t>terme</a:t>
            </a:r>
            <a:r>
              <a:rPr lang="fr-FR" sz="2400" dirty="0"/>
              <a:t>                               = </a:t>
            </a:r>
            <a:r>
              <a:rPr lang="fr-FR" dirty="0"/>
              <a:t>200</a:t>
            </a:r>
            <a:endParaRPr lang="fr-FR" sz="2400" dirty="0"/>
          </a:p>
          <a:p>
            <a:pPr>
              <a:buNone/>
            </a:pPr>
            <a:r>
              <a:rPr lang="fr-FR" dirty="0"/>
              <a:t>					              1 – q                     </a:t>
            </a:r>
            <a:r>
              <a:rPr lang="fr-FR" sz="2800" dirty="0"/>
              <a:t>1 – 0,25 </a:t>
            </a:r>
            <a:endParaRPr lang="fr-FR" dirty="0"/>
          </a:p>
          <a:p>
            <a:pPr>
              <a:buNone/>
            </a:pPr>
            <a:r>
              <a:rPr lang="fr-FR" sz="3200" dirty="0"/>
              <a:t>L’aire maximale </a:t>
            </a:r>
            <a:r>
              <a:rPr lang="fr-FR" sz="3200" dirty="0" err="1">
                <a:solidFill>
                  <a:srgbClr val="FF0000"/>
                </a:solidFill>
              </a:rPr>
              <a:t>S</a:t>
            </a:r>
            <a:r>
              <a:rPr lang="fr-FR" sz="3200" baseline="-25000" dirty="0" err="1">
                <a:solidFill>
                  <a:srgbClr val="FF0000"/>
                </a:solidFill>
              </a:rPr>
              <a:t>maxi</a:t>
            </a:r>
            <a:r>
              <a:rPr lang="fr-FR" sz="3200" dirty="0">
                <a:solidFill>
                  <a:srgbClr val="FF0000"/>
                </a:solidFill>
              </a:rPr>
              <a:t> </a:t>
            </a:r>
            <a:r>
              <a:rPr lang="fr-FR" sz="3200" dirty="0"/>
              <a:t>correspond …</a:t>
            </a:r>
            <a:endParaRPr lang="fr-FR" sz="3600" dirty="0"/>
          </a:p>
          <a:p>
            <a:pPr>
              <a:buNone/>
            </a:pPr>
            <a:r>
              <a:rPr lang="fr-FR" sz="3600" dirty="0">
                <a:solidFill>
                  <a:srgbClr val="FF0000"/>
                </a:solidFill>
              </a:rPr>
              <a:t>								</a:t>
            </a:r>
            <a:r>
              <a:rPr lang="fr-FR" sz="3600" dirty="0" err="1">
                <a:solidFill>
                  <a:schemeClr val="bg1"/>
                </a:solidFill>
              </a:rPr>
              <a:t>S</a:t>
            </a:r>
            <a:r>
              <a:rPr lang="fr-FR" sz="3600" baseline="-25000" dirty="0" err="1">
                <a:solidFill>
                  <a:schemeClr val="bg1"/>
                </a:solidFill>
              </a:rPr>
              <a:t>maxi</a:t>
            </a:r>
            <a:r>
              <a:rPr lang="fr-FR" sz="3600" dirty="0">
                <a:solidFill>
                  <a:schemeClr val="bg1"/>
                </a:solidFill>
              </a:rPr>
              <a:t> = </a:t>
            </a:r>
            <a:r>
              <a:rPr lang="fr-FR" sz="3600" dirty="0" err="1">
                <a:solidFill>
                  <a:schemeClr val="bg1"/>
                </a:solidFill>
              </a:rPr>
              <a:t>lim</a:t>
            </a:r>
            <a:r>
              <a:rPr lang="fr-FR" sz="3600" dirty="0">
                <a:solidFill>
                  <a:schemeClr val="bg1"/>
                </a:solidFill>
              </a:rPr>
              <a:t>      S       </a:t>
            </a:r>
          </a:p>
          <a:p>
            <a:pPr>
              <a:buNone/>
            </a:pPr>
            <a:r>
              <a:rPr lang="fr-FR" sz="2400" dirty="0">
                <a:solidFill>
                  <a:schemeClr val="bg1"/>
                </a:solidFill>
              </a:rPr>
              <a:t>                                             					     n → + ∞</a:t>
            </a:r>
            <a:r>
              <a:rPr lang="fr-FR" sz="3600" dirty="0">
                <a:solidFill>
                  <a:schemeClr val="bg1"/>
                </a:solidFill>
              </a:rPr>
              <a:t>              </a:t>
            </a:r>
          </a:p>
          <a:p>
            <a:pPr>
              <a:buNone/>
            </a:pPr>
            <a:r>
              <a:rPr lang="fr-FR" sz="3200" dirty="0">
                <a:solidFill>
                  <a:schemeClr val="bg1"/>
                </a:solidFill>
              </a:rPr>
              <a:t>Lorsque    0 &lt; q &lt; 1    </a:t>
            </a:r>
            <a:r>
              <a:rPr lang="fr-FR" sz="3200" dirty="0" err="1">
                <a:solidFill>
                  <a:schemeClr val="bg1"/>
                </a:solidFill>
              </a:rPr>
              <a:t>q</a:t>
            </a:r>
            <a:r>
              <a:rPr lang="fr-FR" sz="3200" baseline="30000" dirty="0" err="1">
                <a:solidFill>
                  <a:schemeClr val="bg1"/>
                </a:solidFill>
              </a:rPr>
              <a:t>n</a:t>
            </a:r>
            <a:r>
              <a:rPr lang="fr-FR" sz="3200" dirty="0">
                <a:solidFill>
                  <a:schemeClr val="bg1"/>
                </a:solidFill>
              </a:rPr>
              <a:t> → 0		            1 – 0           </a:t>
            </a:r>
            <a:r>
              <a:rPr lang="fr-FR" dirty="0">
                <a:solidFill>
                  <a:schemeClr val="bg1"/>
                </a:solidFill>
              </a:rPr>
              <a:t>200         200   </a:t>
            </a:r>
            <a:r>
              <a:rPr lang="fr-FR" sz="2000" dirty="0">
                <a:solidFill>
                  <a:schemeClr val="bg1"/>
                </a:solidFill>
              </a:rPr>
              <a:t>  </a:t>
            </a:r>
            <a:r>
              <a:rPr lang="fr-FR" dirty="0">
                <a:solidFill>
                  <a:schemeClr val="bg1"/>
                </a:solidFill>
              </a:rPr>
              <a:t> </a:t>
            </a:r>
            <a:endParaRPr lang="fr-FR" sz="32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sz="3200" dirty="0">
                <a:solidFill>
                  <a:schemeClr val="bg1"/>
                </a:solidFill>
              </a:rPr>
              <a:t>					         </a:t>
            </a:r>
            <a:r>
              <a:rPr lang="fr-FR" sz="3200" dirty="0" err="1">
                <a:solidFill>
                  <a:schemeClr val="bg1"/>
                </a:solidFill>
              </a:rPr>
              <a:t>S</a:t>
            </a:r>
            <a:r>
              <a:rPr lang="fr-FR" sz="3200" baseline="-25000" dirty="0" err="1">
                <a:solidFill>
                  <a:schemeClr val="bg1"/>
                </a:solidFill>
              </a:rPr>
              <a:t>maxi</a:t>
            </a:r>
            <a:r>
              <a:rPr lang="fr-FR" sz="3200" dirty="0">
                <a:solidFill>
                  <a:schemeClr val="bg1"/>
                </a:solidFill>
              </a:rPr>
              <a:t> = 200                   =           =           =</a:t>
            </a:r>
          </a:p>
          <a:p>
            <a:pPr>
              <a:buNone/>
            </a:pPr>
            <a:r>
              <a:rPr lang="fr-FR" sz="3200" dirty="0">
                <a:solidFill>
                  <a:schemeClr val="bg1"/>
                </a:solidFill>
              </a:rPr>
              <a:t>								1 – 0,25       0,75               </a:t>
            </a:r>
          </a:p>
        </p:txBody>
      </p:sp>
      <p:cxnSp>
        <p:nvCxnSpPr>
          <p:cNvPr id="21" name="Connecteur droit 20"/>
          <p:cNvCxnSpPr>
            <a:cxnSpLocks/>
          </p:cNvCxnSpPr>
          <p:nvPr/>
        </p:nvCxnSpPr>
        <p:spPr>
          <a:xfrm>
            <a:off x="4861993" y="2025616"/>
            <a:ext cx="1843607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="" xmlns:a16="http://schemas.microsoft.com/office/drawing/2014/main" id="{A2A29FE4-BD04-4CF1-B3CD-480E8C1F13B2}"/>
              </a:ext>
            </a:extLst>
          </p:cNvPr>
          <p:cNvCxnSpPr>
            <a:cxnSpLocks/>
          </p:cNvCxnSpPr>
          <p:nvPr/>
        </p:nvCxnSpPr>
        <p:spPr>
          <a:xfrm>
            <a:off x="7688496" y="2025616"/>
            <a:ext cx="1469942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riangle rectangle 22">
            <a:extLst>
              <a:ext uri="{FF2B5EF4-FFF2-40B4-BE49-F238E27FC236}">
                <a16:creationId xmlns="" xmlns:a16="http://schemas.microsoft.com/office/drawing/2014/main" id="{C42E0FC4-70BB-4BE2-A44C-6A555B90F6BD}"/>
              </a:ext>
            </a:extLst>
          </p:cNvPr>
          <p:cNvSpPr/>
          <p:nvPr/>
        </p:nvSpPr>
        <p:spPr>
          <a:xfrm>
            <a:off x="10031504" y="316834"/>
            <a:ext cx="1796389" cy="1700225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D0E6CF59-21DB-49DC-AD06-8CD318F88603}"/>
              </a:ext>
            </a:extLst>
          </p:cNvPr>
          <p:cNvSpPr/>
          <p:nvPr/>
        </p:nvSpPr>
        <p:spPr>
          <a:xfrm>
            <a:off x="10023673" y="262243"/>
            <a:ext cx="1858812" cy="175737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Triangle rectangle 37">
            <a:extLst>
              <a:ext uri="{FF2B5EF4-FFF2-40B4-BE49-F238E27FC236}">
                <a16:creationId xmlns="" xmlns:a16="http://schemas.microsoft.com/office/drawing/2014/main" id="{F7B05339-7E43-483E-9F9E-EF5DA7A99DB7}"/>
              </a:ext>
            </a:extLst>
          </p:cNvPr>
          <p:cNvSpPr/>
          <p:nvPr/>
        </p:nvSpPr>
        <p:spPr>
          <a:xfrm>
            <a:off x="10959353" y="275891"/>
            <a:ext cx="909484" cy="907450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Triangle rectangle 39">
            <a:extLst>
              <a:ext uri="{FF2B5EF4-FFF2-40B4-BE49-F238E27FC236}">
                <a16:creationId xmlns="" xmlns:a16="http://schemas.microsoft.com/office/drawing/2014/main" id="{5A48F868-AE48-4969-B61F-CBE4ED7B00A2}"/>
              </a:ext>
            </a:extLst>
          </p:cNvPr>
          <p:cNvSpPr/>
          <p:nvPr/>
        </p:nvSpPr>
        <p:spPr>
          <a:xfrm>
            <a:off x="11404358" y="289539"/>
            <a:ext cx="450831" cy="457204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Triangle rectangle 41">
            <a:extLst>
              <a:ext uri="{FF2B5EF4-FFF2-40B4-BE49-F238E27FC236}">
                <a16:creationId xmlns="" xmlns:a16="http://schemas.microsoft.com/office/drawing/2014/main" id="{119B555E-204D-49CD-BE29-B85BA1AEFCD2}"/>
              </a:ext>
            </a:extLst>
          </p:cNvPr>
          <p:cNvSpPr/>
          <p:nvPr/>
        </p:nvSpPr>
        <p:spPr>
          <a:xfrm>
            <a:off x="11630296" y="275891"/>
            <a:ext cx="231218" cy="230658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Triangle rectangle 43">
            <a:extLst>
              <a:ext uri="{FF2B5EF4-FFF2-40B4-BE49-F238E27FC236}">
                <a16:creationId xmlns="" xmlns:a16="http://schemas.microsoft.com/office/drawing/2014/main" id="{6A101E1A-850D-4124-AE6A-86F6ED479A1F}"/>
              </a:ext>
            </a:extLst>
          </p:cNvPr>
          <p:cNvSpPr/>
          <p:nvPr/>
        </p:nvSpPr>
        <p:spPr>
          <a:xfrm>
            <a:off x="11752707" y="288341"/>
            <a:ext cx="108808" cy="107401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Triangle rectangle 45">
            <a:extLst>
              <a:ext uri="{FF2B5EF4-FFF2-40B4-BE49-F238E27FC236}">
                <a16:creationId xmlns="" xmlns:a16="http://schemas.microsoft.com/office/drawing/2014/main" id="{AFBA9F0D-9828-4521-9527-F99D94B9D465}"/>
              </a:ext>
            </a:extLst>
          </p:cNvPr>
          <p:cNvSpPr/>
          <p:nvPr/>
        </p:nvSpPr>
        <p:spPr>
          <a:xfrm>
            <a:off x="11808676" y="284659"/>
            <a:ext cx="52838" cy="52576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Triangle rectangle 46">
            <a:extLst>
              <a:ext uri="{FF2B5EF4-FFF2-40B4-BE49-F238E27FC236}">
                <a16:creationId xmlns="" xmlns:a16="http://schemas.microsoft.com/office/drawing/2014/main" id="{E0C07342-559F-482A-8B83-F7FC47FF6568}"/>
              </a:ext>
            </a:extLst>
          </p:cNvPr>
          <p:cNvSpPr/>
          <p:nvPr/>
        </p:nvSpPr>
        <p:spPr>
          <a:xfrm>
            <a:off x="11815788" y="277931"/>
            <a:ext cx="52838" cy="45719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Triangle rectangle 47">
            <a:extLst>
              <a:ext uri="{FF2B5EF4-FFF2-40B4-BE49-F238E27FC236}">
                <a16:creationId xmlns="" xmlns:a16="http://schemas.microsoft.com/office/drawing/2014/main" id="{BE0C8CC4-B122-459E-936B-08AC96701194}"/>
              </a:ext>
            </a:extLst>
          </p:cNvPr>
          <p:cNvSpPr/>
          <p:nvPr/>
        </p:nvSpPr>
        <p:spPr>
          <a:xfrm>
            <a:off x="10959353" y="282388"/>
            <a:ext cx="927847" cy="914400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9" name="Connecteur droit 48">
            <a:extLst>
              <a:ext uri="{FF2B5EF4-FFF2-40B4-BE49-F238E27FC236}">
                <a16:creationId xmlns="" xmlns:a16="http://schemas.microsoft.com/office/drawing/2014/main" id="{E380A5D4-2EC2-4695-8EDE-F2423D472609}"/>
              </a:ext>
            </a:extLst>
          </p:cNvPr>
          <p:cNvCxnSpPr>
            <a:stCxn id="48" idx="2"/>
          </p:cNvCxnSpPr>
          <p:nvPr/>
        </p:nvCxnSpPr>
        <p:spPr>
          <a:xfrm>
            <a:off x="10959353" y="1196788"/>
            <a:ext cx="40341" cy="847166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>
            <a:extLst>
              <a:ext uri="{FF2B5EF4-FFF2-40B4-BE49-F238E27FC236}">
                <a16:creationId xmlns="" xmlns:a16="http://schemas.microsoft.com/office/drawing/2014/main" id="{1D7247FC-B2B8-4350-A436-D20E2978D9E6}"/>
              </a:ext>
            </a:extLst>
          </p:cNvPr>
          <p:cNvCxnSpPr/>
          <p:nvPr/>
        </p:nvCxnSpPr>
        <p:spPr>
          <a:xfrm>
            <a:off x="10031506" y="1169894"/>
            <a:ext cx="954741" cy="0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>
            <a:extLst>
              <a:ext uri="{FF2B5EF4-FFF2-40B4-BE49-F238E27FC236}">
                <a16:creationId xmlns="" xmlns:a16="http://schemas.microsoft.com/office/drawing/2014/main" id="{3C67AD40-6367-4DFC-8DA0-98C0EFF80D77}"/>
              </a:ext>
            </a:extLst>
          </p:cNvPr>
          <p:cNvCxnSpPr/>
          <p:nvPr/>
        </p:nvCxnSpPr>
        <p:spPr>
          <a:xfrm flipH="1" flipV="1">
            <a:off x="10049437" y="1174379"/>
            <a:ext cx="977152" cy="856128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87390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fr-FR" dirty="0"/>
              <a:t>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1329" y="382136"/>
            <a:ext cx="11640671" cy="64758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5400" b="1" dirty="0">
                <a:solidFill>
                  <a:srgbClr val="FF0000"/>
                </a:solidFill>
              </a:rPr>
              <a:t>3°) </a:t>
            </a:r>
            <a:r>
              <a:rPr lang="fr-FR" sz="3600" dirty="0">
                <a:solidFill>
                  <a:srgbClr val="00B050"/>
                </a:solidFill>
              </a:rPr>
              <a:t>somme </a:t>
            </a:r>
            <a:r>
              <a:rPr lang="fr-FR" sz="3600" dirty="0">
                <a:solidFill>
                  <a:srgbClr val="FF0000"/>
                </a:solidFill>
              </a:rPr>
              <a:t>maxi </a:t>
            </a:r>
            <a:r>
              <a:rPr lang="fr-FR" sz="3600" dirty="0">
                <a:solidFill>
                  <a:srgbClr val="00B050"/>
                </a:solidFill>
              </a:rPr>
              <a:t>des aires</a:t>
            </a:r>
            <a:r>
              <a:rPr lang="fr-FR" sz="3600" dirty="0"/>
              <a:t> des triangles ? </a:t>
            </a:r>
          </a:p>
          <a:p>
            <a:pPr>
              <a:buNone/>
            </a:pPr>
            <a:r>
              <a:rPr lang="fr-FR" dirty="0"/>
              <a:t>					       1 – q</a:t>
            </a:r>
            <a:r>
              <a:rPr lang="fr-FR" sz="2400" baseline="30000" dirty="0"/>
              <a:t>nb de termes</a:t>
            </a:r>
            <a:r>
              <a:rPr lang="fr-FR" sz="2400" dirty="0"/>
              <a:t>                </a:t>
            </a:r>
            <a:r>
              <a:rPr lang="fr-FR" sz="2800" dirty="0"/>
              <a:t>1 – 0,25</a:t>
            </a:r>
            <a:r>
              <a:rPr lang="fr-FR" sz="2800" baseline="30000" dirty="0">
                <a:solidFill>
                  <a:srgbClr val="FF0000"/>
                </a:solidFill>
              </a:rPr>
              <a:t>n</a:t>
            </a:r>
            <a:endParaRPr lang="fr-FR" baseline="30000" dirty="0"/>
          </a:p>
          <a:p>
            <a:pPr>
              <a:buNone/>
            </a:pPr>
            <a:r>
              <a:rPr lang="fr-FR" dirty="0">
                <a:solidFill>
                  <a:srgbClr val="FF0000"/>
                </a:solidFill>
              </a:rPr>
              <a:t>S</a:t>
            </a:r>
            <a:r>
              <a:rPr lang="fr-FR" dirty="0"/>
              <a:t> = </a:t>
            </a:r>
            <a:r>
              <a:rPr lang="fr-FR" dirty="0">
                <a:solidFill>
                  <a:srgbClr val="0070C0"/>
                </a:solidFill>
              </a:rPr>
              <a:t>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/>
              <a:t>+ </a:t>
            </a:r>
            <a:r>
              <a:rPr lang="fr-FR" dirty="0">
                <a:solidFill>
                  <a:srgbClr val="0070C0"/>
                </a:solidFill>
              </a:rPr>
              <a:t>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/>
              <a:t>+ … +</a:t>
            </a:r>
            <a:r>
              <a:rPr lang="fr-FR" dirty="0">
                <a:solidFill>
                  <a:srgbClr val="0070C0"/>
                </a:solidFill>
              </a:rPr>
              <a:t> u</a:t>
            </a:r>
            <a:r>
              <a:rPr lang="fr-FR" baseline="-25000" dirty="0">
                <a:solidFill>
                  <a:srgbClr val="0070C0"/>
                </a:solidFill>
              </a:rPr>
              <a:t>n</a:t>
            </a:r>
            <a:r>
              <a:rPr lang="fr-FR" dirty="0"/>
              <a:t> = 1</a:t>
            </a:r>
            <a:r>
              <a:rPr lang="fr-FR" baseline="30000" dirty="0"/>
              <a:t>er</a:t>
            </a:r>
            <a:r>
              <a:rPr lang="fr-FR" dirty="0"/>
              <a:t> </a:t>
            </a:r>
            <a:r>
              <a:rPr lang="fr-FR" sz="2000" dirty="0"/>
              <a:t>terme</a:t>
            </a:r>
            <a:r>
              <a:rPr lang="fr-FR" sz="2400" dirty="0"/>
              <a:t>                               = </a:t>
            </a:r>
            <a:r>
              <a:rPr lang="fr-FR" dirty="0"/>
              <a:t>200</a:t>
            </a:r>
            <a:endParaRPr lang="fr-FR" sz="2400" dirty="0"/>
          </a:p>
          <a:p>
            <a:pPr>
              <a:buNone/>
            </a:pPr>
            <a:r>
              <a:rPr lang="fr-FR" dirty="0"/>
              <a:t>					              1 – q                     </a:t>
            </a:r>
            <a:r>
              <a:rPr lang="fr-FR" sz="2800" dirty="0"/>
              <a:t>1 – 0,25 </a:t>
            </a:r>
            <a:endParaRPr lang="fr-FR" dirty="0"/>
          </a:p>
          <a:p>
            <a:pPr>
              <a:buNone/>
            </a:pPr>
            <a:r>
              <a:rPr lang="fr-FR" sz="3200" dirty="0"/>
              <a:t>L’aire maximale </a:t>
            </a:r>
            <a:r>
              <a:rPr lang="fr-FR" sz="3200" dirty="0" err="1">
                <a:solidFill>
                  <a:srgbClr val="FF0000"/>
                </a:solidFill>
              </a:rPr>
              <a:t>S</a:t>
            </a:r>
            <a:r>
              <a:rPr lang="fr-FR" sz="3200" baseline="-25000" dirty="0" err="1">
                <a:solidFill>
                  <a:srgbClr val="FF0000"/>
                </a:solidFill>
              </a:rPr>
              <a:t>maxi</a:t>
            </a:r>
            <a:r>
              <a:rPr lang="fr-FR" sz="3200" dirty="0">
                <a:solidFill>
                  <a:srgbClr val="FF0000"/>
                </a:solidFill>
              </a:rPr>
              <a:t> </a:t>
            </a:r>
            <a:r>
              <a:rPr lang="fr-FR" sz="3200" dirty="0"/>
              <a:t>correspond au nombre maximal </a:t>
            </a:r>
            <a:r>
              <a:rPr lang="fr-FR" sz="3200" dirty="0">
                <a:solidFill>
                  <a:srgbClr val="FF0000"/>
                </a:solidFill>
              </a:rPr>
              <a:t>n </a:t>
            </a:r>
            <a:r>
              <a:rPr lang="fr-FR" sz="3200" dirty="0"/>
              <a:t>de triangles.</a:t>
            </a:r>
            <a:endParaRPr lang="fr-FR" sz="3600" dirty="0"/>
          </a:p>
          <a:p>
            <a:pPr>
              <a:buNone/>
            </a:pPr>
            <a:r>
              <a:rPr lang="fr-FR" sz="3600" dirty="0">
                <a:solidFill>
                  <a:srgbClr val="FF0000"/>
                </a:solidFill>
              </a:rPr>
              <a:t>								</a:t>
            </a:r>
            <a:r>
              <a:rPr lang="fr-FR" sz="3600" dirty="0" err="1">
                <a:solidFill>
                  <a:srgbClr val="FF0000"/>
                </a:solidFill>
              </a:rPr>
              <a:t>S</a:t>
            </a:r>
            <a:r>
              <a:rPr lang="fr-FR" sz="3600" baseline="-25000" dirty="0" err="1">
                <a:solidFill>
                  <a:srgbClr val="FF0000"/>
                </a:solidFill>
              </a:rPr>
              <a:t>maxi</a:t>
            </a:r>
            <a:r>
              <a:rPr lang="fr-FR" sz="3600" dirty="0">
                <a:solidFill>
                  <a:srgbClr val="FF0000"/>
                </a:solidFill>
              </a:rPr>
              <a:t> </a:t>
            </a:r>
            <a:r>
              <a:rPr lang="fr-FR" sz="3600" dirty="0"/>
              <a:t>= …      S     </a:t>
            </a:r>
            <a:r>
              <a:rPr lang="fr-FR" sz="3600" dirty="0">
                <a:solidFill>
                  <a:srgbClr val="FF0000"/>
                </a:solidFill>
              </a:rPr>
              <a:t> </a:t>
            </a:r>
            <a:r>
              <a:rPr lang="fr-FR" sz="3600" dirty="0"/>
              <a:t> </a:t>
            </a:r>
          </a:p>
          <a:p>
            <a:pPr>
              <a:buNone/>
            </a:pPr>
            <a:r>
              <a:rPr lang="fr-FR" sz="2400" dirty="0"/>
              <a:t>                                             					     </a:t>
            </a:r>
            <a:r>
              <a:rPr lang="fr-FR" sz="2400" dirty="0">
                <a:solidFill>
                  <a:schemeClr val="bg1"/>
                </a:solidFill>
              </a:rPr>
              <a:t>n → + ∞</a:t>
            </a:r>
            <a:r>
              <a:rPr lang="fr-FR" sz="3600" dirty="0">
                <a:solidFill>
                  <a:schemeClr val="bg1"/>
                </a:solidFill>
              </a:rPr>
              <a:t>              </a:t>
            </a:r>
          </a:p>
          <a:p>
            <a:pPr>
              <a:buNone/>
            </a:pPr>
            <a:r>
              <a:rPr lang="fr-FR" sz="3200" dirty="0">
                <a:solidFill>
                  <a:schemeClr val="bg1"/>
                </a:solidFill>
              </a:rPr>
              <a:t>Lorsque    0 &lt; q &lt; 1    </a:t>
            </a:r>
            <a:r>
              <a:rPr lang="fr-FR" sz="3200" dirty="0" err="1">
                <a:solidFill>
                  <a:schemeClr val="bg1"/>
                </a:solidFill>
              </a:rPr>
              <a:t>q</a:t>
            </a:r>
            <a:r>
              <a:rPr lang="fr-FR" sz="3200" baseline="30000" dirty="0" err="1">
                <a:solidFill>
                  <a:schemeClr val="bg1"/>
                </a:solidFill>
              </a:rPr>
              <a:t>n</a:t>
            </a:r>
            <a:r>
              <a:rPr lang="fr-FR" sz="3200" dirty="0">
                <a:solidFill>
                  <a:schemeClr val="bg1"/>
                </a:solidFill>
              </a:rPr>
              <a:t> → 0		            1 – 0           </a:t>
            </a:r>
            <a:r>
              <a:rPr lang="fr-FR" dirty="0">
                <a:solidFill>
                  <a:schemeClr val="bg1"/>
                </a:solidFill>
              </a:rPr>
              <a:t>200         200   </a:t>
            </a:r>
            <a:r>
              <a:rPr lang="fr-FR" sz="2000" dirty="0">
                <a:solidFill>
                  <a:schemeClr val="bg1"/>
                </a:solidFill>
              </a:rPr>
              <a:t>  </a:t>
            </a:r>
            <a:r>
              <a:rPr lang="fr-FR" dirty="0">
                <a:solidFill>
                  <a:schemeClr val="bg1"/>
                </a:solidFill>
              </a:rPr>
              <a:t> </a:t>
            </a:r>
            <a:endParaRPr lang="fr-FR" sz="32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sz="3200" dirty="0">
                <a:solidFill>
                  <a:schemeClr val="bg1"/>
                </a:solidFill>
              </a:rPr>
              <a:t>					         </a:t>
            </a:r>
            <a:r>
              <a:rPr lang="fr-FR" sz="3200" dirty="0" err="1">
                <a:solidFill>
                  <a:schemeClr val="bg1"/>
                </a:solidFill>
              </a:rPr>
              <a:t>S</a:t>
            </a:r>
            <a:r>
              <a:rPr lang="fr-FR" sz="3200" baseline="-25000" dirty="0" err="1">
                <a:solidFill>
                  <a:schemeClr val="bg1"/>
                </a:solidFill>
              </a:rPr>
              <a:t>maxi</a:t>
            </a:r>
            <a:r>
              <a:rPr lang="fr-FR" sz="3200" dirty="0">
                <a:solidFill>
                  <a:schemeClr val="bg1"/>
                </a:solidFill>
              </a:rPr>
              <a:t> = 200                   =           =           =</a:t>
            </a:r>
          </a:p>
          <a:p>
            <a:pPr>
              <a:buNone/>
            </a:pPr>
            <a:r>
              <a:rPr lang="fr-FR" sz="3200" dirty="0">
                <a:solidFill>
                  <a:schemeClr val="bg1"/>
                </a:solidFill>
              </a:rPr>
              <a:t>								1 – 0,25       0,75               </a:t>
            </a:r>
          </a:p>
        </p:txBody>
      </p:sp>
      <p:cxnSp>
        <p:nvCxnSpPr>
          <p:cNvPr id="21" name="Connecteur droit 20"/>
          <p:cNvCxnSpPr>
            <a:cxnSpLocks/>
          </p:cNvCxnSpPr>
          <p:nvPr/>
        </p:nvCxnSpPr>
        <p:spPr>
          <a:xfrm>
            <a:off x="4861993" y="2025616"/>
            <a:ext cx="1843607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lèche droite 24"/>
          <p:cNvSpPr/>
          <p:nvPr/>
        </p:nvSpPr>
        <p:spPr>
          <a:xfrm>
            <a:off x="6223339" y="3450805"/>
            <a:ext cx="591670" cy="309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5" name="Connecteur droit 34">
            <a:extLst>
              <a:ext uri="{FF2B5EF4-FFF2-40B4-BE49-F238E27FC236}">
                <a16:creationId xmlns="" xmlns:a16="http://schemas.microsoft.com/office/drawing/2014/main" id="{A2A29FE4-BD04-4CF1-B3CD-480E8C1F13B2}"/>
              </a:ext>
            </a:extLst>
          </p:cNvPr>
          <p:cNvCxnSpPr>
            <a:cxnSpLocks/>
          </p:cNvCxnSpPr>
          <p:nvPr/>
        </p:nvCxnSpPr>
        <p:spPr>
          <a:xfrm>
            <a:off x="7688496" y="2025616"/>
            <a:ext cx="1469942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riangle rectangle 22">
            <a:extLst>
              <a:ext uri="{FF2B5EF4-FFF2-40B4-BE49-F238E27FC236}">
                <a16:creationId xmlns="" xmlns:a16="http://schemas.microsoft.com/office/drawing/2014/main" id="{C42E0FC4-70BB-4BE2-A44C-6A555B90F6BD}"/>
              </a:ext>
            </a:extLst>
          </p:cNvPr>
          <p:cNvSpPr/>
          <p:nvPr/>
        </p:nvSpPr>
        <p:spPr>
          <a:xfrm>
            <a:off x="10031504" y="316834"/>
            <a:ext cx="1796389" cy="1700225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D0E6CF59-21DB-49DC-AD06-8CD318F88603}"/>
              </a:ext>
            </a:extLst>
          </p:cNvPr>
          <p:cNvSpPr/>
          <p:nvPr/>
        </p:nvSpPr>
        <p:spPr>
          <a:xfrm>
            <a:off x="10023673" y="262243"/>
            <a:ext cx="1858812" cy="175737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Triangle rectangle 37">
            <a:extLst>
              <a:ext uri="{FF2B5EF4-FFF2-40B4-BE49-F238E27FC236}">
                <a16:creationId xmlns="" xmlns:a16="http://schemas.microsoft.com/office/drawing/2014/main" id="{F7B05339-7E43-483E-9F9E-EF5DA7A99DB7}"/>
              </a:ext>
            </a:extLst>
          </p:cNvPr>
          <p:cNvSpPr/>
          <p:nvPr/>
        </p:nvSpPr>
        <p:spPr>
          <a:xfrm>
            <a:off x="10959353" y="275891"/>
            <a:ext cx="909484" cy="907450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Triangle rectangle 39">
            <a:extLst>
              <a:ext uri="{FF2B5EF4-FFF2-40B4-BE49-F238E27FC236}">
                <a16:creationId xmlns="" xmlns:a16="http://schemas.microsoft.com/office/drawing/2014/main" id="{5A48F868-AE48-4969-B61F-CBE4ED7B00A2}"/>
              </a:ext>
            </a:extLst>
          </p:cNvPr>
          <p:cNvSpPr/>
          <p:nvPr/>
        </p:nvSpPr>
        <p:spPr>
          <a:xfrm>
            <a:off x="11404358" y="289539"/>
            <a:ext cx="450831" cy="457204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Triangle rectangle 41">
            <a:extLst>
              <a:ext uri="{FF2B5EF4-FFF2-40B4-BE49-F238E27FC236}">
                <a16:creationId xmlns="" xmlns:a16="http://schemas.microsoft.com/office/drawing/2014/main" id="{119B555E-204D-49CD-BE29-B85BA1AEFCD2}"/>
              </a:ext>
            </a:extLst>
          </p:cNvPr>
          <p:cNvSpPr/>
          <p:nvPr/>
        </p:nvSpPr>
        <p:spPr>
          <a:xfrm>
            <a:off x="11630296" y="275891"/>
            <a:ext cx="231218" cy="230658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Triangle rectangle 43">
            <a:extLst>
              <a:ext uri="{FF2B5EF4-FFF2-40B4-BE49-F238E27FC236}">
                <a16:creationId xmlns="" xmlns:a16="http://schemas.microsoft.com/office/drawing/2014/main" id="{6A101E1A-850D-4124-AE6A-86F6ED479A1F}"/>
              </a:ext>
            </a:extLst>
          </p:cNvPr>
          <p:cNvSpPr/>
          <p:nvPr/>
        </p:nvSpPr>
        <p:spPr>
          <a:xfrm>
            <a:off x="11752707" y="288341"/>
            <a:ext cx="108808" cy="107401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Triangle rectangle 45">
            <a:extLst>
              <a:ext uri="{FF2B5EF4-FFF2-40B4-BE49-F238E27FC236}">
                <a16:creationId xmlns="" xmlns:a16="http://schemas.microsoft.com/office/drawing/2014/main" id="{AFBA9F0D-9828-4521-9527-F99D94B9D465}"/>
              </a:ext>
            </a:extLst>
          </p:cNvPr>
          <p:cNvSpPr/>
          <p:nvPr/>
        </p:nvSpPr>
        <p:spPr>
          <a:xfrm>
            <a:off x="11808676" y="284659"/>
            <a:ext cx="52838" cy="52576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Triangle rectangle 46">
            <a:extLst>
              <a:ext uri="{FF2B5EF4-FFF2-40B4-BE49-F238E27FC236}">
                <a16:creationId xmlns="" xmlns:a16="http://schemas.microsoft.com/office/drawing/2014/main" id="{E0C07342-559F-482A-8B83-F7FC47FF6568}"/>
              </a:ext>
            </a:extLst>
          </p:cNvPr>
          <p:cNvSpPr/>
          <p:nvPr/>
        </p:nvSpPr>
        <p:spPr>
          <a:xfrm>
            <a:off x="11815788" y="277931"/>
            <a:ext cx="52838" cy="45719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Triangle rectangle 47">
            <a:extLst>
              <a:ext uri="{FF2B5EF4-FFF2-40B4-BE49-F238E27FC236}">
                <a16:creationId xmlns="" xmlns:a16="http://schemas.microsoft.com/office/drawing/2014/main" id="{BE0C8CC4-B122-459E-936B-08AC96701194}"/>
              </a:ext>
            </a:extLst>
          </p:cNvPr>
          <p:cNvSpPr/>
          <p:nvPr/>
        </p:nvSpPr>
        <p:spPr>
          <a:xfrm>
            <a:off x="10959353" y="282388"/>
            <a:ext cx="927847" cy="914400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9" name="Connecteur droit 48">
            <a:extLst>
              <a:ext uri="{FF2B5EF4-FFF2-40B4-BE49-F238E27FC236}">
                <a16:creationId xmlns="" xmlns:a16="http://schemas.microsoft.com/office/drawing/2014/main" id="{E380A5D4-2EC2-4695-8EDE-F2423D472609}"/>
              </a:ext>
            </a:extLst>
          </p:cNvPr>
          <p:cNvCxnSpPr>
            <a:stCxn id="48" idx="2"/>
          </p:cNvCxnSpPr>
          <p:nvPr/>
        </p:nvCxnSpPr>
        <p:spPr>
          <a:xfrm>
            <a:off x="10959353" y="1196788"/>
            <a:ext cx="40341" cy="847166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>
            <a:extLst>
              <a:ext uri="{FF2B5EF4-FFF2-40B4-BE49-F238E27FC236}">
                <a16:creationId xmlns="" xmlns:a16="http://schemas.microsoft.com/office/drawing/2014/main" id="{1D7247FC-B2B8-4350-A436-D20E2978D9E6}"/>
              </a:ext>
            </a:extLst>
          </p:cNvPr>
          <p:cNvCxnSpPr/>
          <p:nvPr/>
        </p:nvCxnSpPr>
        <p:spPr>
          <a:xfrm>
            <a:off x="10031506" y="1169894"/>
            <a:ext cx="954741" cy="0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>
            <a:extLst>
              <a:ext uri="{FF2B5EF4-FFF2-40B4-BE49-F238E27FC236}">
                <a16:creationId xmlns="" xmlns:a16="http://schemas.microsoft.com/office/drawing/2014/main" id="{3C67AD40-6367-4DFC-8DA0-98C0EFF80D77}"/>
              </a:ext>
            </a:extLst>
          </p:cNvPr>
          <p:cNvCxnSpPr/>
          <p:nvPr/>
        </p:nvCxnSpPr>
        <p:spPr>
          <a:xfrm flipH="1" flipV="1">
            <a:off x="10049437" y="1174379"/>
            <a:ext cx="977152" cy="856128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6523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87390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fr-FR" dirty="0"/>
              <a:t>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1329" y="382136"/>
            <a:ext cx="11640671" cy="64758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5400" b="1" dirty="0">
                <a:solidFill>
                  <a:srgbClr val="FF0000"/>
                </a:solidFill>
              </a:rPr>
              <a:t>3°) </a:t>
            </a:r>
            <a:r>
              <a:rPr lang="fr-FR" sz="3600" dirty="0">
                <a:solidFill>
                  <a:srgbClr val="00B050"/>
                </a:solidFill>
              </a:rPr>
              <a:t>somme </a:t>
            </a:r>
            <a:r>
              <a:rPr lang="fr-FR" sz="3600" dirty="0">
                <a:solidFill>
                  <a:srgbClr val="FF0000"/>
                </a:solidFill>
              </a:rPr>
              <a:t>maxi </a:t>
            </a:r>
            <a:r>
              <a:rPr lang="fr-FR" sz="3600" dirty="0">
                <a:solidFill>
                  <a:srgbClr val="00B050"/>
                </a:solidFill>
              </a:rPr>
              <a:t>des aires</a:t>
            </a:r>
            <a:r>
              <a:rPr lang="fr-FR" sz="3600" dirty="0"/>
              <a:t> des triangles ? </a:t>
            </a:r>
          </a:p>
          <a:p>
            <a:pPr>
              <a:buNone/>
            </a:pPr>
            <a:r>
              <a:rPr lang="fr-FR" dirty="0"/>
              <a:t>					       1 – q</a:t>
            </a:r>
            <a:r>
              <a:rPr lang="fr-FR" sz="2400" baseline="30000" dirty="0"/>
              <a:t>nb de termes</a:t>
            </a:r>
            <a:r>
              <a:rPr lang="fr-FR" sz="2400" dirty="0"/>
              <a:t>                </a:t>
            </a:r>
            <a:r>
              <a:rPr lang="fr-FR" sz="2800" dirty="0"/>
              <a:t>1 – 0,25</a:t>
            </a:r>
            <a:r>
              <a:rPr lang="fr-FR" sz="2800" baseline="30000" dirty="0">
                <a:solidFill>
                  <a:srgbClr val="FF0000"/>
                </a:solidFill>
              </a:rPr>
              <a:t>n</a:t>
            </a:r>
            <a:endParaRPr lang="fr-FR" baseline="30000" dirty="0"/>
          </a:p>
          <a:p>
            <a:pPr>
              <a:buNone/>
            </a:pPr>
            <a:r>
              <a:rPr lang="fr-FR" dirty="0">
                <a:solidFill>
                  <a:srgbClr val="FF0000"/>
                </a:solidFill>
              </a:rPr>
              <a:t>S</a:t>
            </a:r>
            <a:r>
              <a:rPr lang="fr-FR" dirty="0"/>
              <a:t> = </a:t>
            </a:r>
            <a:r>
              <a:rPr lang="fr-FR" dirty="0">
                <a:solidFill>
                  <a:srgbClr val="0070C0"/>
                </a:solidFill>
              </a:rPr>
              <a:t>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/>
              <a:t>+ </a:t>
            </a:r>
            <a:r>
              <a:rPr lang="fr-FR" dirty="0">
                <a:solidFill>
                  <a:srgbClr val="0070C0"/>
                </a:solidFill>
              </a:rPr>
              <a:t>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/>
              <a:t>+ … +</a:t>
            </a:r>
            <a:r>
              <a:rPr lang="fr-FR" dirty="0">
                <a:solidFill>
                  <a:srgbClr val="0070C0"/>
                </a:solidFill>
              </a:rPr>
              <a:t> u</a:t>
            </a:r>
            <a:r>
              <a:rPr lang="fr-FR" baseline="-25000" dirty="0">
                <a:solidFill>
                  <a:srgbClr val="0070C0"/>
                </a:solidFill>
              </a:rPr>
              <a:t>n</a:t>
            </a:r>
            <a:r>
              <a:rPr lang="fr-FR" dirty="0"/>
              <a:t> = 1</a:t>
            </a:r>
            <a:r>
              <a:rPr lang="fr-FR" baseline="30000" dirty="0"/>
              <a:t>er</a:t>
            </a:r>
            <a:r>
              <a:rPr lang="fr-FR" dirty="0"/>
              <a:t> </a:t>
            </a:r>
            <a:r>
              <a:rPr lang="fr-FR" sz="2000" dirty="0"/>
              <a:t>terme</a:t>
            </a:r>
            <a:r>
              <a:rPr lang="fr-FR" sz="2400" dirty="0"/>
              <a:t>                               = </a:t>
            </a:r>
            <a:r>
              <a:rPr lang="fr-FR" dirty="0"/>
              <a:t>200</a:t>
            </a:r>
            <a:endParaRPr lang="fr-FR" sz="2400" dirty="0"/>
          </a:p>
          <a:p>
            <a:pPr>
              <a:buNone/>
            </a:pPr>
            <a:r>
              <a:rPr lang="fr-FR" dirty="0"/>
              <a:t>					              1 – q                     </a:t>
            </a:r>
            <a:r>
              <a:rPr lang="fr-FR" sz="2800" dirty="0"/>
              <a:t>1 – 0,25 </a:t>
            </a:r>
            <a:endParaRPr lang="fr-FR" dirty="0"/>
          </a:p>
          <a:p>
            <a:pPr>
              <a:buNone/>
            </a:pPr>
            <a:r>
              <a:rPr lang="fr-FR" sz="3200" dirty="0"/>
              <a:t>L’aire maximale </a:t>
            </a:r>
            <a:r>
              <a:rPr lang="fr-FR" sz="3200" dirty="0" err="1">
                <a:solidFill>
                  <a:srgbClr val="FF0000"/>
                </a:solidFill>
              </a:rPr>
              <a:t>S</a:t>
            </a:r>
            <a:r>
              <a:rPr lang="fr-FR" sz="3200" baseline="-25000" dirty="0" err="1">
                <a:solidFill>
                  <a:srgbClr val="FF0000"/>
                </a:solidFill>
              </a:rPr>
              <a:t>maxi</a:t>
            </a:r>
            <a:r>
              <a:rPr lang="fr-FR" sz="3200" dirty="0">
                <a:solidFill>
                  <a:srgbClr val="FF0000"/>
                </a:solidFill>
              </a:rPr>
              <a:t> </a:t>
            </a:r>
            <a:r>
              <a:rPr lang="fr-FR" sz="3200" dirty="0"/>
              <a:t>correspond au nombre maximal </a:t>
            </a:r>
            <a:r>
              <a:rPr lang="fr-FR" sz="3200" dirty="0">
                <a:solidFill>
                  <a:srgbClr val="FF0000"/>
                </a:solidFill>
              </a:rPr>
              <a:t>n </a:t>
            </a:r>
            <a:r>
              <a:rPr lang="fr-FR" sz="3200" dirty="0"/>
              <a:t>de triangles.</a:t>
            </a:r>
            <a:endParaRPr lang="fr-FR" sz="3600" dirty="0"/>
          </a:p>
          <a:p>
            <a:pPr>
              <a:buNone/>
            </a:pPr>
            <a:r>
              <a:rPr lang="fr-FR" sz="3600" dirty="0">
                <a:solidFill>
                  <a:srgbClr val="FF0000"/>
                </a:solidFill>
              </a:rPr>
              <a:t>								</a:t>
            </a:r>
            <a:r>
              <a:rPr lang="fr-FR" sz="3600" dirty="0" err="1">
                <a:solidFill>
                  <a:srgbClr val="FF0000"/>
                </a:solidFill>
              </a:rPr>
              <a:t>S</a:t>
            </a:r>
            <a:r>
              <a:rPr lang="fr-FR" sz="3600" baseline="-25000" dirty="0" err="1">
                <a:solidFill>
                  <a:srgbClr val="FF0000"/>
                </a:solidFill>
              </a:rPr>
              <a:t>maxi</a:t>
            </a:r>
            <a:r>
              <a:rPr lang="fr-FR" sz="3600" dirty="0">
                <a:solidFill>
                  <a:srgbClr val="FF0000"/>
                </a:solidFill>
              </a:rPr>
              <a:t> </a:t>
            </a:r>
            <a:r>
              <a:rPr lang="fr-FR" sz="3600" dirty="0"/>
              <a:t>= </a:t>
            </a:r>
            <a:r>
              <a:rPr lang="fr-FR" sz="3600" dirty="0" err="1"/>
              <a:t>lim</a:t>
            </a:r>
            <a:r>
              <a:rPr lang="fr-FR" sz="3600" dirty="0"/>
              <a:t>      S     </a:t>
            </a:r>
            <a:r>
              <a:rPr lang="fr-FR" sz="3600" dirty="0">
                <a:solidFill>
                  <a:srgbClr val="FF0000"/>
                </a:solidFill>
              </a:rPr>
              <a:t> </a:t>
            </a:r>
            <a:r>
              <a:rPr lang="fr-FR" sz="3600" dirty="0"/>
              <a:t> </a:t>
            </a:r>
          </a:p>
          <a:p>
            <a:pPr>
              <a:buNone/>
            </a:pPr>
            <a:r>
              <a:rPr lang="fr-FR" sz="2400" dirty="0"/>
              <a:t>                                             					     n → + ∞</a:t>
            </a:r>
            <a:r>
              <a:rPr lang="fr-FR" sz="3600" dirty="0"/>
              <a:t>              </a:t>
            </a:r>
          </a:p>
          <a:p>
            <a:pPr>
              <a:buNone/>
            </a:pPr>
            <a:r>
              <a:rPr lang="fr-FR" sz="3200" dirty="0"/>
              <a:t>Lorsque    </a:t>
            </a:r>
            <a:r>
              <a:rPr lang="fr-FR" sz="3200" dirty="0">
                <a:solidFill>
                  <a:srgbClr val="0070C0"/>
                </a:solidFill>
              </a:rPr>
              <a:t>0 &lt; </a:t>
            </a:r>
            <a:r>
              <a:rPr lang="fr-FR" sz="3200" dirty="0"/>
              <a:t>q</a:t>
            </a:r>
            <a:r>
              <a:rPr lang="fr-FR" sz="3200" dirty="0">
                <a:solidFill>
                  <a:srgbClr val="0070C0"/>
                </a:solidFill>
              </a:rPr>
              <a:t> &lt; 1    </a:t>
            </a:r>
            <a:r>
              <a:rPr lang="fr-FR" sz="3200" dirty="0" err="1"/>
              <a:t>q</a:t>
            </a:r>
            <a:r>
              <a:rPr lang="fr-FR" sz="3200" baseline="30000" dirty="0" err="1"/>
              <a:t>n</a:t>
            </a:r>
            <a:r>
              <a:rPr lang="fr-FR" sz="3200" dirty="0"/>
              <a:t> → </a:t>
            </a:r>
            <a:r>
              <a:rPr lang="fr-FR" sz="3200" dirty="0">
                <a:solidFill>
                  <a:srgbClr val="7030A0"/>
                </a:solidFill>
              </a:rPr>
              <a:t>…		            </a:t>
            </a:r>
            <a:r>
              <a:rPr lang="fr-FR" sz="3200" dirty="0">
                <a:solidFill>
                  <a:schemeClr val="bg1"/>
                </a:solidFill>
              </a:rPr>
              <a:t>1 – 0           </a:t>
            </a:r>
            <a:r>
              <a:rPr lang="fr-FR" dirty="0">
                <a:solidFill>
                  <a:schemeClr val="bg1"/>
                </a:solidFill>
              </a:rPr>
              <a:t>200         200   </a:t>
            </a:r>
            <a:r>
              <a:rPr lang="fr-FR" sz="2000" dirty="0">
                <a:solidFill>
                  <a:schemeClr val="bg1"/>
                </a:solidFill>
              </a:rPr>
              <a:t>  </a:t>
            </a:r>
            <a:r>
              <a:rPr lang="fr-FR" dirty="0">
                <a:solidFill>
                  <a:schemeClr val="bg1"/>
                </a:solidFill>
              </a:rPr>
              <a:t> </a:t>
            </a:r>
            <a:endParaRPr lang="fr-FR" sz="32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sz="3200" dirty="0">
                <a:solidFill>
                  <a:schemeClr val="bg1"/>
                </a:solidFill>
              </a:rPr>
              <a:t>					         </a:t>
            </a:r>
            <a:r>
              <a:rPr lang="fr-FR" sz="3200" dirty="0" err="1">
                <a:solidFill>
                  <a:schemeClr val="bg1"/>
                </a:solidFill>
              </a:rPr>
              <a:t>S</a:t>
            </a:r>
            <a:r>
              <a:rPr lang="fr-FR" sz="3200" baseline="-25000" dirty="0" err="1">
                <a:solidFill>
                  <a:schemeClr val="bg1"/>
                </a:solidFill>
              </a:rPr>
              <a:t>maxi</a:t>
            </a:r>
            <a:r>
              <a:rPr lang="fr-FR" sz="3200" dirty="0">
                <a:solidFill>
                  <a:schemeClr val="bg1"/>
                </a:solidFill>
              </a:rPr>
              <a:t> = 200                   =           =           =</a:t>
            </a:r>
          </a:p>
          <a:p>
            <a:pPr>
              <a:buNone/>
            </a:pPr>
            <a:r>
              <a:rPr lang="fr-FR" sz="3200" dirty="0">
                <a:solidFill>
                  <a:schemeClr val="bg1"/>
                </a:solidFill>
              </a:rPr>
              <a:t>								1 – 0,25       0,75               </a:t>
            </a:r>
          </a:p>
        </p:txBody>
      </p:sp>
      <p:cxnSp>
        <p:nvCxnSpPr>
          <p:cNvPr id="21" name="Connecteur droit 20"/>
          <p:cNvCxnSpPr>
            <a:cxnSpLocks/>
          </p:cNvCxnSpPr>
          <p:nvPr/>
        </p:nvCxnSpPr>
        <p:spPr>
          <a:xfrm>
            <a:off x="4861993" y="2025616"/>
            <a:ext cx="1843607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lèche droite 24"/>
          <p:cNvSpPr/>
          <p:nvPr/>
        </p:nvSpPr>
        <p:spPr>
          <a:xfrm>
            <a:off x="6223339" y="3450805"/>
            <a:ext cx="591670" cy="309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5" name="Connecteur droit 34">
            <a:extLst>
              <a:ext uri="{FF2B5EF4-FFF2-40B4-BE49-F238E27FC236}">
                <a16:creationId xmlns="" xmlns:a16="http://schemas.microsoft.com/office/drawing/2014/main" id="{A2A29FE4-BD04-4CF1-B3CD-480E8C1F13B2}"/>
              </a:ext>
            </a:extLst>
          </p:cNvPr>
          <p:cNvCxnSpPr>
            <a:cxnSpLocks/>
          </p:cNvCxnSpPr>
          <p:nvPr/>
        </p:nvCxnSpPr>
        <p:spPr>
          <a:xfrm>
            <a:off x="7688496" y="2025616"/>
            <a:ext cx="1469942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riangle rectangle 22">
            <a:extLst>
              <a:ext uri="{FF2B5EF4-FFF2-40B4-BE49-F238E27FC236}">
                <a16:creationId xmlns="" xmlns:a16="http://schemas.microsoft.com/office/drawing/2014/main" id="{C42E0FC4-70BB-4BE2-A44C-6A555B90F6BD}"/>
              </a:ext>
            </a:extLst>
          </p:cNvPr>
          <p:cNvSpPr/>
          <p:nvPr/>
        </p:nvSpPr>
        <p:spPr>
          <a:xfrm>
            <a:off x="10031504" y="316834"/>
            <a:ext cx="1796389" cy="1700225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D0E6CF59-21DB-49DC-AD06-8CD318F88603}"/>
              </a:ext>
            </a:extLst>
          </p:cNvPr>
          <p:cNvSpPr/>
          <p:nvPr/>
        </p:nvSpPr>
        <p:spPr>
          <a:xfrm>
            <a:off x="10023673" y="262243"/>
            <a:ext cx="1858812" cy="175737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Triangle rectangle 37">
            <a:extLst>
              <a:ext uri="{FF2B5EF4-FFF2-40B4-BE49-F238E27FC236}">
                <a16:creationId xmlns="" xmlns:a16="http://schemas.microsoft.com/office/drawing/2014/main" id="{F7B05339-7E43-483E-9F9E-EF5DA7A99DB7}"/>
              </a:ext>
            </a:extLst>
          </p:cNvPr>
          <p:cNvSpPr/>
          <p:nvPr/>
        </p:nvSpPr>
        <p:spPr>
          <a:xfrm>
            <a:off x="10959353" y="275891"/>
            <a:ext cx="909484" cy="907450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Triangle rectangle 39">
            <a:extLst>
              <a:ext uri="{FF2B5EF4-FFF2-40B4-BE49-F238E27FC236}">
                <a16:creationId xmlns="" xmlns:a16="http://schemas.microsoft.com/office/drawing/2014/main" id="{5A48F868-AE48-4969-B61F-CBE4ED7B00A2}"/>
              </a:ext>
            </a:extLst>
          </p:cNvPr>
          <p:cNvSpPr/>
          <p:nvPr/>
        </p:nvSpPr>
        <p:spPr>
          <a:xfrm>
            <a:off x="11404358" y="289539"/>
            <a:ext cx="450831" cy="457204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Triangle rectangle 41">
            <a:extLst>
              <a:ext uri="{FF2B5EF4-FFF2-40B4-BE49-F238E27FC236}">
                <a16:creationId xmlns="" xmlns:a16="http://schemas.microsoft.com/office/drawing/2014/main" id="{119B555E-204D-49CD-BE29-B85BA1AEFCD2}"/>
              </a:ext>
            </a:extLst>
          </p:cNvPr>
          <p:cNvSpPr/>
          <p:nvPr/>
        </p:nvSpPr>
        <p:spPr>
          <a:xfrm>
            <a:off x="11630296" y="275891"/>
            <a:ext cx="231218" cy="230658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Triangle rectangle 43">
            <a:extLst>
              <a:ext uri="{FF2B5EF4-FFF2-40B4-BE49-F238E27FC236}">
                <a16:creationId xmlns="" xmlns:a16="http://schemas.microsoft.com/office/drawing/2014/main" id="{6A101E1A-850D-4124-AE6A-86F6ED479A1F}"/>
              </a:ext>
            </a:extLst>
          </p:cNvPr>
          <p:cNvSpPr/>
          <p:nvPr/>
        </p:nvSpPr>
        <p:spPr>
          <a:xfrm>
            <a:off x="11752707" y="288341"/>
            <a:ext cx="108808" cy="107401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Triangle rectangle 45">
            <a:extLst>
              <a:ext uri="{FF2B5EF4-FFF2-40B4-BE49-F238E27FC236}">
                <a16:creationId xmlns="" xmlns:a16="http://schemas.microsoft.com/office/drawing/2014/main" id="{AFBA9F0D-9828-4521-9527-F99D94B9D465}"/>
              </a:ext>
            </a:extLst>
          </p:cNvPr>
          <p:cNvSpPr/>
          <p:nvPr/>
        </p:nvSpPr>
        <p:spPr>
          <a:xfrm>
            <a:off x="11808676" y="284659"/>
            <a:ext cx="52838" cy="52576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Triangle rectangle 46">
            <a:extLst>
              <a:ext uri="{FF2B5EF4-FFF2-40B4-BE49-F238E27FC236}">
                <a16:creationId xmlns="" xmlns:a16="http://schemas.microsoft.com/office/drawing/2014/main" id="{E0C07342-559F-482A-8B83-F7FC47FF6568}"/>
              </a:ext>
            </a:extLst>
          </p:cNvPr>
          <p:cNvSpPr/>
          <p:nvPr/>
        </p:nvSpPr>
        <p:spPr>
          <a:xfrm>
            <a:off x="11815788" y="277931"/>
            <a:ext cx="52838" cy="45719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Triangle rectangle 47">
            <a:extLst>
              <a:ext uri="{FF2B5EF4-FFF2-40B4-BE49-F238E27FC236}">
                <a16:creationId xmlns="" xmlns:a16="http://schemas.microsoft.com/office/drawing/2014/main" id="{BE0C8CC4-B122-459E-936B-08AC96701194}"/>
              </a:ext>
            </a:extLst>
          </p:cNvPr>
          <p:cNvSpPr/>
          <p:nvPr/>
        </p:nvSpPr>
        <p:spPr>
          <a:xfrm>
            <a:off x="10959353" y="282388"/>
            <a:ext cx="927847" cy="914400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9" name="Connecteur droit 48">
            <a:extLst>
              <a:ext uri="{FF2B5EF4-FFF2-40B4-BE49-F238E27FC236}">
                <a16:creationId xmlns="" xmlns:a16="http://schemas.microsoft.com/office/drawing/2014/main" id="{E380A5D4-2EC2-4695-8EDE-F2423D472609}"/>
              </a:ext>
            </a:extLst>
          </p:cNvPr>
          <p:cNvCxnSpPr>
            <a:stCxn id="48" idx="2"/>
          </p:cNvCxnSpPr>
          <p:nvPr/>
        </p:nvCxnSpPr>
        <p:spPr>
          <a:xfrm>
            <a:off x="10959353" y="1196788"/>
            <a:ext cx="40341" cy="847166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>
            <a:extLst>
              <a:ext uri="{FF2B5EF4-FFF2-40B4-BE49-F238E27FC236}">
                <a16:creationId xmlns="" xmlns:a16="http://schemas.microsoft.com/office/drawing/2014/main" id="{1D7247FC-B2B8-4350-A436-D20E2978D9E6}"/>
              </a:ext>
            </a:extLst>
          </p:cNvPr>
          <p:cNvCxnSpPr/>
          <p:nvPr/>
        </p:nvCxnSpPr>
        <p:spPr>
          <a:xfrm>
            <a:off x="10031506" y="1169894"/>
            <a:ext cx="954741" cy="0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>
            <a:extLst>
              <a:ext uri="{FF2B5EF4-FFF2-40B4-BE49-F238E27FC236}">
                <a16:creationId xmlns="" xmlns:a16="http://schemas.microsoft.com/office/drawing/2014/main" id="{3C67AD40-6367-4DFC-8DA0-98C0EFF80D77}"/>
              </a:ext>
            </a:extLst>
          </p:cNvPr>
          <p:cNvCxnSpPr/>
          <p:nvPr/>
        </p:nvCxnSpPr>
        <p:spPr>
          <a:xfrm flipH="1" flipV="1">
            <a:off x="10049437" y="1174379"/>
            <a:ext cx="977152" cy="856128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77779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7°) </a:t>
            </a:r>
            <a:r>
              <a:rPr lang="fr-FR" u="sng" dirty="0"/>
              <a:t>Somme des n premiers termes 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825625"/>
            <a:ext cx="11001375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S =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/>
              <a:t> On veut une formule permettant de déterminer S sans devoir utiliser tous les termes de u</a:t>
            </a:r>
            <a:r>
              <a:rPr lang="fr-FR" baseline="-25000" dirty="0"/>
              <a:t>1 </a:t>
            </a:r>
            <a:r>
              <a:rPr lang="fr-FR" dirty="0"/>
              <a:t>à u</a:t>
            </a:r>
            <a:r>
              <a:rPr lang="fr-FR" baseline="-25000" dirty="0"/>
              <a:t>n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q S = q (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r>
              <a:rPr lang="fr-FR" dirty="0">
                <a:solidFill>
                  <a:srgbClr val="0070C0"/>
                </a:solidFill>
              </a:rPr>
              <a:t>) = q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q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q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q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q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	= …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97086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87390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fr-FR" dirty="0"/>
              <a:t>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1329" y="382136"/>
            <a:ext cx="11640671" cy="64758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5400" b="1" dirty="0">
                <a:solidFill>
                  <a:srgbClr val="FF0000"/>
                </a:solidFill>
              </a:rPr>
              <a:t>3°) </a:t>
            </a:r>
            <a:r>
              <a:rPr lang="fr-FR" sz="3600" dirty="0">
                <a:solidFill>
                  <a:srgbClr val="00B050"/>
                </a:solidFill>
              </a:rPr>
              <a:t>somme </a:t>
            </a:r>
            <a:r>
              <a:rPr lang="fr-FR" sz="3600" dirty="0">
                <a:solidFill>
                  <a:srgbClr val="FF0000"/>
                </a:solidFill>
              </a:rPr>
              <a:t>maxi </a:t>
            </a:r>
            <a:r>
              <a:rPr lang="fr-FR" sz="3600" dirty="0">
                <a:solidFill>
                  <a:srgbClr val="00B050"/>
                </a:solidFill>
              </a:rPr>
              <a:t>des aires</a:t>
            </a:r>
            <a:r>
              <a:rPr lang="fr-FR" sz="3600" dirty="0"/>
              <a:t> des triangles ? </a:t>
            </a:r>
          </a:p>
          <a:p>
            <a:pPr>
              <a:buNone/>
            </a:pPr>
            <a:r>
              <a:rPr lang="fr-FR" dirty="0"/>
              <a:t>					       1 – q</a:t>
            </a:r>
            <a:r>
              <a:rPr lang="fr-FR" sz="2400" baseline="30000" dirty="0"/>
              <a:t>nb de termes</a:t>
            </a:r>
            <a:r>
              <a:rPr lang="fr-FR" sz="2400" dirty="0"/>
              <a:t>                </a:t>
            </a:r>
            <a:r>
              <a:rPr lang="fr-FR" sz="2800" dirty="0"/>
              <a:t>1 – 0,25</a:t>
            </a:r>
            <a:r>
              <a:rPr lang="fr-FR" sz="2800" baseline="30000" dirty="0">
                <a:solidFill>
                  <a:srgbClr val="FF0000"/>
                </a:solidFill>
              </a:rPr>
              <a:t>n</a:t>
            </a:r>
            <a:endParaRPr lang="fr-FR" baseline="30000" dirty="0"/>
          </a:p>
          <a:p>
            <a:pPr>
              <a:buNone/>
            </a:pPr>
            <a:r>
              <a:rPr lang="fr-FR" dirty="0">
                <a:solidFill>
                  <a:srgbClr val="FF0000"/>
                </a:solidFill>
              </a:rPr>
              <a:t>S</a:t>
            </a:r>
            <a:r>
              <a:rPr lang="fr-FR" dirty="0"/>
              <a:t> = </a:t>
            </a:r>
            <a:r>
              <a:rPr lang="fr-FR" dirty="0">
                <a:solidFill>
                  <a:srgbClr val="0070C0"/>
                </a:solidFill>
              </a:rPr>
              <a:t>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/>
              <a:t>+ </a:t>
            </a:r>
            <a:r>
              <a:rPr lang="fr-FR" dirty="0">
                <a:solidFill>
                  <a:srgbClr val="0070C0"/>
                </a:solidFill>
              </a:rPr>
              <a:t>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/>
              <a:t>+ … +</a:t>
            </a:r>
            <a:r>
              <a:rPr lang="fr-FR" dirty="0">
                <a:solidFill>
                  <a:srgbClr val="0070C0"/>
                </a:solidFill>
              </a:rPr>
              <a:t> u</a:t>
            </a:r>
            <a:r>
              <a:rPr lang="fr-FR" baseline="-25000" dirty="0">
                <a:solidFill>
                  <a:srgbClr val="0070C0"/>
                </a:solidFill>
              </a:rPr>
              <a:t>n</a:t>
            </a:r>
            <a:r>
              <a:rPr lang="fr-FR" dirty="0"/>
              <a:t> = 1</a:t>
            </a:r>
            <a:r>
              <a:rPr lang="fr-FR" baseline="30000" dirty="0"/>
              <a:t>er</a:t>
            </a:r>
            <a:r>
              <a:rPr lang="fr-FR" dirty="0"/>
              <a:t> </a:t>
            </a:r>
            <a:r>
              <a:rPr lang="fr-FR" sz="2000" dirty="0"/>
              <a:t>terme</a:t>
            </a:r>
            <a:r>
              <a:rPr lang="fr-FR" sz="2400" dirty="0"/>
              <a:t>                               = </a:t>
            </a:r>
            <a:r>
              <a:rPr lang="fr-FR" dirty="0"/>
              <a:t>200</a:t>
            </a:r>
            <a:endParaRPr lang="fr-FR" sz="2400" dirty="0"/>
          </a:p>
          <a:p>
            <a:pPr>
              <a:buNone/>
            </a:pPr>
            <a:r>
              <a:rPr lang="fr-FR" dirty="0"/>
              <a:t>					              1 – q                     </a:t>
            </a:r>
            <a:r>
              <a:rPr lang="fr-FR" sz="2800" dirty="0"/>
              <a:t>1 – 0,25 </a:t>
            </a:r>
            <a:endParaRPr lang="fr-FR" dirty="0"/>
          </a:p>
          <a:p>
            <a:pPr>
              <a:buNone/>
            </a:pPr>
            <a:r>
              <a:rPr lang="fr-FR" sz="3200" dirty="0"/>
              <a:t>L’aire maximale </a:t>
            </a:r>
            <a:r>
              <a:rPr lang="fr-FR" sz="3200" dirty="0" err="1">
                <a:solidFill>
                  <a:srgbClr val="FF0000"/>
                </a:solidFill>
              </a:rPr>
              <a:t>S</a:t>
            </a:r>
            <a:r>
              <a:rPr lang="fr-FR" sz="3200" baseline="-25000" dirty="0" err="1">
                <a:solidFill>
                  <a:srgbClr val="FF0000"/>
                </a:solidFill>
              </a:rPr>
              <a:t>maxi</a:t>
            </a:r>
            <a:r>
              <a:rPr lang="fr-FR" sz="3200" dirty="0">
                <a:solidFill>
                  <a:srgbClr val="FF0000"/>
                </a:solidFill>
              </a:rPr>
              <a:t> </a:t>
            </a:r>
            <a:r>
              <a:rPr lang="fr-FR" sz="3200" dirty="0"/>
              <a:t>correspond au nombre maximal </a:t>
            </a:r>
            <a:r>
              <a:rPr lang="fr-FR" sz="3200" dirty="0">
                <a:solidFill>
                  <a:srgbClr val="FF0000"/>
                </a:solidFill>
              </a:rPr>
              <a:t>n </a:t>
            </a:r>
            <a:r>
              <a:rPr lang="fr-FR" sz="3200" dirty="0"/>
              <a:t>de triangles.</a:t>
            </a:r>
            <a:endParaRPr lang="fr-FR" sz="3600" dirty="0"/>
          </a:p>
          <a:p>
            <a:pPr>
              <a:buNone/>
            </a:pPr>
            <a:r>
              <a:rPr lang="fr-FR" sz="3600" dirty="0">
                <a:solidFill>
                  <a:srgbClr val="FF0000"/>
                </a:solidFill>
              </a:rPr>
              <a:t>								</a:t>
            </a:r>
            <a:r>
              <a:rPr lang="fr-FR" sz="3600" dirty="0" err="1">
                <a:solidFill>
                  <a:srgbClr val="FF0000"/>
                </a:solidFill>
              </a:rPr>
              <a:t>S</a:t>
            </a:r>
            <a:r>
              <a:rPr lang="fr-FR" sz="3600" baseline="-25000" dirty="0" err="1">
                <a:solidFill>
                  <a:srgbClr val="FF0000"/>
                </a:solidFill>
              </a:rPr>
              <a:t>maxi</a:t>
            </a:r>
            <a:r>
              <a:rPr lang="fr-FR" sz="3600" dirty="0">
                <a:solidFill>
                  <a:srgbClr val="FF0000"/>
                </a:solidFill>
              </a:rPr>
              <a:t> </a:t>
            </a:r>
            <a:r>
              <a:rPr lang="fr-FR" sz="3600" dirty="0"/>
              <a:t>= </a:t>
            </a:r>
            <a:r>
              <a:rPr lang="fr-FR" sz="3600" dirty="0" err="1"/>
              <a:t>lim</a:t>
            </a:r>
            <a:r>
              <a:rPr lang="fr-FR" sz="3600" dirty="0"/>
              <a:t>      S     </a:t>
            </a:r>
            <a:r>
              <a:rPr lang="fr-FR" sz="3600" dirty="0">
                <a:solidFill>
                  <a:srgbClr val="FF0000"/>
                </a:solidFill>
              </a:rPr>
              <a:t> </a:t>
            </a:r>
            <a:r>
              <a:rPr lang="fr-FR" sz="3600" dirty="0"/>
              <a:t> </a:t>
            </a:r>
          </a:p>
          <a:p>
            <a:pPr>
              <a:buNone/>
            </a:pPr>
            <a:r>
              <a:rPr lang="fr-FR" sz="2400" dirty="0"/>
              <a:t>                                             					     n → + ∞</a:t>
            </a:r>
            <a:r>
              <a:rPr lang="fr-FR" sz="3600" dirty="0"/>
              <a:t>              </a:t>
            </a:r>
          </a:p>
          <a:p>
            <a:pPr>
              <a:buNone/>
            </a:pPr>
            <a:r>
              <a:rPr lang="fr-FR" sz="3200" dirty="0"/>
              <a:t>Lorsque    </a:t>
            </a:r>
            <a:r>
              <a:rPr lang="fr-FR" sz="3200" dirty="0">
                <a:solidFill>
                  <a:srgbClr val="0070C0"/>
                </a:solidFill>
              </a:rPr>
              <a:t>0 &lt; </a:t>
            </a:r>
            <a:r>
              <a:rPr lang="fr-FR" sz="3200" dirty="0"/>
              <a:t>q</a:t>
            </a:r>
            <a:r>
              <a:rPr lang="fr-FR" sz="3200" dirty="0">
                <a:solidFill>
                  <a:srgbClr val="0070C0"/>
                </a:solidFill>
              </a:rPr>
              <a:t> &lt; 1    </a:t>
            </a:r>
            <a:r>
              <a:rPr lang="fr-FR" sz="3200" dirty="0" err="1"/>
              <a:t>q</a:t>
            </a:r>
            <a:r>
              <a:rPr lang="fr-FR" sz="3200" baseline="30000" dirty="0" err="1"/>
              <a:t>n</a:t>
            </a:r>
            <a:r>
              <a:rPr lang="fr-FR" sz="3200" dirty="0"/>
              <a:t> → </a:t>
            </a:r>
            <a:r>
              <a:rPr lang="fr-FR" sz="3200" dirty="0">
                <a:solidFill>
                  <a:srgbClr val="7030A0"/>
                </a:solidFill>
              </a:rPr>
              <a:t>0		            </a:t>
            </a:r>
            <a:r>
              <a:rPr lang="fr-FR" sz="3200" dirty="0">
                <a:solidFill>
                  <a:schemeClr val="bg1"/>
                </a:solidFill>
              </a:rPr>
              <a:t>1 – 0           </a:t>
            </a:r>
            <a:r>
              <a:rPr lang="fr-FR" dirty="0">
                <a:solidFill>
                  <a:schemeClr val="bg1"/>
                </a:solidFill>
              </a:rPr>
              <a:t>200         200   </a:t>
            </a:r>
            <a:r>
              <a:rPr lang="fr-FR" sz="2000" dirty="0">
                <a:solidFill>
                  <a:schemeClr val="bg1"/>
                </a:solidFill>
              </a:rPr>
              <a:t>  </a:t>
            </a:r>
            <a:r>
              <a:rPr lang="fr-FR" dirty="0">
                <a:solidFill>
                  <a:schemeClr val="bg1"/>
                </a:solidFill>
              </a:rPr>
              <a:t> </a:t>
            </a:r>
            <a:endParaRPr lang="fr-FR" sz="32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sz="3200" dirty="0">
                <a:solidFill>
                  <a:schemeClr val="bg1"/>
                </a:solidFill>
              </a:rPr>
              <a:t>					         </a:t>
            </a:r>
            <a:r>
              <a:rPr lang="fr-FR" sz="3200" dirty="0" err="1">
                <a:solidFill>
                  <a:schemeClr val="bg1"/>
                </a:solidFill>
              </a:rPr>
              <a:t>S</a:t>
            </a:r>
            <a:r>
              <a:rPr lang="fr-FR" sz="3200" baseline="-25000" dirty="0" err="1">
                <a:solidFill>
                  <a:schemeClr val="bg1"/>
                </a:solidFill>
              </a:rPr>
              <a:t>maxi</a:t>
            </a:r>
            <a:r>
              <a:rPr lang="fr-FR" sz="3200" dirty="0">
                <a:solidFill>
                  <a:schemeClr val="bg1"/>
                </a:solidFill>
              </a:rPr>
              <a:t> = 200                   =           =           =</a:t>
            </a:r>
          </a:p>
          <a:p>
            <a:pPr>
              <a:buNone/>
            </a:pPr>
            <a:r>
              <a:rPr lang="fr-FR" sz="3200" dirty="0">
                <a:solidFill>
                  <a:schemeClr val="bg1"/>
                </a:solidFill>
              </a:rPr>
              <a:t>								1 – 0,25       0,75               </a:t>
            </a:r>
          </a:p>
        </p:txBody>
      </p:sp>
      <p:cxnSp>
        <p:nvCxnSpPr>
          <p:cNvPr id="21" name="Connecteur droit 20"/>
          <p:cNvCxnSpPr>
            <a:cxnSpLocks/>
          </p:cNvCxnSpPr>
          <p:nvPr/>
        </p:nvCxnSpPr>
        <p:spPr>
          <a:xfrm>
            <a:off x="4861993" y="2025616"/>
            <a:ext cx="1843607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lèche droite 24"/>
          <p:cNvSpPr/>
          <p:nvPr/>
        </p:nvSpPr>
        <p:spPr>
          <a:xfrm>
            <a:off x="6223339" y="3450805"/>
            <a:ext cx="591670" cy="309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2" name="Image 21" descr="courbes q positif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5962" y="5146049"/>
            <a:ext cx="3419953" cy="1514687"/>
          </a:xfrm>
          <a:prstGeom prst="rect">
            <a:avLst/>
          </a:prstGeom>
        </p:spPr>
      </p:pic>
      <p:cxnSp>
        <p:nvCxnSpPr>
          <p:cNvPr id="35" name="Connecteur droit 34">
            <a:extLst>
              <a:ext uri="{FF2B5EF4-FFF2-40B4-BE49-F238E27FC236}">
                <a16:creationId xmlns="" xmlns:a16="http://schemas.microsoft.com/office/drawing/2014/main" id="{A2A29FE4-BD04-4CF1-B3CD-480E8C1F13B2}"/>
              </a:ext>
            </a:extLst>
          </p:cNvPr>
          <p:cNvCxnSpPr>
            <a:cxnSpLocks/>
          </p:cNvCxnSpPr>
          <p:nvPr/>
        </p:nvCxnSpPr>
        <p:spPr>
          <a:xfrm>
            <a:off x="7688496" y="2025616"/>
            <a:ext cx="1469942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riangle rectangle 22">
            <a:extLst>
              <a:ext uri="{FF2B5EF4-FFF2-40B4-BE49-F238E27FC236}">
                <a16:creationId xmlns="" xmlns:a16="http://schemas.microsoft.com/office/drawing/2014/main" id="{C42E0FC4-70BB-4BE2-A44C-6A555B90F6BD}"/>
              </a:ext>
            </a:extLst>
          </p:cNvPr>
          <p:cNvSpPr/>
          <p:nvPr/>
        </p:nvSpPr>
        <p:spPr>
          <a:xfrm>
            <a:off x="10031504" y="316834"/>
            <a:ext cx="1796389" cy="1700225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D0E6CF59-21DB-49DC-AD06-8CD318F88603}"/>
              </a:ext>
            </a:extLst>
          </p:cNvPr>
          <p:cNvSpPr/>
          <p:nvPr/>
        </p:nvSpPr>
        <p:spPr>
          <a:xfrm>
            <a:off x="10023673" y="262243"/>
            <a:ext cx="1858812" cy="175737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Triangle rectangle 37">
            <a:extLst>
              <a:ext uri="{FF2B5EF4-FFF2-40B4-BE49-F238E27FC236}">
                <a16:creationId xmlns="" xmlns:a16="http://schemas.microsoft.com/office/drawing/2014/main" id="{F7B05339-7E43-483E-9F9E-EF5DA7A99DB7}"/>
              </a:ext>
            </a:extLst>
          </p:cNvPr>
          <p:cNvSpPr/>
          <p:nvPr/>
        </p:nvSpPr>
        <p:spPr>
          <a:xfrm>
            <a:off x="10959353" y="275891"/>
            <a:ext cx="909484" cy="907450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Triangle rectangle 39">
            <a:extLst>
              <a:ext uri="{FF2B5EF4-FFF2-40B4-BE49-F238E27FC236}">
                <a16:creationId xmlns="" xmlns:a16="http://schemas.microsoft.com/office/drawing/2014/main" id="{5A48F868-AE48-4969-B61F-CBE4ED7B00A2}"/>
              </a:ext>
            </a:extLst>
          </p:cNvPr>
          <p:cNvSpPr/>
          <p:nvPr/>
        </p:nvSpPr>
        <p:spPr>
          <a:xfrm>
            <a:off x="11404358" y="289539"/>
            <a:ext cx="450831" cy="457204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Triangle rectangle 41">
            <a:extLst>
              <a:ext uri="{FF2B5EF4-FFF2-40B4-BE49-F238E27FC236}">
                <a16:creationId xmlns="" xmlns:a16="http://schemas.microsoft.com/office/drawing/2014/main" id="{119B555E-204D-49CD-BE29-B85BA1AEFCD2}"/>
              </a:ext>
            </a:extLst>
          </p:cNvPr>
          <p:cNvSpPr/>
          <p:nvPr/>
        </p:nvSpPr>
        <p:spPr>
          <a:xfrm>
            <a:off x="11630296" y="275891"/>
            <a:ext cx="231218" cy="230658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Triangle rectangle 43">
            <a:extLst>
              <a:ext uri="{FF2B5EF4-FFF2-40B4-BE49-F238E27FC236}">
                <a16:creationId xmlns="" xmlns:a16="http://schemas.microsoft.com/office/drawing/2014/main" id="{6A101E1A-850D-4124-AE6A-86F6ED479A1F}"/>
              </a:ext>
            </a:extLst>
          </p:cNvPr>
          <p:cNvSpPr/>
          <p:nvPr/>
        </p:nvSpPr>
        <p:spPr>
          <a:xfrm>
            <a:off x="11752707" y="288341"/>
            <a:ext cx="108808" cy="107401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Triangle rectangle 45">
            <a:extLst>
              <a:ext uri="{FF2B5EF4-FFF2-40B4-BE49-F238E27FC236}">
                <a16:creationId xmlns="" xmlns:a16="http://schemas.microsoft.com/office/drawing/2014/main" id="{AFBA9F0D-9828-4521-9527-F99D94B9D465}"/>
              </a:ext>
            </a:extLst>
          </p:cNvPr>
          <p:cNvSpPr/>
          <p:nvPr/>
        </p:nvSpPr>
        <p:spPr>
          <a:xfrm>
            <a:off x="11808676" y="284659"/>
            <a:ext cx="52838" cy="52576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Triangle rectangle 46">
            <a:extLst>
              <a:ext uri="{FF2B5EF4-FFF2-40B4-BE49-F238E27FC236}">
                <a16:creationId xmlns="" xmlns:a16="http://schemas.microsoft.com/office/drawing/2014/main" id="{E0C07342-559F-482A-8B83-F7FC47FF6568}"/>
              </a:ext>
            </a:extLst>
          </p:cNvPr>
          <p:cNvSpPr/>
          <p:nvPr/>
        </p:nvSpPr>
        <p:spPr>
          <a:xfrm>
            <a:off x="11815788" y="277931"/>
            <a:ext cx="52838" cy="45719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Triangle rectangle 47">
            <a:extLst>
              <a:ext uri="{FF2B5EF4-FFF2-40B4-BE49-F238E27FC236}">
                <a16:creationId xmlns="" xmlns:a16="http://schemas.microsoft.com/office/drawing/2014/main" id="{BE0C8CC4-B122-459E-936B-08AC96701194}"/>
              </a:ext>
            </a:extLst>
          </p:cNvPr>
          <p:cNvSpPr/>
          <p:nvPr/>
        </p:nvSpPr>
        <p:spPr>
          <a:xfrm>
            <a:off x="10959353" y="282388"/>
            <a:ext cx="927847" cy="914400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9" name="Connecteur droit 48">
            <a:extLst>
              <a:ext uri="{FF2B5EF4-FFF2-40B4-BE49-F238E27FC236}">
                <a16:creationId xmlns="" xmlns:a16="http://schemas.microsoft.com/office/drawing/2014/main" id="{E380A5D4-2EC2-4695-8EDE-F2423D472609}"/>
              </a:ext>
            </a:extLst>
          </p:cNvPr>
          <p:cNvCxnSpPr>
            <a:stCxn id="48" idx="2"/>
          </p:cNvCxnSpPr>
          <p:nvPr/>
        </p:nvCxnSpPr>
        <p:spPr>
          <a:xfrm>
            <a:off x="10959353" y="1196788"/>
            <a:ext cx="40341" cy="847166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>
            <a:extLst>
              <a:ext uri="{FF2B5EF4-FFF2-40B4-BE49-F238E27FC236}">
                <a16:creationId xmlns="" xmlns:a16="http://schemas.microsoft.com/office/drawing/2014/main" id="{1D7247FC-B2B8-4350-A436-D20E2978D9E6}"/>
              </a:ext>
            </a:extLst>
          </p:cNvPr>
          <p:cNvCxnSpPr/>
          <p:nvPr/>
        </p:nvCxnSpPr>
        <p:spPr>
          <a:xfrm>
            <a:off x="10031506" y="1169894"/>
            <a:ext cx="954741" cy="0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>
            <a:extLst>
              <a:ext uri="{FF2B5EF4-FFF2-40B4-BE49-F238E27FC236}">
                <a16:creationId xmlns="" xmlns:a16="http://schemas.microsoft.com/office/drawing/2014/main" id="{3C67AD40-6367-4DFC-8DA0-98C0EFF80D77}"/>
              </a:ext>
            </a:extLst>
          </p:cNvPr>
          <p:cNvCxnSpPr/>
          <p:nvPr/>
        </p:nvCxnSpPr>
        <p:spPr>
          <a:xfrm flipH="1" flipV="1">
            <a:off x="10049437" y="1174379"/>
            <a:ext cx="977152" cy="856128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750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87390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fr-FR" dirty="0"/>
              <a:t>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1329" y="382136"/>
            <a:ext cx="11640671" cy="64758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5400" b="1" dirty="0">
                <a:solidFill>
                  <a:srgbClr val="FF0000"/>
                </a:solidFill>
              </a:rPr>
              <a:t>3°) </a:t>
            </a:r>
            <a:r>
              <a:rPr lang="fr-FR" sz="3600" dirty="0">
                <a:solidFill>
                  <a:srgbClr val="00B050"/>
                </a:solidFill>
              </a:rPr>
              <a:t>somme </a:t>
            </a:r>
            <a:r>
              <a:rPr lang="fr-FR" sz="3600" dirty="0">
                <a:solidFill>
                  <a:srgbClr val="FF0000"/>
                </a:solidFill>
              </a:rPr>
              <a:t>maxi </a:t>
            </a:r>
            <a:r>
              <a:rPr lang="fr-FR" sz="3600" dirty="0">
                <a:solidFill>
                  <a:srgbClr val="00B050"/>
                </a:solidFill>
              </a:rPr>
              <a:t>des aires</a:t>
            </a:r>
            <a:r>
              <a:rPr lang="fr-FR" sz="3600" dirty="0"/>
              <a:t> des triangles ? </a:t>
            </a:r>
          </a:p>
          <a:p>
            <a:pPr>
              <a:buNone/>
            </a:pPr>
            <a:r>
              <a:rPr lang="fr-FR" dirty="0"/>
              <a:t>					       1 – q</a:t>
            </a:r>
            <a:r>
              <a:rPr lang="fr-FR" sz="2400" baseline="30000" dirty="0"/>
              <a:t>nb de termes</a:t>
            </a:r>
            <a:r>
              <a:rPr lang="fr-FR" sz="2400" dirty="0"/>
              <a:t>                </a:t>
            </a:r>
            <a:r>
              <a:rPr lang="fr-FR" sz="2800" dirty="0"/>
              <a:t>1 – 0,25</a:t>
            </a:r>
            <a:r>
              <a:rPr lang="fr-FR" sz="2800" baseline="30000" dirty="0">
                <a:solidFill>
                  <a:srgbClr val="FF0000"/>
                </a:solidFill>
              </a:rPr>
              <a:t>n</a:t>
            </a:r>
            <a:endParaRPr lang="fr-FR" baseline="30000" dirty="0"/>
          </a:p>
          <a:p>
            <a:pPr>
              <a:buNone/>
            </a:pPr>
            <a:r>
              <a:rPr lang="fr-FR" dirty="0">
                <a:solidFill>
                  <a:srgbClr val="FF0000"/>
                </a:solidFill>
              </a:rPr>
              <a:t>S</a:t>
            </a:r>
            <a:r>
              <a:rPr lang="fr-FR" dirty="0"/>
              <a:t> = </a:t>
            </a:r>
            <a:r>
              <a:rPr lang="fr-FR" dirty="0">
                <a:solidFill>
                  <a:srgbClr val="0070C0"/>
                </a:solidFill>
              </a:rPr>
              <a:t>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/>
              <a:t>+ </a:t>
            </a:r>
            <a:r>
              <a:rPr lang="fr-FR" dirty="0">
                <a:solidFill>
                  <a:srgbClr val="0070C0"/>
                </a:solidFill>
              </a:rPr>
              <a:t>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/>
              <a:t>+ … +</a:t>
            </a:r>
            <a:r>
              <a:rPr lang="fr-FR" dirty="0">
                <a:solidFill>
                  <a:srgbClr val="0070C0"/>
                </a:solidFill>
              </a:rPr>
              <a:t> u</a:t>
            </a:r>
            <a:r>
              <a:rPr lang="fr-FR" baseline="-25000" dirty="0">
                <a:solidFill>
                  <a:srgbClr val="0070C0"/>
                </a:solidFill>
              </a:rPr>
              <a:t>n</a:t>
            </a:r>
            <a:r>
              <a:rPr lang="fr-FR" dirty="0"/>
              <a:t> = 1</a:t>
            </a:r>
            <a:r>
              <a:rPr lang="fr-FR" baseline="30000" dirty="0"/>
              <a:t>er</a:t>
            </a:r>
            <a:r>
              <a:rPr lang="fr-FR" dirty="0"/>
              <a:t> </a:t>
            </a:r>
            <a:r>
              <a:rPr lang="fr-FR" sz="2000" dirty="0"/>
              <a:t>terme</a:t>
            </a:r>
            <a:r>
              <a:rPr lang="fr-FR" sz="2400" dirty="0"/>
              <a:t>                               = </a:t>
            </a:r>
            <a:r>
              <a:rPr lang="fr-FR" dirty="0"/>
              <a:t>200</a:t>
            </a:r>
            <a:endParaRPr lang="fr-FR" sz="2400" dirty="0"/>
          </a:p>
          <a:p>
            <a:pPr>
              <a:buNone/>
            </a:pPr>
            <a:r>
              <a:rPr lang="fr-FR" dirty="0"/>
              <a:t>					              1 – q                     </a:t>
            </a:r>
            <a:r>
              <a:rPr lang="fr-FR" sz="2800" dirty="0"/>
              <a:t>1 – 0,25 </a:t>
            </a:r>
            <a:endParaRPr lang="fr-FR" dirty="0"/>
          </a:p>
          <a:p>
            <a:pPr>
              <a:buNone/>
            </a:pPr>
            <a:r>
              <a:rPr lang="fr-FR" sz="3200" dirty="0"/>
              <a:t>L’aire maximale </a:t>
            </a:r>
            <a:r>
              <a:rPr lang="fr-FR" sz="3200" dirty="0" err="1">
                <a:solidFill>
                  <a:srgbClr val="FF0000"/>
                </a:solidFill>
              </a:rPr>
              <a:t>S</a:t>
            </a:r>
            <a:r>
              <a:rPr lang="fr-FR" sz="3200" baseline="-25000" dirty="0" err="1">
                <a:solidFill>
                  <a:srgbClr val="FF0000"/>
                </a:solidFill>
              </a:rPr>
              <a:t>maxi</a:t>
            </a:r>
            <a:r>
              <a:rPr lang="fr-FR" sz="3200" dirty="0">
                <a:solidFill>
                  <a:srgbClr val="FF0000"/>
                </a:solidFill>
              </a:rPr>
              <a:t> </a:t>
            </a:r>
            <a:r>
              <a:rPr lang="fr-FR" sz="3200" dirty="0"/>
              <a:t>correspond au nombre maximal </a:t>
            </a:r>
            <a:r>
              <a:rPr lang="fr-FR" sz="3200" dirty="0">
                <a:solidFill>
                  <a:srgbClr val="FF0000"/>
                </a:solidFill>
              </a:rPr>
              <a:t>n </a:t>
            </a:r>
            <a:r>
              <a:rPr lang="fr-FR" sz="3200" dirty="0"/>
              <a:t>de triangles.</a:t>
            </a:r>
            <a:endParaRPr lang="fr-FR" sz="3600" dirty="0"/>
          </a:p>
          <a:p>
            <a:pPr>
              <a:buNone/>
            </a:pPr>
            <a:r>
              <a:rPr lang="fr-FR" sz="3600" dirty="0">
                <a:solidFill>
                  <a:srgbClr val="FF0000"/>
                </a:solidFill>
              </a:rPr>
              <a:t>								</a:t>
            </a:r>
            <a:r>
              <a:rPr lang="fr-FR" sz="3600" dirty="0" err="1">
                <a:solidFill>
                  <a:srgbClr val="FF0000"/>
                </a:solidFill>
              </a:rPr>
              <a:t>S</a:t>
            </a:r>
            <a:r>
              <a:rPr lang="fr-FR" sz="3600" baseline="-25000" dirty="0" err="1">
                <a:solidFill>
                  <a:srgbClr val="FF0000"/>
                </a:solidFill>
              </a:rPr>
              <a:t>maxi</a:t>
            </a:r>
            <a:r>
              <a:rPr lang="fr-FR" sz="3600" dirty="0">
                <a:solidFill>
                  <a:srgbClr val="FF0000"/>
                </a:solidFill>
              </a:rPr>
              <a:t> </a:t>
            </a:r>
            <a:r>
              <a:rPr lang="fr-FR" sz="3600" dirty="0"/>
              <a:t>= </a:t>
            </a:r>
            <a:r>
              <a:rPr lang="fr-FR" sz="3600" dirty="0" err="1"/>
              <a:t>lim</a:t>
            </a:r>
            <a:r>
              <a:rPr lang="fr-FR" sz="3600" dirty="0"/>
              <a:t>      S     </a:t>
            </a:r>
            <a:r>
              <a:rPr lang="fr-FR" sz="3600" dirty="0">
                <a:solidFill>
                  <a:srgbClr val="FF0000"/>
                </a:solidFill>
              </a:rPr>
              <a:t> </a:t>
            </a:r>
            <a:r>
              <a:rPr lang="fr-FR" sz="3600" dirty="0"/>
              <a:t> </a:t>
            </a:r>
          </a:p>
          <a:p>
            <a:pPr>
              <a:buNone/>
            </a:pPr>
            <a:r>
              <a:rPr lang="fr-FR" sz="2400" dirty="0"/>
              <a:t>                                             					     n → + ∞</a:t>
            </a:r>
            <a:r>
              <a:rPr lang="fr-FR" sz="3600" dirty="0"/>
              <a:t>              </a:t>
            </a:r>
          </a:p>
          <a:p>
            <a:pPr>
              <a:buNone/>
            </a:pPr>
            <a:r>
              <a:rPr lang="fr-FR" sz="3200" dirty="0"/>
              <a:t>Lorsque    </a:t>
            </a:r>
            <a:r>
              <a:rPr lang="fr-FR" sz="3200" dirty="0">
                <a:solidFill>
                  <a:srgbClr val="0070C0"/>
                </a:solidFill>
              </a:rPr>
              <a:t>0 &lt; </a:t>
            </a:r>
            <a:r>
              <a:rPr lang="fr-FR" sz="3200" dirty="0"/>
              <a:t>q</a:t>
            </a:r>
            <a:r>
              <a:rPr lang="fr-FR" sz="3200" dirty="0">
                <a:solidFill>
                  <a:srgbClr val="0070C0"/>
                </a:solidFill>
              </a:rPr>
              <a:t> &lt; 1    </a:t>
            </a:r>
            <a:r>
              <a:rPr lang="fr-FR" sz="3200" dirty="0" err="1"/>
              <a:t>q</a:t>
            </a:r>
            <a:r>
              <a:rPr lang="fr-FR" sz="3200" baseline="30000" dirty="0" err="1"/>
              <a:t>n</a:t>
            </a:r>
            <a:r>
              <a:rPr lang="fr-FR" sz="3200" dirty="0"/>
              <a:t> → </a:t>
            </a:r>
            <a:r>
              <a:rPr lang="fr-FR" sz="3200" dirty="0">
                <a:solidFill>
                  <a:srgbClr val="7030A0"/>
                </a:solidFill>
              </a:rPr>
              <a:t>0		            </a:t>
            </a:r>
            <a:r>
              <a:rPr lang="fr-FR" sz="3200" dirty="0"/>
              <a:t>1 – </a:t>
            </a:r>
            <a:r>
              <a:rPr lang="fr-FR" sz="3200" dirty="0">
                <a:solidFill>
                  <a:srgbClr val="7030A0"/>
                </a:solidFill>
              </a:rPr>
              <a:t>0           </a:t>
            </a:r>
            <a:r>
              <a:rPr lang="fr-FR" dirty="0">
                <a:solidFill>
                  <a:schemeClr val="bg1"/>
                </a:solidFill>
              </a:rPr>
              <a:t>200         200   </a:t>
            </a:r>
            <a:r>
              <a:rPr lang="fr-FR" sz="2000" dirty="0">
                <a:solidFill>
                  <a:schemeClr val="bg1"/>
                </a:solidFill>
              </a:rPr>
              <a:t>  </a:t>
            </a:r>
            <a:r>
              <a:rPr lang="fr-FR" dirty="0">
                <a:solidFill>
                  <a:schemeClr val="bg1"/>
                </a:solidFill>
              </a:rPr>
              <a:t> </a:t>
            </a:r>
            <a:endParaRPr lang="fr-FR" sz="32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sz="3200" dirty="0">
                <a:solidFill>
                  <a:srgbClr val="FF0000"/>
                </a:solidFill>
              </a:rPr>
              <a:t>					         </a:t>
            </a:r>
            <a:r>
              <a:rPr lang="fr-FR" sz="3200" dirty="0" err="1">
                <a:solidFill>
                  <a:srgbClr val="FF0000"/>
                </a:solidFill>
              </a:rPr>
              <a:t>S</a:t>
            </a:r>
            <a:r>
              <a:rPr lang="fr-FR" sz="3200" baseline="-25000" dirty="0" err="1">
                <a:solidFill>
                  <a:srgbClr val="FF0000"/>
                </a:solidFill>
              </a:rPr>
              <a:t>maxi</a:t>
            </a:r>
            <a:r>
              <a:rPr lang="fr-FR" sz="3200" dirty="0">
                <a:solidFill>
                  <a:srgbClr val="FF0000"/>
                </a:solidFill>
              </a:rPr>
              <a:t> </a:t>
            </a:r>
            <a:r>
              <a:rPr lang="fr-FR" sz="3200" dirty="0"/>
              <a:t>= 200                   =   …</a:t>
            </a:r>
          </a:p>
          <a:p>
            <a:pPr>
              <a:buNone/>
            </a:pPr>
            <a:r>
              <a:rPr lang="fr-FR" sz="3200" dirty="0"/>
              <a:t>								1 – 0,25       </a:t>
            </a:r>
            <a:r>
              <a:rPr lang="fr-FR" sz="3200" dirty="0">
                <a:solidFill>
                  <a:schemeClr val="bg1"/>
                </a:solidFill>
              </a:rPr>
              <a:t>0,75               </a:t>
            </a:r>
          </a:p>
        </p:txBody>
      </p:sp>
      <p:cxnSp>
        <p:nvCxnSpPr>
          <p:cNvPr id="21" name="Connecteur droit 20"/>
          <p:cNvCxnSpPr>
            <a:cxnSpLocks/>
          </p:cNvCxnSpPr>
          <p:nvPr/>
        </p:nvCxnSpPr>
        <p:spPr>
          <a:xfrm>
            <a:off x="4861993" y="2025616"/>
            <a:ext cx="1843607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lèche droite 24"/>
          <p:cNvSpPr/>
          <p:nvPr/>
        </p:nvSpPr>
        <p:spPr>
          <a:xfrm>
            <a:off x="6223339" y="3450805"/>
            <a:ext cx="591670" cy="309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2" name="Image 21" descr="courbes q positif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5962" y="5146049"/>
            <a:ext cx="3419953" cy="1514687"/>
          </a:xfrm>
          <a:prstGeom prst="rect">
            <a:avLst/>
          </a:prstGeom>
        </p:spPr>
      </p:pic>
      <p:cxnSp>
        <p:nvCxnSpPr>
          <p:cNvPr id="35" name="Connecteur droit 34">
            <a:extLst>
              <a:ext uri="{FF2B5EF4-FFF2-40B4-BE49-F238E27FC236}">
                <a16:creationId xmlns="" xmlns:a16="http://schemas.microsoft.com/office/drawing/2014/main" id="{A2A29FE4-BD04-4CF1-B3CD-480E8C1F13B2}"/>
              </a:ext>
            </a:extLst>
          </p:cNvPr>
          <p:cNvCxnSpPr>
            <a:cxnSpLocks/>
          </p:cNvCxnSpPr>
          <p:nvPr/>
        </p:nvCxnSpPr>
        <p:spPr>
          <a:xfrm>
            <a:off x="7688496" y="2025616"/>
            <a:ext cx="1469942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lèche droite 24">
            <a:extLst>
              <a:ext uri="{FF2B5EF4-FFF2-40B4-BE49-F238E27FC236}">
                <a16:creationId xmlns="" xmlns:a16="http://schemas.microsoft.com/office/drawing/2014/main" id="{553451C1-70B0-46C7-B5F0-D7989FC6620F}"/>
              </a:ext>
            </a:extLst>
          </p:cNvPr>
          <p:cNvSpPr/>
          <p:nvPr/>
        </p:nvSpPr>
        <p:spPr>
          <a:xfrm>
            <a:off x="4379826" y="5253805"/>
            <a:ext cx="591670" cy="309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7" name="Connecteur droit 36">
            <a:extLst>
              <a:ext uri="{FF2B5EF4-FFF2-40B4-BE49-F238E27FC236}">
                <a16:creationId xmlns="" xmlns:a16="http://schemas.microsoft.com/office/drawing/2014/main" id="{23DE88B0-54DF-4850-B9C1-9E19FAAFE6E9}"/>
              </a:ext>
            </a:extLst>
          </p:cNvPr>
          <p:cNvCxnSpPr>
            <a:cxnSpLocks/>
          </p:cNvCxnSpPr>
          <p:nvPr/>
        </p:nvCxnSpPr>
        <p:spPr>
          <a:xfrm>
            <a:off x="6953525" y="5418237"/>
            <a:ext cx="1469942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riangle rectangle 22">
            <a:extLst>
              <a:ext uri="{FF2B5EF4-FFF2-40B4-BE49-F238E27FC236}">
                <a16:creationId xmlns="" xmlns:a16="http://schemas.microsoft.com/office/drawing/2014/main" id="{C42E0FC4-70BB-4BE2-A44C-6A555B90F6BD}"/>
              </a:ext>
            </a:extLst>
          </p:cNvPr>
          <p:cNvSpPr/>
          <p:nvPr/>
        </p:nvSpPr>
        <p:spPr>
          <a:xfrm>
            <a:off x="10031504" y="316834"/>
            <a:ext cx="1796389" cy="1700225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D0E6CF59-21DB-49DC-AD06-8CD318F88603}"/>
              </a:ext>
            </a:extLst>
          </p:cNvPr>
          <p:cNvSpPr/>
          <p:nvPr/>
        </p:nvSpPr>
        <p:spPr>
          <a:xfrm>
            <a:off x="10023673" y="262243"/>
            <a:ext cx="1858812" cy="175737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Triangle rectangle 37">
            <a:extLst>
              <a:ext uri="{FF2B5EF4-FFF2-40B4-BE49-F238E27FC236}">
                <a16:creationId xmlns="" xmlns:a16="http://schemas.microsoft.com/office/drawing/2014/main" id="{F7B05339-7E43-483E-9F9E-EF5DA7A99DB7}"/>
              </a:ext>
            </a:extLst>
          </p:cNvPr>
          <p:cNvSpPr/>
          <p:nvPr/>
        </p:nvSpPr>
        <p:spPr>
          <a:xfrm>
            <a:off x="10959353" y="275891"/>
            <a:ext cx="909484" cy="907450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Triangle rectangle 39">
            <a:extLst>
              <a:ext uri="{FF2B5EF4-FFF2-40B4-BE49-F238E27FC236}">
                <a16:creationId xmlns="" xmlns:a16="http://schemas.microsoft.com/office/drawing/2014/main" id="{5A48F868-AE48-4969-B61F-CBE4ED7B00A2}"/>
              </a:ext>
            </a:extLst>
          </p:cNvPr>
          <p:cNvSpPr/>
          <p:nvPr/>
        </p:nvSpPr>
        <p:spPr>
          <a:xfrm>
            <a:off x="11404358" y="289539"/>
            <a:ext cx="450831" cy="457204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Triangle rectangle 41">
            <a:extLst>
              <a:ext uri="{FF2B5EF4-FFF2-40B4-BE49-F238E27FC236}">
                <a16:creationId xmlns="" xmlns:a16="http://schemas.microsoft.com/office/drawing/2014/main" id="{119B555E-204D-49CD-BE29-B85BA1AEFCD2}"/>
              </a:ext>
            </a:extLst>
          </p:cNvPr>
          <p:cNvSpPr/>
          <p:nvPr/>
        </p:nvSpPr>
        <p:spPr>
          <a:xfrm>
            <a:off x="11630296" y="275891"/>
            <a:ext cx="231218" cy="230658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Triangle rectangle 43">
            <a:extLst>
              <a:ext uri="{FF2B5EF4-FFF2-40B4-BE49-F238E27FC236}">
                <a16:creationId xmlns="" xmlns:a16="http://schemas.microsoft.com/office/drawing/2014/main" id="{6A101E1A-850D-4124-AE6A-86F6ED479A1F}"/>
              </a:ext>
            </a:extLst>
          </p:cNvPr>
          <p:cNvSpPr/>
          <p:nvPr/>
        </p:nvSpPr>
        <p:spPr>
          <a:xfrm>
            <a:off x="11752707" y="288341"/>
            <a:ext cx="108808" cy="107401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Triangle rectangle 45">
            <a:extLst>
              <a:ext uri="{FF2B5EF4-FFF2-40B4-BE49-F238E27FC236}">
                <a16:creationId xmlns="" xmlns:a16="http://schemas.microsoft.com/office/drawing/2014/main" id="{AFBA9F0D-9828-4521-9527-F99D94B9D465}"/>
              </a:ext>
            </a:extLst>
          </p:cNvPr>
          <p:cNvSpPr/>
          <p:nvPr/>
        </p:nvSpPr>
        <p:spPr>
          <a:xfrm>
            <a:off x="11808676" y="284659"/>
            <a:ext cx="52838" cy="52576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Triangle rectangle 46">
            <a:extLst>
              <a:ext uri="{FF2B5EF4-FFF2-40B4-BE49-F238E27FC236}">
                <a16:creationId xmlns="" xmlns:a16="http://schemas.microsoft.com/office/drawing/2014/main" id="{E0C07342-559F-482A-8B83-F7FC47FF6568}"/>
              </a:ext>
            </a:extLst>
          </p:cNvPr>
          <p:cNvSpPr/>
          <p:nvPr/>
        </p:nvSpPr>
        <p:spPr>
          <a:xfrm>
            <a:off x="11815788" y="277931"/>
            <a:ext cx="52838" cy="45719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Triangle rectangle 47">
            <a:extLst>
              <a:ext uri="{FF2B5EF4-FFF2-40B4-BE49-F238E27FC236}">
                <a16:creationId xmlns="" xmlns:a16="http://schemas.microsoft.com/office/drawing/2014/main" id="{BE0C8CC4-B122-459E-936B-08AC96701194}"/>
              </a:ext>
            </a:extLst>
          </p:cNvPr>
          <p:cNvSpPr/>
          <p:nvPr/>
        </p:nvSpPr>
        <p:spPr>
          <a:xfrm>
            <a:off x="10959353" y="282388"/>
            <a:ext cx="927847" cy="914400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9" name="Connecteur droit 48">
            <a:extLst>
              <a:ext uri="{FF2B5EF4-FFF2-40B4-BE49-F238E27FC236}">
                <a16:creationId xmlns="" xmlns:a16="http://schemas.microsoft.com/office/drawing/2014/main" id="{E380A5D4-2EC2-4695-8EDE-F2423D472609}"/>
              </a:ext>
            </a:extLst>
          </p:cNvPr>
          <p:cNvCxnSpPr>
            <a:stCxn id="48" idx="2"/>
          </p:cNvCxnSpPr>
          <p:nvPr/>
        </p:nvCxnSpPr>
        <p:spPr>
          <a:xfrm>
            <a:off x="10959353" y="1196788"/>
            <a:ext cx="40341" cy="847166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>
            <a:extLst>
              <a:ext uri="{FF2B5EF4-FFF2-40B4-BE49-F238E27FC236}">
                <a16:creationId xmlns="" xmlns:a16="http://schemas.microsoft.com/office/drawing/2014/main" id="{1D7247FC-B2B8-4350-A436-D20E2978D9E6}"/>
              </a:ext>
            </a:extLst>
          </p:cNvPr>
          <p:cNvCxnSpPr/>
          <p:nvPr/>
        </p:nvCxnSpPr>
        <p:spPr>
          <a:xfrm>
            <a:off x="10031506" y="1169894"/>
            <a:ext cx="954741" cy="0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>
            <a:extLst>
              <a:ext uri="{FF2B5EF4-FFF2-40B4-BE49-F238E27FC236}">
                <a16:creationId xmlns="" xmlns:a16="http://schemas.microsoft.com/office/drawing/2014/main" id="{3C67AD40-6367-4DFC-8DA0-98C0EFF80D77}"/>
              </a:ext>
            </a:extLst>
          </p:cNvPr>
          <p:cNvCxnSpPr/>
          <p:nvPr/>
        </p:nvCxnSpPr>
        <p:spPr>
          <a:xfrm flipH="1" flipV="1">
            <a:off x="10049437" y="1174379"/>
            <a:ext cx="977152" cy="856128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4474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87390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fr-FR" dirty="0"/>
              <a:t>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1329" y="382136"/>
            <a:ext cx="11640671" cy="64758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5400" b="1" dirty="0">
                <a:solidFill>
                  <a:srgbClr val="FF0000"/>
                </a:solidFill>
              </a:rPr>
              <a:t>3°) </a:t>
            </a:r>
            <a:r>
              <a:rPr lang="fr-FR" sz="3600" dirty="0">
                <a:solidFill>
                  <a:srgbClr val="00B050"/>
                </a:solidFill>
              </a:rPr>
              <a:t>somme </a:t>
            </a:r>
            <a:r>
              <a:rPr lang="fr-FR" sz="3600" dirty="0">
                <a:solidFill>
                  <a:srgbClr val="FF0000"/>
                </a:solidFill>
              </a:rPr>
              <a:t>maxi </a:t>
            </a:r>
            <a:r>
              <a:rPr lang="fr-FR" sz="3600" dirty="0">
                <a:solidFill>
                  <a:srgbClr val="00B050"/>
                </a:solidFill>
              </a:rPr>
              <a:t>des aires</a:t>
            </a:r>
            <a:r>
              <a:rPr lang="fr-FR" sz="3600" dirty="0"/>
              <a:t> des triangles ? </a:t>
            </a:r>
          </a:p>
          <a:p>
            <a:pPr>
              <a:buNone/>
            </a:pPr>
            <a:r>
              <a:rPr lang="fr-FR" dirty="0"/>
              <a:t>					       1 – q</a:t>
            </a:r>
            <a:r>
              <a:rPr lang="fr-FR" sz="2400" baseline="30000" dirty="0"/>
              <a:t>nb de termes</a:t>
            </a:r>
            <a:r>
              <a:rPr lang="fr-FR" sz="2400" dirty="0"/>
              <a:t>                </a:t>
            </a:r>
            <a:r>
              <a:rPr lang="fr-FR" sz="2800" dirty="0"/>
              <a:t>1 – 0,25</a:t>
            </a:r>
            <a:r>
              <a:rPr lang="fr-FR" sz="2800" baseline="30000" dirty="0">
                <a:solidFill>
                  <a:srgbClr val="FF0000"/>
                </a:solidFill>
              </a:rPr>
              <a:t>n</a:t>
            </a:r>
            <a:endParaRPr lang="fr-FR" baseline="30000" dirty="0"/>
          </a:p>
          <a:p>
            <a:pPr>
              <a:buNone/>
            </a:pPr>
            <a:r>
              <a:rPr lang="fr-FR" dirty="0">
                <a:solidFill>
                  <a:srgbClr val="FF0000"/>
                </a:solidFill>
              </a:rPr>
              <a:t>S</a:t>
            </a:r>
            <a:r>
              <a:rPr lang="fr-FR" dirty="0"/>
              <a:t> = </a:t>
            </a:r>
            <a:r>
              <a:rPr lang="fr-FR" dirty="0">
                <a:solidFill>
                  <a:srgbClr val="0070C0"/>
                </a:solidFill>
              </a:rPr>
              <a:t>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/>
              <a:t>+ </a:t>
            </a:r>
            <a:r>
              <a:rPr lang="fr-FR" dirty="0">
                <a:solidFill>
                  <a:srgbClr val="0070C0"/>
                </a:solidFill>
              </a:rPr>
              <a:t>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/>
              <a:t>+ … +</a:t>
            </a:r>
            <a:r>
              <a:rPr lang="fr-FR" dirty="0">
                <a:solidFill>
                  <a:srgbClr val="0070C0"/>
                </a:solidFill>
              </a:rPr>
              <a:t> u</a:t>
            </a:r>
            <a:r>
              <a:rPr lang="fr-FR" baseline="-25000" dirty="0">
                <a:solidFill>
                  <a:srgbClr val="0070C0"/>
                </a:solidFill>
              </a:rPr>
              <a:t>n</a:t>
            </a:r>
            <a:r>
              <a:rPr lang="fr-FR" dirty="0"/>
              <a:t> = 1</a:t>
            </a:r>
            <a:r>
              <a:rPr lang="fr-FR" baseline="30000" dirty="0"/>
              <a:t>er</a:t>
            </a:r>
            <a:r>
              <a:rPr lang="fr-FR" dirty="0"/>
              <a:t> </a:t>
            </a:r>
            <a:r>
              <a:rPr lang="fr-FR" sz="2000" dirty="0"/>
              <a:t>terme</a:t>
            </a:r>
            <a:r>
              <a:rPr lang="fr-FR" sz="2400" dirty="0"/>
              <a:t>                               = </a:t>
            </a:r>
            <a:r>
              <a:rPr lang="fr-FR" dirty="0"/>
              <a:t>200</a:t>
            </a:r>
            <a:endParaRPr lang="fr-FR" sz="2400" dirty="0"/>
          </a:p>
          <a:p>
            <a:pPr>
              <a:buNone/>
            </a:pPr>
            <a:r>
              <a:rPr lang="fr-FR" dirty="0"/>
              <a:t>					              1 – q                     </a:t>
            </a:r>
            <a:r>
              <a:rPr lang="fr-FR" sz="2800" dirty="0"/>
              <a:t>1 – 0,25 </a:t>
            </a:r>
            <a:endParaRPr lang="fr-FR" dirty="0"/>
          </a:p>
          <a:p>
            <a:pPr>
              <a:buNone/>
            </a:pPr>
            <a:r>
              <a:rPr lang="fr-FR" sz="3200" dirty="0"/>
              <a:t>L’aire maximale </a:t>
            </a:r>
            <a:r>
              <a:rPr lang="fr-FR" sz="3200" dirty="0" err="1">
                <a:solidFill>
                  <a:srgbClr val="FF0000"/>
                </a:solidFill>
              </a:rPr>
              <a:t>S</a:t>
            </a:r>
            <a:r>
              <a:rPr lang="fr-FR" sz="3200" baseline="-25000" dirty="0" err="1">
                <a:solidFill>
                  <a:srgbClr val="FF0000"/>
                </a:solidFill>
              </a:rPr>
              <a:t>maxi</a:t>
            </a:r>
            <a:r>
              <a:rPr lang="fr-FR" sz="3200" dirty="0">
                <a:solidFill>
                  <a:srgbClr val="FF0000"/>
                </a:solidFill>
              </a:rPr>
              <a:t> </a:t>
            </a:r>
            <a:r>
              <a:rPr lang="fr-FR" sz="3200" dirty="0"/>
              <a:t>correspond au nombre maximal </a:t>
            </a:r>
            <a:r>
              <a:rPr lang="fr-FR" sz="3200" dirty="0">
                <a:solidFill>
                  <a:srgbClr val="FF0000"/>
                </a:solidFill>
              </a:rPr>
              <a:t>n </a:t>
            </a:r>
            <a:r>
              <a:rPr lang="fr-FR" sz="3200" dirty="0"/>
              <a:t>de triangles.</a:t>
            </a:r>
            <a:endParaRPr lang="fr-FR" sz="3600" dirty="0"/>
          </a:p>
          <a:p>
            <a:pPr>
              <a:buNone/>
            </a:pPr>
            <a:r>
              <a:rPr lang="fr-FR" sz="3600" dirty="0">
                <a:solidFill>
                  <a:srgbClr val="FF0000"/>
                </a:solidFill>
              </a:rPr>
              <a:t>								</a:t>
            </a:r>
            <a:r>
              <a:rPr lang="fr-FR" sz="3600" dirty="0" err="1">
                <a:solidFill>
                  <a:srgbClr val="FF0000"/>
                </a:solidFill>
              </a:rPr>
              <a:t>S</a:t>
            </a:r>
            <a:r>
              <a:rPr lang="fr-FR" sz="3600" baseline="-25000" dirty="0" err="1">
                <a:solidFill>
                  <a:srgbClr val="FF0000"/>
                </a:solidFill>
              </a:rPr>
              <a:t>maxi</a:t>
            </a:r>
            <a:r>
              <a:rPr lang="fr-FR" sz="3600" dirty="0">
                <a:solidFill>
                  <a:srgbClr val="FF0000"/>
                </a:solidFill>
              </a:rPr>
              <a:t> </a:t>
            </a:r>
            <a:r>
              <a:rPr lang="fr-FR" sz="3600" dirty="0"/>
              <a:t>= </a:t>
            </a:r>
            <a:r>
              <a:rPr lang="fr-FR" sz="3600" dirty="0" err="1"/>
              <a:t>lim</a:t>
            </a:r>
            <a:r>
              <a:rPr lang="fr-FR" sz="3600" dirty="0"/>
              <a:t>      S     </a:t>
            </a:r>
            <a:r>
              <a:rPr lang="fr-FR" sz="3600" dirty="0">
                <a:solidFill>
                  <a:srgbClr val="FF0000"/>
                </a:solidFill>
              </a:rPr>
              <a:t> </a:t>
            </a:r>
            <a:r>
              <a:rPr lang="fr-FR" sz="3600" dirty="0"/>
              <a:t> </a:t>
            </a:r>
          </a:p>
          <a:p>
            <a:pPr>
              <a:buNone/>
            </a:pPr>
            <a:r>
              <a:rPr lang="fr-FR" sz="2400" dirty="0"/>
              <a:t>                                             					     n → + ∞</a:t>
            </a:r>
            <a:r>
              <a:rPr lang="fr-FR" sz="3600" dirty="0"/>
              <a:t>              </a:t>
            </a:r>
          </a:p>
          <a:p>
            <a:pPr>
              <a:buNone/>
            </a:pPr>
            <a:r>
              <a:rPr lang="fr-FR" sz="3200" dirty="0"/>
              <a:t>Lorsque    </a:t>
            </a:r>
            <a:r>
              <a:rPr lang="fr-FR" sz="3200" dirty="0">
                <a:solidFill>
                  <a:srgbClr val="0070C0"/>
                </a:solidFill>
              </a:rPr>
              <a:t>0 &lt; </a:t>
            </a:r>
            <a:r>
              <a:rPr lang="fr-FR" sz="3200" dirty="0"/>
              <a:t>q</a:t>
            </a:r>
            <a:r>
              <a:rPr lang="fr-FR" sz="3200" dirty="0">
                <a:solidFill>
                  <a:srgbClr val="0070C0"/>
                </a:solidFill>
              </a:rPr>
              <a:t> &lt; 1    </a:t>
            </a:r>
            <a:r>
              <a:rPr lang="fr-FR" sz="3200" dirty="0" err="1"/>
              <a:t>q</a:t>
            </a:r>
            <a:r>
              <a:rPr lang="fr-FR" sz="3200" baseline="30000" dirty="0" err="1"/>
              <a:t>n</a:t>
            </a:r>
            <a:r>
              <a:rPr lang="fr-FR" sz="3200" dirty="0"/>
              <a:t> → </a:t>
            </a:r>
            <a:r>
              <a:rPr lang="fr-FR" sz="3200" dirty="0">
                <a:solidFill>
                  <a:srgbClr val="7030A0"/>
                </a:solidFill>
              </a:rPr>
              <a:t>0		            </a:t>
            </a:r>
            <a:r>
              <a:rPr lang="fr-FR" sz="3200" dirty="0"/>
              <a:t>1 – </a:t>
            </a:r>
            <a:r>
              <a:rPr lang="fr-FR" sz="3200" dirty="0">
                <a:solidFill>
                  <a:srgbClr val="7030A0"/>
                </a:solidFill>
              </a:rPr>
              <a:t>0           </a:t>
            </a:r>
            <a:r>
              <a:rPr lang="fr-FR" dirty="0"/>
              <a:t>200         200   </a:t>
            </a:r>
            <a:r>
              <a:rPr lang="fr-FR" sz="2000" dirty="0"/>
              <a:t>  </a:t>
            </a:r>
            <a:r>
              <a:rPr lang="fr-FR" dirty="0"/>
              <a:t> </a:t>
            </a:r>
            <a:endParaRPr lang="fr-FR" sz="3200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fr-FR" sz="3200" dirty="0">
                <a:solidFill>
                  <a:srgbClr val="FF0000"/>
                </a:solidFill>
              </a:rPr>
              <a:t>					         </a:t>
            </a:r>
            <a:r>
              <a:rPr lang="fr-FR" sz="3200" dirty="0" err="1">
                <a:solidFill>
                  <a:srgbClr val="FF0000"/>
                </a:solidFill>
              </a:rPr>
              <a:t>S</a:t>
            </a:r>
            <a:r>
              <a:rPr lang="fr-FR" sz="3200" baseline="-25000" dirty="0" err="1">
                <a:solidFill>
                  <a:srgbClr val="FF0000"/>
                </a:solidFill>
              </a:rPr>
              <a:t>maxi</a:t>
            </a:r>
            <a:r>
              <a:rPr lang="fr-FR" sz="3200" dirty="0">
                <a:solidFill>
                  <a:srgbClr val="FF0000"/>
                </a:solidFill>
              </a:rPr>
              <a:t> </a:t>
            </a:r>
            <a:r>
              <a:rPr lang="fr-FR" sz="3200" dirty="0"/>
              <a:t>= 200                   =           =          </a:t>
            </a:r>
            <a:r>
              <a:rPr lang="fr-FR" sz="3200" dirty="0">
                <a:solidFill>
                  <a:srgbClr val="FF0000"/>
                </a:solidFill>
              </a:rPr>
              <a:t> </a:t>
            </a:r>
            <a:r>
              <a:rPr lang="fr-FR" sz="3200" dirty="0"/>
              <a:t>=</a:t>
            </a:r>
          </a:p>
          <a:p>
            <a:pPr>
              <a:buNone/>
            </a:pPr>
            <a:r>
              <a:rPr lang="fr-FR" sz="3200" dirty="0"/>
              <a:t>								1 – 0,25       0,75              </a:t>
            </a:r>
            <a:r>
              <a:rPr lang="fr-FR" sz="3200" dirty="0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21" name="Connecteur droit 20"/>
          <p:cNvCxnSpPr>
            <a:cxnSpLocks/>
          </p:cNvCxnSpPr>
          <p:nvPr/>
        </p:nvCxnSpPr>
        <p:spPr>
          <a:xfrm>
            <a:off x="4861993" y="2025616"/>
            <a:ext cx="1843607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lèche droite 24"/>
          <p:cNvSpPr/>
          <p:nvPr/>
        </p:nvSpPr>
        <p:spPr>
          <a:xfrm>
            <a:off x="6223339" y="3450805"/>
            <a:ext cx="591670" cy="309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2" name="Image 21" descr="courbes q positif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5962" y="5146049"/>
            <a:ext cx="3419953" cy="1514687"/>
          </a:xfrm>
          <a:prstGeom prst="rect">
            <a:avLst/>
          </a:prstGeom>
        </p:spPr>
      </p:pic>
      <p:cxnSp>
        <p:nvCxnSpPr>
          <p:cNvPr id="35" name="Connecteur droit 34">
            <a:extLst>
              <a:ext uri="{FF2B5EF4-FFF2-40B4-BE49-F238E27FC236}">
                <a16:creationId xmlns="" xmlns:a16="http://schemas.microsoft.com/office/drawing/2014/main" id="{A2A29FE4-BD04-4CF1-B3CD-480E8C1F13B2}"/>
              </a:ext>
            </a:extLst>
          </p:cNvPr>
          <p:cNvCxnSpPr>
            <a:cxnSpLocks/>
          </p:cNvCxnSpPr>
          <p:nvPr/>
        </p:nvCxnSpPr>
        <p:spPr>
          <a:xfrm>
            <a:off x="7688496" y="2025616"/>
            <a:ext cx="1469942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lèche droite 24">
            <a:extLst>
              <a:ext uri="{FF2B5EF4-FFF2-40B4-BE49-F238E27FC236}">
                <a16:creationId xmlns="" xmlns:a16="http://schemas.microsoft.com/office/drawing/2014/main" id="{553451C1-70B0-46C7-B5F0-D7989FC6620F}"/>
              </a:ext>
            </a:extLst>
          </p:cNvPr>
          <p:cNvSpPr/>
          <p:nvPr/>
        </p:nvSpPr>
        <p:spPr>
          <a:xfrm>
            <a:off x="4379826" y="5253805"/>
            <a:ext cx="591670" cy="309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7" name="Connecteur droit 36">
            <a:extLst>
              <a:ext uri="{FF2B5EF4-FFF2-40B4-BE49-F238E27FC236}">
                <a16:creationId xmlns="" xmlns:a16="http://schemas.microsoft.com/office/drawing/2014/main" id="{23DE88B0-54DF-4850-B9C1-9E19FAAFE6E9}"/>
              </a:ext>
            </a:extLst>
          </p:cNvPr>
          <p:cNvCxnSpPr>
            <a:cxnSpLocks/>
          </p:cNvCxnSpPr>
          <p:nvPr/>
        </p:nvCxnSpPr>
        <p:spPr>
          <a:xfrm>
            <a:off x="6953525" y="5418237"/>
            <a:ext cx="1469942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>
            <a:extLst>
              <a:ext uri="{FF2B5EF4-FFF2-40B4-BE49-F238E27FC236}">
                <a16:creationId xmlns="" xmlns:a16="http://schemas.microsoft.com/office/drawing/2014/main" id="{B759CDD5-AE52-4380-9A9A-41400C301A97}"/>
              </a:ext>
            </a:extLst>
          </p:cNvPr>
          <p:cNvCxnSpPr>
            <a:cxnSpLocks/>
          </p:cNvCxnSpPr>
          <p:nvPr/>
        </p:nvCxnSpPr>
        <p:spPr>
          <a:xfrm>
            <a:off x="8968509" y="5408446"/>
            <a:ext cx="795182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>
            <a:extLst>
              <a:ext uri="{FF2B5EF4-FFF2-40B4-BE49-F238E27FC236}">
                <a16:creationId xmlns="" xmlns:a16="http://schemas.microsoft.com/office/drawing/2014/main" id="{95AE1110-2907-48A4-9EE4-AD43B89F3A67}"/>
              </a:ext>
            </a:extLst>
          </p:cNvPr>
          <p:cNvCxnSpPr>
            <a:cxnSpLocks/>
          </p:cNvCxnSpPr>
          <p:nvPr/>
        </p:nvCxnSpPr>
        <p:spPr>
          <a:xfrm>
            <a:off x="10210800" y="5418237"/>
            <a:ext cx="795182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Image 42">
            <a:extLst>
              <a:ext uri="{FF2B5EF4-FFF2-40B4-BE49-F238E27FC236}">
                <a16:creationId xmlns="" xmlns:a16="http://schemas.microsoft.com/office/drawing/2014/main" id="{3F937BA0-B930-400B-8082-BDE6415FA9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5944" y="5563099"/>
            <a:ext cx="624894" cy="762066"/>
          </a:xfrm>
          <a:prstGeom prst="rect">
            <a:avLst/>
          </a:prstGeom>
        </p:spPr>
      </p:pic>
      <p:pic>
        <p:nvPicPr>
          <p:cNvPr id="45" name="Image 44">
            <a:extLst>
              <a:ext uri="{FF2B5EF4-FFF2-40B4-BE49-F238E27FC236}">
                <a16:creationId xmlns="" xmlns:a16="http://schemas.microsoft.com/office/drawing/2014/main" id="{C907E27A-100A-4DAC-AA57-6ED92E12E31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3767" y="4939467"/>
            <a:ext cx="862173" cy="1017988"/>
          </a:xfrm>
          <a:prstGeom prst="rect">
            <a:avLst/>
          </a:prstGeom>
        </p:spPr>
      </p:pic>
      <p:sp>
        <p:nvSpPr>
          <p:cNvPr id="23" name="Triangle rectangle 22">
            <a:extLst>
              <a:ext uri="{FF2B5EF4-FFF2-40B4-BE49-F238E27FC236}">
                <a16:creationId xmlns="" xmlns:a16="http://schemas.microsoft.com/office/drawing/2014/main" id="{C42E0FC4-70BB-4BE2-A44C-6A555B90F6BD}"/>
              </a:ext>
            </a:extLst>
          </p:cNvPr>
          <p:cNvSpPr/>
          <p:nvPr/>
        </p:nvSpPr>
        <p:spPr>
          <a:xfrm>
            <a:off x="10031504" y="316834"/>
            <a:ext cx="1796389" cy="1700225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D0E6CF59-21DB-49DC-AD06-8CD318F88603}"/>
              </a:ext>
            </a:extLst>
          </p:cNvPr>
          <p:cNvSpPr/>
          <p:nvPr/>
        </p:nvSpPr>
        <p:spPr>
          <a:xfrm>
            <a:off x="10023673" y="262243"/>
            <a:ext cx="1858812" cy="175737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Triangle rectangle 37">
            <a:extLst>
              <a:ext uri="{FF2B5EF4-FFF2-40B4-BE49-F238E27FC236}">
                <a16:creationId xmlns="" xmlns:a16="http://schemas.microsoft.com/office/drawing/2014/main" id="{F7B05339-7E43-483E-9F9E-EF5DA7A99DB7}"/>
              </a:ext>
            </a:extLst>
          </p:cNvPr>
          <p:cNvSpPr/>
          <p:nvPr/>
        </p:nvSpPr>
        <p:spPr>
          <a:xfrm>
            <a:off x="10959353" y="275891"/>
            <a:ext cx="909484" cy="907450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Triangle rectangle 39">
            <a:extLst>
              <a:ext uri="{FF2B5EF4-FFF2-40B4-BE49-F238E27FC236}">
                <a16:creationId xmlns="" xmlns:a16="http://schemas.microsoft.com/office/drawing/2014/main" id="{5A48F868-AE48-4969-B61F-CBE4ED7B00A2}"/>
              </a:ext>
            </a:extLst>
          </p:cNvPr>
          <p:cNvSpPr/>
          <p:nvPr/>
        </p:nvSpPr>
        <p:spPr>
          <a:xfrm>
            <a:off x="11404358" y="289539"/>
            <a:ext cx="450831" cy="457204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Triangle rectangle 41">
            <a:extLst>
              <a:ext uri="{FF2B5EF4-FFF2-40B4-BE49-F238E27FC236}">
                <a16:creationId xmlns="" xmlns:a16="http://schemas.microsoft.com/office/drawing/2014/main" id="{119B555E-204D-49CD-BE29-B85BA1AEFCD2}"/>
              </a:ext>
            </a:extLst>
          </p:cNvPr>
          <p:cNvSpPr/>
          <p:nvPr/>
        </p:nvSpPr>
        <p:spPr>
          <a:xfrm>
            <a:off x="11630296" y="275891"/>
            <a:ext cx="231218" cy="230658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Triangle rectangle 43">
            <a:extLst>
              <a:ext uri="{FF2B5EF4-FFF2-40B4-BE49-F238E27FC236}">
                <a16:creationId xmlns="" xmlns:a16="http://schemas.microsoft.com/office/drawing/2014/main" id="{6A101E1A-850D-4124-AE6A-86F6ED479A1F}"/>
              </a:ext>
            </a:extLst>
          </p:cNvPr>
          <p:cNvSpPr/>
          <p:nvPr/>
        </p:nvSpPr>
        <p:spPr>
          <a:xfrm>
            <a:off x="11752707" y="288341"/>
            <a:ext cx="108808" cy="107401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Triangle rectangle 45">
            <a:extLst>
              <a:ext uri="{FF2B5EF4-FFF2-40B4-BE49-F238E27FC236}">
                <a16:creationId xmlns="" xmlns:a16="http://schemas.microsoft.com/office/drawing/2014/main" id="{AFBA9F0D-9828-4521-9527-F99D94B9D465}"/>
              </a:ext>
            </a:extLst>
          </p:cNvPr>
          <p:cNvSpPr/>
          <p:nvPr/>
        </p:nvSpPr>
        <p:spPr>
          <a:xfrm>
            <a:off x="11808676" y="284659"/>
            <a:ext cx="52838" cy="52576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Triangle rectangle 46">
            <a:extLst>
              <a:ext uri="{FF2B5EF4-FFF2-40B4-BE49-F238E27FC236}">
                <a16:creationId xmlns="" xmlns:a16="http://schemas.microsoft.com/office/drawing/2014/main" id="{E0C07342-559F-482A-8B83-F7FC47FF6568}"/>
              </a:ext>
            </a:extLst>
          </p:cNvPr>
          <p:cNvSpPr/>
          <p:nvPr/>
        </p:nvSpPr>
        <p:spPr>
          <a:xfrm>
            <a:off x="11815788" y="277931"/>
            <a:ext cx="52838" cy="45719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Triangle rectangle 47">
            <a:extLst>
              <a:ext uri="{FF2B5EF4-FFF2-40B4-BE49-F238E27FC236}">
                <a16:creationId xmlns="" xmlns:a16="http://schemas.microsoft.com/office/drawing/2014/main" id="{BE0C8CC4-B122-459E-936B-08AC96701194}"/>
              </a:ext>
            </a:extLst>
          </p:cNvPr>
          <p:cNvSpPr/>
          <p:nvPr/>
        </p:nvSpPr>
        <p:spPr>
          <a:xfrm>
            <a:off x="10959353" y="282388"/>
            <a:ext cx="927847" cy="914400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9" name="Connecteur droit 48">
            <a:extLst>
              <a:ext uri="{FF2B5EF4-FFF2-40B4-BE49-F238E27FC236}">
                <a16:creationId xmlns="" xmlns:a16="http://schemas.microsoft.com/office/drawing/2014/main" id="{E380A5D4-2EC2-4695-8EDE-F2423D472609}"/>
              </a:ext>
            </a:extLst>
          </p:cNvPr>
          <p:cNvCxnSpPr>
            <a:stCxn id="48" idx="2"/>
          </p:cNvCxnSpPr>
          <p:nvPr/>
        </p:nvCxnSpPr>
        <p:spPr>
          <a:xfrm>
            <a:off x="10959353" y="1196788"/>
            <a:ext cx="40341" cy="847166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>
            <a:extLst>
              <a:ext uri="{FF2B5EF4-FFF2-40B4-BE49-F238E27FC236}">
                <a16:creationId xmlns="" xmlns:a16="http://schemas.microsoft.com/office/drawing/2014/main" id="{1D7247FC-B2B8-4350-A436-D20E2978D9E6}"/>
              </a:ext>
            </a:extLst>
          </p:cNvPr>
          <p:cNvCxnSpPr/>
          <p:nvPr/>
        </p:nvCxnSpPr>
        <p:spPr>
          <a:xfrm>
            <a:off x="10031506" y="1169894"/>
            <a:ext cx="954741" cy="0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>
            <a:extLst>
              <a:ext uri="{FF2B5EF4-FFF2-40B4-BE49-F238E27FC236}">
                <a16:creationId xmlns="" xmlns:a16="http://schemas.microsoft.com/office/drawing/2014/main" id="{3C67AD40-6367-4DFC-8DA0-98C0EFF80D77}"/>
              </a:ext>
            </a:extLst>
          </p:cNvPr>
          <p:cNvCxnSpPr/>
          <p:nvPr/>
        </p:nvCxnSpPr>
        <p:spPr>
          <a:xfrm flipH="1" flipV="1">
            <a:off x="10049437" y="1174379"/>
            <a:ext cx="977152" cy="856128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4" descr="Une image contenant texte, ciseaux&#10;&#10;Description générée automatiquement">
            <a:extLst>
              <a:ext uri="{FF2B5EF4-FFF2-40B4-BE49-F238E27FC236}">
                <a16:creationId xmlns="" xmlns:a16="http://schemas.microsoft.com/office/drawing/2014/main" id="{ED68F0F2-3B7E-4781-BF45-42855EF7ADC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770" y="4906448"/>
            <a:ext cx="739204" cy="40389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2184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dirty="0"/>
              <a:t>8°) </a:t>
            </a:r>
            <a:r>
              <a:rPr lang="fr-FR" u="sng" dirty="0"/>
              <a:t>Moyenne géométrique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14652"/>
            <a:ext cx="10515600" cy="564334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Soient trois termes successifs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n-1</a:t>
            </a:r>
            <a:r>
              <a:rPr lang="fr-FR" baseline="-25000" dirty="0"/>
              <a:t> </a:t>
            </a:r>
            <a:r>
              <a:rPr lang="fr-FR" dirty="0"/>
              <a:t>;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</a:t>
            </a:r>
            <a:r>
              <a:rPr lang="fr-FR" dirty="0"/>
              <a:t> ;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n+1</a:t>
            </a:r>
            <a:r>
              <a:rPr lang="fr-FR" dirty="0"/>
              <a:t> d’une suite géométrique.</a:t>
            </a:r>
          </a:p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Exprimez u</a:t>
            </a:r>
            <a:r>
              <a:rPr lang="fr-FR" baseline="-25000" dirty="0">
                <a:solidFill>
                  <a:schemeClr val="bg1"/>
                </a:solidFill>
              </a:rPr>
              <a:t>n </a:t>
            </a:r>
            <a:r>
              <a:rPr lang="fr-FR" dirty="0">
                <a:solidFill>
                  <a:schemeClr val="bg1"/>
                </a:solidFill>
              </a:rPr>
              <a:t>en fonction de u</a:t>
            </a:r>
            <a:r>
              <a:rPr lang="fr-FR" baseline="-25000" dirty="0">
                <a:solidFill>
                  <a:schemeClr val="bg1"/>
                </a:solidFill>
              </a:rPr>
              <a:t>n-1 </a:t>
            </a:r>
            <a:r>
              <a:rPr lang="fr-FR" dirty="0">
                <a:solidFill>
                  <a:schemeClr val="bg1"/>
                </a:solidFill>
              </a:rPr>
              <a:t>et u</a:t>
            </a:r>
            <a:r>
              <a:rPr lang="fr-FR" baseline="-25000" dirty="0">
                <a:solidFill>
                  <a:schemeClr val="bg1"/>
                </a:solidFill>
              </a:rPr>
              <a:t>n+1</a:t>
            </a:r>
            <a:endParaRPr lang="fr-FR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  u</a:t>
            </a:r>
            <a:r>
              <a:rPr lang="fr-FR" baseline="-25000" dirty="0">
                <a:solidFill>
                  <a:schemeClr val="bg1"/>
                </a:solidFill>
              </a:rPr>
              <a:t>n+1</a:t>
            </a:r>
            <a:r>
              <a:rPr lang="fr-FR" dirty="0">
                <a:solidFill>
                  <a:schemeClr val="bg1"/>
                </a:solidFill>
              </a:rPr>
              <a:t>         u</a:t>
            </a:r>
            <a:r>
              <a:rPr lang="fr-FR" baseline="-25000" dirty="0">
                <a:solidFill>
                  <a:schemeClr val="bg1"/>
                </a:solidFill>
              </a:rPr>
              <a:t>n</a:t>
            </a:r>
            <a:r>
              <a:rPr lang="fr-FR" dirty="0">
                <a:solidFill>
                  <a:schemeClr val="bg1"/>
                </a:solidFill>
              </a:rPr>
              <a:t>  </a:t>
            </a:r>
          </a:p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            =           = …              u</a:t>
            </a:r>
            <a:r>
              <a:rPr lang="fr-FR" baseline="-25000" dirty="0">
                <a:solidFill>
                  <a:schemeClr val="bg1"/>
                </a:solidFill>
              </a:rPr>
              <a:t>n+1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sz="2000" dirty="0">
                <a:solidFill>
                  <a:schemeClr val="bg1"/>
                </a:solidFill>
              </a:rPr>
              <a:t>×</a:t>
            </a:r>
            <a:r>
              <a:rPr lang="fr-FR" dirty="0">
                <a:solidFill>
                  <a:schemeClr val="bg1"/>
                </a:solidFill>
              </a:rPr>
              <a:t> u</a:t>
            </a:r>
            <a:r>
              <a:rPr lang="fr-FR" baseline="-25000" dirty="0">
                <a:solidFill>
                  <a:schemeClr val="bg1"/>
                </a:solidFill>
              </a:rPr>
              <a:t>n-1 </a:t>
            </a:r>
            <a:r>
              <a:rPr lang="fr-FR" dirty="0">
                <a:solidFill>
                  <a:schemeClr val="bg1"/>
                </a:solidFill>
              </a:rPr>
              <a:t>= u</a:t>
            </a:r>
            <a:r>
              <a:rPr lang="fr-FR" baseline="-25000" dirty="0">
                <a:solidFill>
                  <a:schemeClr val="bg1"/>
                </a:solidFill>
              </a:rPr>
              <a:t>n</a:t>
            </a:r>
            <a:r>
              <a:rPr lang="fr-FR" dirty="0">
                <a:solidFill>
                  <a:schemeClr val="bg1"/>
                </a:solidFill>
              </a:rPr>
              <a:t>²                u</a:t>
            </a:r>
            <a:r>
              <a:rPr lang="fr-FR" baseline="-25000" dirty="0">
                <a:solidFill>
                  <a:schemeClr val="bg1"/>
                </a:solidFill>
              </a:rPr>
              <a:t>n</a:t>
            </a:r>
            <a:r>
              <a:rPr lang="fr-FR" dirty="0">
                <a:solidFill>
                  <a:schemeClr val="bg1"/>
                </a:solidFill>
              </a:rPr>
              <a:t> =     u</a:t>
            </a:r>
            <a:r>
              <a:rPr lang="fr-FR" baseline="-25000" dirty="0">
                <a:solidFill>
                  <a:schemeClr val="bg1"/>
                </a:solidFill>
              </a:rPr>
              <a:t>n+1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sz="2000" dirty="0">
                <a:solidFill>
                  <a:schemeClr val="bg1"/>
                </a:solidFill>
              </a:rPr>
              <a:t>×</a:t>
            </a:r>
            <a:r>
              <a:rPr lang="fr-FR" dirty="0">
                <a:solidFill>
                  <a:schemeClr val="bg1"/>
                </a:solidFill>
              </a:rPr>
              <a:t> u</a:t>
            </a:r>
            <a:r>
              <a:rPr lang="fr-FR" baseline="-25000" dirty="0">
                <a:solidFill>
                  <a:schemeClr val="bg1"/>
                </a:solidFill>
              </a:rPr>
              <a:t>n-1 </a:t>
            </a:r>
            <a:endParaRPr lang="fr-FR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   …</a:t>
            </a:r>
            <a:r>
              <a:rPr lang="fr-FR" baseline="-25000" dirty="0">
                <a:solidFill>
                  <a:schemeClr val="bg1"/>
                </a:solidFill>
              </a:rPr>
              <a:t>               </a:t>
            </a:r>
            <a:r>
              <a:rPr lang="fr-FR" dirty="0">
                <a:solidFill>
                  <a:schemeClr val="bg1"/>
                </a:solidFill>
              </a:rPr>
              <a:t> …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La moyenne géométrique de deux nombres positifs A</a:t>
            </a:r>
            <a:r>
              <a:rPr lang="fr-FR" baseline="-25000" dirty="0">
                <a:solidFill>
                  <a:schemeClr val="bg1"/>
                </a:solidFill>
              </a:rPr>
              <a:t> </a:t>
            </a:r>
            <a:r>
              <a:rPr lang="fr-FR" dirty="0">
                <a:solidFill>
                  <a:schemeClr val="bg1"/>
                </a:solidFill>
              </a:rPr>
              <a:t>et B est      AB</a:t>
            </a:r>
          </a:p>
          <a:p>
            <a:pPr marL="0" indent="0">
              <a:buNone/>
            </a:pPr>
            <a:endParaRPr lang="fr-FR" sz="11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Une suite est arithmétique lorsque chaque terme u</a:t>
            </a:r>
            <a:r>
              <a:rPr lang="fr-FR" baseline="-25000" dirty="0">
                <a:solidFill>
                  <a:schemeClr val="bg1"/>
                </a:solidFill>
              </a:rPr>
              <a:t>n </a:t>
            </a:r>
            <a:r>
              <a:rPr lang="fr-FR" dirty="0">
                <a:solidFill>
                  <a:schemeClr val="bg1"/>
                </a:solidFill>
              </a:rPr>
              <a:t>est la moyenne géométrique de ses deux termes voisins. moyenne arithmétique</a:t>
            </a:r>
            <a:r>
              <a:rPr lang="fr-FR" dirty="0"/>
              <a:t> </a:t>
            </a:r>
            <a:r>
              <a:rPr lang="fr-FR" dirty="0">
                <a:solidFill>
                  <a:schemeClr val="bg1"/>
                </a:solidFill>
              </a:rPr>
              <a:t>moyenne arithmétique des deux termes voisins.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61121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dirty="0"/>
              <a:t>8°) </a:t>
            </a:r>
            <a:r>
              <a:rPr lang="fr-FR" u="sng" dirty="0"/>
              <a:t>Moyenne géométrique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14652"/>
            <a:ext cx="10515600" cy="564334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Soient trois termes successifs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n-1</a:t>
            </a:r>
            <a:r>
              <a:rPr lang="fr-FR" baseline="-25000" dirty="0"/>
              <a:t> </a:t>
            </a:r>
            <a:r>
              <a:rPr lang="fr-FR" dirty="0"/>
              <a:t>;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</a:t>
            </a:r>
            <a:r>
              <a:rPr lang="fr-FR" dirty="0"/>
              <a:t> ;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n+1</a:t>
            </a:r>
            <a:r>
              <a:rPr lang="fr-FR" dirty="0"/>
              <a:t> d’une suite géométrique.</a:t>
            </a:r>
          </a:p>
          <a:p>
            <a:pPr marL="0" indent="0">
              <a:buNone/>
            </a:pPr>
            <a:r>
              <a:rPr lang="fr-FR" dirty="0"/>
              <a:t>Exprimez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 </a:t>
            </a:r>
            <a:r>
              <a:rPr lang="fr-FR" dirty="0"/>
              <a:t>en fonction de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n-1 </a:t>
            </a:r>
            <a:r>
              <a:rPr lang="fr-FR" dirty="0"/>
              <a:t>et</a:t>
            </a:r>
            <a:r>
              <a:rPr lang="fr-FR" dirty="0">
                <a:solidFill>
                  <a:srgbClr val="FF0000"/>
                </a:solidFill>
              </a:rPr>
              <a:t> u</a:t>
            </a:r>
            <a:r>
              <a:rPr lang="fr-FR" baseline="-25000" dirty="0">
                <a:solidFill>
                  <a:srgbClr val="FF0000"/>
                </a:solidFill>
              </a:rPr>
              <a:t>n+1</a:t>
            </a: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  u</a:t>
            </a:r>
            <a:r>
              <a:rPr lang="fr-FR" baseline="-25000" dirty="0">
                <a:solidFill>
                  <a:srgbClr val="FF0000"/>
                </a:solidFill>
              </a:rPr>
              <a:t>n+1</a:t>
            </a:r>
            <a:r>
              <a:rPr lang="fr-FR" dirty="0"/>
              <a:t>        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</a:t>
            </a:r>
            <a:r>
              <a:rPr lang="fr-FR" dirty="0"/>
              <a:t>  </a:t>
            </a:r>
          </a:p>
          <a:p>
            <a:pPr marL="0" indent="0">
              <a:buNone/>
            </a:pPr>
            <a:r>
              <a:rPr lang="fr-FR" dirty="0"/>
              <a:t>            =           = …              </a:t>
            </a:r>
            <a:r>
              <a:rPr lang="fr-FR" dirty="0">
                <a:solidFill>
                  <a:schemeClr val="bg1"/>
                </a:solidFill>
              </a:rPr>
              <a:t>u</a:t>
            </a:r>
            <a:r>
              <a:rPr lang="fr-FR" baseline="-25000" dirty="0">
                <a:solidFill>
                  <a:schemeClr val="bg1"/>
                </a:solidFill>
              </a:rPr>
              <a:t>n+1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sz="2000" dirty="0">
                <a:solidFill>
                  <a:schemeClr val="bg1"/>
                </a:solidFill>
              </a:rPr>
              <a:t>×</a:t>
            </a:r>
            <a:r>
              <a:rPr lang="fr-FR" dirty="0">
                <a:solidFill>
                  <a:schemeClr val="bg1"/>
                </a:solidFill>
              </a:rPr>
              <a:t> u</a:t>
            </a:r>
            <a:r>
              <a:rPr lang="fr-FR" baseline="-25000" dirty="0">
                <a:solidFill>
                  <a:schemeClr val="bg1"/>
                </a:solidFill>
              </a:rPr>
              <a:t>n-1 </a:t>
            </a:r>
            <a:r>
              <a:rPr lang="fr-FR" dirty="0">
                <a:solidFill>
                  <a:schemeClr val="bg1"/>
                </a:solidFill>
              </a:rPr>
              <a:t>= u</a:t>
            </a:r>
            <a:r>
              <a:rPr lang="fr-FR" baseline="-25000" dirty="0">
                <a:solidFill>
                  <a:schemeClr val="bg1"/>
                </a:solidFill>
              </a:rPr>
              <a:t>n</a:t>
            </a:r>
            <a:r>
              <a:rPr lang="fr-FR" dirty="0">
                <a:solidFill>
                  <a:schemeClr val="bg1"/>
                </a:solidFill>
              </a:rPr>
              <a:t>²                u</a:t>
            </a:r>
            <a:r>
              <a:rPr lang="fr-FR" baseline="-25000" dirty="0">
                <a:solidFill>
                  <a:schemeClr val="bg1"/>
                </a:solidFill>
              </a:rPr>
              <a:t>n</a:t>
            </a:r>
            <a:r>
              <a:rPr lang="fr-FR" dirty="0">
                <a:solidFill>
                  <a:schemeClr val="bg1"/>
                </a:solidFill>
              </a:rPr>
              <a:t> =     u</a:t>
            </a:r>
            <a:r>
              <a:rPr lang="fr-FR" baseline="-25000" dirty="0">
                <a:solidFill>
                  <a:schemeClr val="bg1"/>
                </a:solidFill>
              </a:rPr>
              <a:t>n+1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sz="2000" dirty="0">
                <a:solidFill>
                  <a:schemeClr val="bg1"/>
                </a:solidFill>
              </a:rPr>
              <a:t>×</a:t>
            </a:r>
            <a:r>
              <a:rPr lang="fr-FR" dirty="0">
                <a:solidFill>
                  <a:schemeClr val="bg1"/>
                </a:solidFill>
              </a:rPr>
              <a:t> u</a:t>
            </a:r>
            <a:r>
              <a:rPr lang="fr-FR" baseline="-25000" dirty="0">
                <a:solidFill>
                  <a:schemeClr val="bg1"/>
                </a:solidFill>
              </a:rPr>
              <a:t>n-1 </a:t>
            </a:r>
            <a:endParaRPr lang="fr-FR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   …</a:t>
            </a:r>
            <a:r>
              <a:rPr lang="fr-FR" baseline="-25000" dirty="0">
                <a:solidFill>
                  <a:srgbClr val="FF0000"/>
                </a:solidFill>
              </a:rPr>
              <a:t>               </a:t>
            </a:r>
            <a:r>
              <a:rPr lang="fr-FR" dirty="0">
                <a:solidFill>
                  <a:srgbClr val="FF0000"/>
                </a:solidFill>
              </a:rPr>
              <a:t> …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La moyenne géométrique de deux nombres positifs A</a:t>
            </a:r>
            <a:r>
              <a:rPr lang="fr-FR" baseline="-25000" dirty="0">
                <a:solidFill>
                  <a:schemeClr val="bg1"/>
                </a:solidFill>
              </a:rPr>
              <a:t> </a:t>
            </a:r>
            <a:r>
              <a:rPr lang="fr-FR" dirty="0">
                <a:solidFill>
                  <a:schemeClr val="bg1"/>
                </a:solidFill>
              </a:rPr>
              <a:t>et B est      AB</a:t>
            </a:r>
          </a:p>
          <a:p>
            <a:pPr marL="0" indent="0">
              <a:buNone/>
            </a:pPr>
            <a:endParaRPr lang="fr-FR" sz="11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Une suite est arithmétique lorsque chaque terme u</a:t>
            </a:r>
            <a:r>
              <a:rPr lang="fr-FR" baseline="-25000" dirty="0">
                <a:solidFill>
                  <a:schemeClr val="bg1"/>
                </a:solidFill>
              </a:rPr>
              <a:t>n </a:t>
            </a:r>
            <a:r>
              <a:rPr lang="fr-FR" dirty="0">
                <a:solidFill>
                  <a:schemeClr val="bg1"/>
                </a:solidFill>
              </a:rPr>
              <a:t>est la moyenne géométrique de ses deux termes voisins. moyenne arithmétique</a:t>
            </a:r>
            <a:r>
              <a:rPr lang="fr-FR" dirty="0"/>
              <a:t> </a:t>
            </a:r>
            <a:r>
              <a:rPr lang="fr-FR" dirty="0">
                <a:solidFill>
                  <a:schemeClr val="bg1"/>
                </a:solidFill>
              </a:rPr>
              <a:t>moyenne arithmétique des deux termes voisins.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cxnSp>
        <p:nvCxnSpPr>
          <p:cNvPr id="4" name="Connecteur droit 3"/>
          <p:cNvCxnSpPr/>
          <p:nvPr/>
        </p:nvCxnSpPr>
        <p:spPr>
          <a:xfrm>
            <a:off x="914130" y="2982981"/>
            <a:ext cx="846431" cy="587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2171999" y="2998903"/>
            <a:ext cx="653088" cy="360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1121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dirty="0"/>
              <a:t>8°) </a:t>
            </a:r>
            <a:r>
              <a:rPr lang="fr-FR" u="sng" dirty="0"/>
              <a:t>Moyenne géométrique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14652"/>
            <a:ext cx="10515600" cy="564334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Soient trois termes successifs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n-1</a:t>
            </a:r>
            <a:r>
              <a:rPr lang="fr-FR" baseline="-25000" dirty="0"/>
              <a:t> </a:t>
            </a:r>
            <a:r>
              <a:rPr lang="fr-FR" dirty="0"/>
              <a:t>;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</a:t>
            </a:r>
            <a:r>
              <a:rPr lang="fr-FR" dirty="0"/>
              <a:t> ;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n+1</a:t>
            </a:r>
            <a:r>
              <a:rPr lang="fr-FR" dirty="0"/>
              <a:t> d’une suite géométrique.</a:t>
            </a:r>
          </a:p>
          <a:p>
            <a:pPr marL="0" indent="0">
              <a:buNone/>
            </a:pPr>
            <a:r>
              <a:rPr lang="fr-FR" dirty="0"/>
              <a:t>Exprimez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 </a:t>
            </a:r>
            <a:r>
              <a:rPr lang="fr-FR" dirty="0"/>
              <a:t>en fonction de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n-1 </a:t>
            </a:r>
            <a:r>
              <a:rPr lang="fr-FR" dirty="0"/>
              <a:t>et</a:t>
            </a:r>
            <a:r>
              <a:rPr lang="fr-FR" dirty="0">
                <a:solidFill>
                  <a:srgbClr val="FF0000"/>
                </a:solidFill>
              </a:rPr>
              <a:t> u</a:t>
            </a:r>
            <a:r>
              <a:rPr lang="fr-FR" baseline="-25000" dirty="0">
                <a:solidFill>
                  <a:srgbClr val="FF0000"/>
                </a:solidFill>
              </a:rPr>
              <a:t>n+1</a:t>
            </a: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  u</a:t>
            </a:r>
            <a:r>
              <a:rPr lang="fr-FR" baseline="-25000" dirty="0">
                <a:solidFill>
                  <a:srgbClr val="FF0000"/>
                </a:solidFill>
              </a:rPr>
              <a:t>n+1</a:t>
            </a:r>
            <a:r>
              <a:rPr lang="fr-FR" dirty="0"/>
              <a:t>        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</a:t>
            </a:r>
            <a:r>
              <a:rPr lang="fr-FR" dirty="0"/>
              <a:t>  </a:t>
            </a:r>
          </a:p>
          <a:p>
            <a:pPr marL="0" indent="0">
              <a:buNone/>
            </a:pPr>
            <a:r>
              <a:rPr lang="fr-FR" dirty="0"/>
              <a:t>            =           = q              </a:t>
            </a:r>
            <a:r>
              <a:rPr lang="fr-FR" dirty="0">
                <a:solidFill>
                  <a:srgbClr val="FF0000"/>
                </a:solidFill>
              </a:rPr>
              <a:t>…   </a:t>
            </a:r>
            <a:r>
              <a:rPr lang="fr-FR" dirty="0"/>
              <a:t>= </a:t>
            </a:r>
            <a:r>
              <a:rPr lang="fr-FR" dirty="0">
                <a:solidFill>
                  <a:srgbClr val="FF0000"/>
                </a:solidFill>
              </a:rPr>
              <a:t>…</a:t>
            </a:r>
            <a:r>
              <a:rPr lang="fr-FR" dirty="0"/>
              <a:t>                </a:t>
            </a:r>
            <a:r>
              <a:rPr lang="fr-FR" dirty="0">
                <a:solidFill>
                  <a:srgbClr val="FF0000"/>
                </a:solidFill>
              </a:rPr>
              <a:t> </a:t>
            </a: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   u</a:t>
            </a:r>
            <a:r>
              <a:rPr lang="fr-FR" baseline="-25000" dirty="0">
                <a:solidFill>
                  <a:srgbClr val="FF0000"/>
                </a:solidFill>
              </a:rPr>
              <a:t>n              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n-1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La moyenne géométrique de deux nombres positifs A</a:t>
            </a:r>
            <a:r>
              <a:rPr lang="fr-FR" baseline="-25000" dirty="0">
                <a:solidFill>
                  <a:schemeClr val="bg1"/>
                </a:solidFill>
              </a:rPr>
              <a:t> </a:t>
            </a:r>
            <a:r>
              <a:rPr lang="fr-FR" dirty="0">
                <a:solidFill>
                  <a:schemeClr val="bg1"/>
                </a:solidFill>
              </a:rPr>
              <a:t>et B est      AB</a:t>
            </a:r>
          </a:p>
          <a:p>
            <a:pPr marL="0" indent="0">
              <a:buNone/>
            </a:pPr>
            <a:endParaRPr lang="fr-FR" sz="11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Une suite est arithmétique lorsque chaque terme u</a:t>
            </a:r>
            <a:r>
              <a:rPr lang="fr-FR" baseline="-25000" dirty="0">
                <a:solidFill>
                  <a:schemeClr val="bg1"/>
                </a:solidFill>
              </a:rPr>
              <a:t>n </a:t>
            </a:r>
            <a:r>
              <a:rPr lang="fr-FR" dirty="0">
                <a:solidFill>
                  <a:schemeClr val="bg1"/>
                </a:solidFill>
              </a:rPr>
              <a:t>est la moyenne géométrique de ses deux termes voisins. moyenne arithmétique</a:t>
            </a:r>
            <a:r>
              <a:rPr lang="fr-FR" dirty="0"/>
              <a:t> </a:t>
            </a:r>
            <a:r>
              <a:rPr lang="fr-FR" dirty="0">
                <a:solidFill>
                  <a:schemeClr val="bg1"/>
                </a:solidFill>
              </a:rPr>
              <a:t>moyenne arithmétique des deux termes voisins.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cxnSp>
        <p:nvCxnSpPr>
          <p:cNvPr id="4" name="Connecteur droit 3"/>
          <p:cNvCxnSpPr/>
          <p:nvPr/>
        </p:nvCxnSpPr>
        <p:spPr>
          <a:xfrm>
            <a:off x="914130" y="2982981"/>
            <a:ext cx="846431" cy="587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2171999" y="2998903"/>
            <a:ext cx="653088" cy="360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lèche droite 30"/>
          <p:cNvSpPr/>
          <p:nvPr/>
        </p:nvSpPr>
        <p:spPr>
          <a:xfrm>
            <a:off x="3753134" y="2866029"/>
            <a:ext cx="545911" cy="2866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1121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dirty="0"/>
              <a:t>8°) </a:t>
            </a:r>
            <a:r>
              <a:rPr lang="fr-FR" u="sng" dirty="0"/>
              <a:t>Moyenne géométrique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14652"/>
            <a:ext cx="10515600" cy="564334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Soient trois termes successifs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n-1</a:t>
            </a:r>
            <a:r>
              <a:rPr lang="fr-FR" baseline="-25000" dirty="0"/>
              <a:t> </a:t>
            </a:r>
            <a:r>
              <a:rPr lang="fr-FR" dirty="0"/>
              <a:t>;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</a:t>
            </a:r>
            <a:r>
              <a:rPr lang="fr-FR" dirty="0"/>
              <a:t> ;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n+1</a:t>
            </a:r>
            <a:r>
              <a:rPr lang="fr-FR" dirty="0"/>
              <a:t> d’une suite géométrique.</a:t>
            </a:r>
          </a:p>
          <a:p>
            <a:pPr marL="0" indent="0">
              <a:buNone/>
            </a:pPr>
            <a:r>
              <a:rPr lang="fr-FR" dirty="0"/>
              <a:t>Exprimez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 </a:t>
            </a:r>
            <a:r>
              <a:rPr lang="fr-FR" dirty="0"/>
              <a:t>en fonction de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n-1 </a:t>
            </a:r>
            <a:r>
              <a:rPr lang="fr-FR" dirty="0"/>
              <a:t>et</a:t>
            </a:r>
            <a:r>
              <a:rPr lang="fr-FR" dirty="0">
                <a:solidFill>
                  <a:srgbClr val="FF0000"/>
                </a:solidFill>
              </a:rPr>
              <a:t> u</a:t>
            </a:r>
            <a:r>
              <a:rPr lang="fr-FR" baseline="-25000" dirty="0">
                <a:solidFill>
                  <a:srgbClr val="FF0000"/>
                </a:solidFill>
              </a:rPr>
              <a:t>n+1</a:t>
            </a: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  u</a:t>
            </a:r>
            <a:r>
              <a:rPr lang="fr-FR" baseline="-25000" dirty="0">
                <a:solidFill>
                  <a:srgbClr val="FF0000"/>
                </a:solidFill>
              </a:rPr>
              <a:t>n+1</a:t>
            </a:r>
            <a:r>
              <a:rPr lang="fr-FR" dirty="0"/>
              <a:t>        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</a:t>
            </a:r>
            <a:r>
              <a:rPr lang="fr-FR" dirty="0"/>
              <a:t>  </a:t>
            </a:r>
          </a:p>
          <a:p>
            <a:pPr marL="0" indent="0">
              <a:buNone/>
            </a:pPr>
            <a:r>
              <a:rPr lang="fr-FR" dirty="0"/>
              <a:t>            =           = q             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n+1</a:t>
            </a:r>
            <a:r>
              <a:rPr lang="fr-FR" dirty="0"/>
              <a:t> </a:t>
            </a:r>
            <a:r>
              <a:rPr lang="fr-FR" sz="2000" dirty="0"/>
              <a:t>×</a:t>
            </a:r>
            <a:r>
              <a:rPr lang="fr-FR" dirty="0">
                <a:solidFill>
                  <a:srgbClr val="FF0000"/>
                </a:solidFill>
              </a:rPr>
              <a:t> u</a:t>
            </a:r>
            <a:r>
              <a:rPr lang="fr-FR" baseline="-25000" dirty="0">
                <a:solidFill>
                  <a:srgbClr val="FF0000"/>
                </a:solidFill>
              </a:rPr>
              <a:t>n-1 </a:t>
            </a:r>
            <a:r>
              <a:rPr lang="fr-FR" dirty="0"/>
              <a:t>=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</a:t>
            </a:r>
            <a:r>
              <a:rPr lang="fr-FR" dirty="0"/>
              <a:t>²               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</a:t>
            </a:r>
            <a:r>
              <a:rPr lang="fr-FR" dirty="0"/>
              <a:t> =</a:t>
            </a:r>
            <a:r>
              <a:rPr lang="fr-FR" dirty="0">
                <a:solidFill>
                  <a:srgbClr val="FF0000"/>
                </a:solidFill>
              </a:rPr>
              <a:t>     u</a:t>
            </a:r>
            <a:r>
              <a:rPr lang="fr-FR" baseline="-25000" dirty="0">
                <a:solidFill>
                  <a:srgbClr val="FF0000"/>
                </a:solidFill>
              </a:rPr>
              <a:t>n+1</a:t>
            </a:r>
            <a:r>
              <a:rPr lang="fr-FR" dirty="0"/>
              <a:t> </a:t>
            </a:r>
            <a:r>
              <a:rPr lang="fr-FR" sz="2000" dirty="0"/>
              <a:t>×</a:t>
            </a:r>
            <a:r>
              <a:rPr lang="fr-FR" dirty="0">
                <a:solidFill>
                  <a:srgbClr val="FF0000"/>
                </a:solidFill>
              </a:rPr>
              <a:t> u</a:t>
            </a:r>
            <a:r>
              <a:rPr lang="fr-FR" baseline="-25000" dirty="0">
                <a:solidFill>
                  <a:srgbClr val="FF0000"/>
                </a:solidFill>
              </a:rPr>
              <a:t>n-1 </a:t>
            </a: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   u</a:t>
            </a:r>
            <a:r>
              <a:rPr lang="fr-FR" baseline="-25000" dirty="0">
                <a:solidFill>
                  <a:srgbClr val="FF0000"/>
                </a:solidFill>
              </a:rPr>
              <a:t>n              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n-1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La </a:t>
            </a:r>
            <a:r>
              <a:rPr lang="fr-FR" dirty="0">
                <a:solidFill>
                  <a:srgbClr val="00B050"/>
                </a:solidFill>
              </a:rPr>
              <a:t>moyenne géométrique </a:t>
            </a:r>
            <a:r>
              <a:rPr lang="fr-FR" dirty="0"/>
              <a:t>de deux nombres positifs </a:t>
            </a:r>
            <a:r>
              <a:rPr lang="fr-FR" dirty="0">
                <a:solidFill>
                  <a:srgbClr val="FF0000"/>
                </a:solidFill>
              </a:rPr>
              <a:t>A</a:t>
            </a:r>
            <a:r>
              <a:rPr lang="fr-FR" baseline="-25000" dirty="0"/>
              <a:t> </a:t>
            </a:r>
            <a:r>
              <a:rPr lang="fr-FR" dirty="0"/>
              <a:t>et </a:t>
            </a:r>
            <a:r>
              <a:rPr lang="fr-FR" dirty="0">
                <a:solidFill>
                  <a:srgbClr val="FF0000"/>
                </a:solidFill>
              </a:rPr>
              <a:t>B</a:t>
            </a:r>
            <a:r>
              <a:rPr lang="fr-FR" dirty="0"/>
              <a:t> est</a:t>
            </a:r>
            <a:r>
              <a:rPr lang="fr-FR" dirty="0">
                <a:solidFill>
                  <a:srgbClr val="00B050"/>
                </a:solidFill>
              </a:rPr>
              <a:t>      AB</a:t>
            </a:r>
          </a:p>
          <a:p>
            <a:pPr marL="0" indent="0">
              <a:buNone/>
            </a:pPr>
            <a:endParaRPr lang="fr-FR" sz="1100" dirty="0"/>
          </a:p>
          <a:p>
            <a:pPr marL="0" indent="0">
              <a:buNone/>
            </a:pPr>
            <a:r>
              <a:rPr lang="fr-FR" dirty="0"/>
              <a:t>Une suite est arithmétique lorsque chaque terme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 </a:t>
            </a:r>
            <a:r>
              <a:rPr lang="fr-FR" dirty="0"/>
              <a:t>est …</a:t>
            </a:r>
            <a:r>
              <a:rPr lang="fr-FR" dirty="0">
                <a:solidFill>
                  <a:schemeClr val="bg1"/>
                </a:solidFill>
              </a:rPr>
              <a:t>moyenne arithmétique des deux termes voisins.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cxnSp>
        <p:nvCxnSpPr>
          <p:cNvPr id="4" name="Connecteur droit 3"/>
          <p:cNvCxnSpPr/>
          <p:nvPr/>
        </p:nvCxnSpPr>
        <p:spPr>
          <a:xfrm>
            <a:off x="914130" y="2982981"/>
            <a:ext cx="846431" cy="587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10181230" y="4271749"/>
            <a:ext cx="559559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98859" y="4094327"/>
            <a:ext cx="10216055" cy="2006222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>
            <a:off x="2171999" y="2998903"/>
            <a:ext cx="653088" cy="360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H="1" flipV="1">
            <a:off x="10058400" y="4367284"/>
            <a:ext cx="70513" cy="20699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H="1">
            <a:off x="10126639" y="4285397"/>
            <a:ext cx="54591" cy="300251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8818459" y="2753244"/>
            <a:ext cx="1485601" cy="360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H="1" flipV="1">
            <a:off x="8639033" y="2825087"/>
            <a:ext cx="86165" cy="24433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H="1">
            <a:off x="8720919" y="2756848"/>
            <a:ext cx="95535" cy="32754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lèche droite 30"/>
          <p:cNvSpPr/>
          <p:nvPr/>
        </p:nvSpPr>
        <p:spPr>
          <a:xfrm>
            <a:off x="3753134" y="2866029"/>
            <a:ext cx="545911" cy="2866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Flèche droite 31"/>
          <p:cNvSpPr/>
          <p:nvPr/>
        </p:nvSpPr>
        <p:spPr>
          <a:xfrm>
            <a:off x="6989928" y="2868303"/>
            <a:ext cx="545911" cy="2866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1121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dirty="0"/>
              <a:t>8°) </a:t>
            </a:r>
            <a:r>
              <a:rPr lang="fr-FR" u="sng" dirty="0"/>
              <a:t>Moyenne géométrique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14652"/>
            <a:ext cx="10515600" cy="564334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Soient trois termes successifs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n-1</a:t>
            </a:r>
            <a:r>
              <a:rPr lang="fr-FR" baseline="-25000" dirty="0"/>
              <a:t> </a:t>
            </a:r>
            <a:r>
              <a:rPr lang="fr-FR" dirty="0"/>
              <a:t>;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</a:t>
            </a:r>
            <a:r>
              <a:rPr lang="fr-FR" dirty="0"/>
              <a:t> ;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n+1</a:t>
            </a:r>
            <a:r>
              <a:rPr lang="fr-FR" dirty="0"/>
              <a:t> d’une suite géométrique.</a:t>
            </a:r>
          </a:p>
          <a:p>
            <a:pPr marL="0" indent="0">
              <a:buNone/>
            </a:pPr>
            <a:r>
              <a:rPr lang="fr-FR" dirty="0"/>
              <a:t>Exprimez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 </a:t>
            </a:r>
            <a:r>
              <a:rPr lang="fr-FR" dirty="0"/>
              <a:t>en fonction de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n-1 </a:t>
            </a:r>
            <a:r>
              <a:rPr lang="fr-FR" dirty="0"/>
              <a:t>et</a:t>
            </a:r>
            <a:r>
              <a:rPr lang="fr-FR" dirty="0">
                <a:solidFill>
                  <a:srgbClr val="FF0000"/>
                </a:solidFill>
              </a:rPr>
              <a:t> u</a:t>
            </a:r>
            <a:r>
              <a:rPr lang="fr-FR" baseline="-25000" dirty="0">
                <a:solidFill>
                  <a:srgbClr val="FF0000"/>
                </a:solidFill>
              </a:rPr>
              <a:t>n+1</a:t>
            </a: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  u</a:t>
            </a:r>
            <a:r>
              <a:rPr lang="fr-FR" baseline="-25000" dirty="0">
                <a:solidFill>
                  <a:srgbClr val="FF0000"/>
                </a:solidFill>
              </a:rPr>
              <a:t>n+1</a:t>
            </a:r>
            <a:r>
              <a:rPr lang="fr-FR" dirty="0"/>
              <a:t>        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</a:t>
            </a:r>
            <a:r>
              <a:rPr lang="fr-FR" dirty="0"/>
              <a:t>  </a:t>
            </a:r>
          </a:p>
          <a:p>
            <a:pPr marL="0" indent="0">
              <a:buNone/>
            </a:pPr>
            <a:r>
              <a:rPr lang="fr-FR" dirty="0"/>
              <a:t>            =           = q             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n+1</a:t>
            </a:r>
            <a:r>
              <a:rPr lang="fr-FR" dirty="0"/>
              <a:t> </a:t>
            </a:r>
            <a:r>
              <a:rPr lang="fr-FR" sz="2000" dirty="0"/>
              <a:t>×</a:t>
            </a:r>
            <a:r>
              <a:rPr lang="fr-FR" dirty="0">
                <a:solidFill>
                  <a:srgbClr val="FF0000"/>
                </a:solidFill>
              </a:rPr>
              <a:t> u</a:t>
            </a:r>
            <a:r>
              <a:rPr lang="fr-FR" baseline="-25000" dirty="0">
                <a:solidFill>
                  <a:srgbClr val="FF0000"/>
                </a:solidFill>
              </a:rPr>
              <a:t>n-1 </a:t>
            </a:r>
            <a:r>
              <a:rPr lang="fr-FR" dirty="0"/>
              <a:t>=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</a:t>
            </a:r>
            <a:r>
              <a:rPr lang="fr-FR" dirty="0"/>
              <a:t>²               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</a:t>
            </a:r>
            <a:r>
              <a:rPr lang="fr-FR" dirty="0"/>
              <a:t> =</a:t>
            </a:r>
            <a:r>
              <a:rPr lang="fr-FR" dirty="0">
                <a:solidFill>
                  <a:srgbClr val="FF0000"/>
                </a:solidFill>
              </a:rPr>
              <a:t>     u</a:t>
            </a:r>
            <a:r>
              <a:rPr lang="fr-FR" baseline="-25000" dirty="0">
                <a:solidFill>
                  <a:srgbClr val="FF0000"/>
                </a:solidFill>
              </a:rPr>
              <a:t>n+1</a:t>
            </a:r>
            <a:r>
              <a:rPr lang="fr-FR" dirty="0"/>
              <a:t> </a:t>
            </a:r>
            <a:r>
              <a:rPr lang="fr-FR" sz="2000" dirty="0"/>
              <a:t>×</a:t>
            </a:r>
            <a:r>
              <a:rPr lang="fr-FR" dirty="0">
                <a:solidFill>
                  <a:srgbClr val="FF0000"/>
                </a:solidFill>
              </a:rPr>
              <a:t> u</a:t>
            </a:r>
            <a:r>
              <a:rPr lang="fr-FR" baseline="-25000" dirty="0">
                <a:solidFill>
                  <a:srgbClr val="FF0000"/>
                </a:solidFill>
              </a:rPr>
              <a:t>n-1 </a:t>
            </a: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   u</a:t>
            </a:r>
            <a:r>
              <a:rPr lang="fr-FR" baseline="-25000" dirty="0">
                <a:solidFill>
                  <a:srgbClr val="FF0000"/>
                </a:solidFill>
              </a:rPr>
              <a:t>n              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n-1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La </a:t>
            </a:r>
            <a:r>
              <a:rPr lang="fr-FR" dirty="0">
                <a:solidFill>
                  <a:srgbClr val="00B050"/>
                </a:solidFill>
              </a:rPr>
              <a:t>moyenne géométrique </a:t>
            </a:r>
            <a:r>
              <a:rPr lang="fr-FR" dirty="0"/>
              <a:t>de deux nombres positifs </a:t>
            </a:r>
            <a:r>
              <a:rPr lang="fr-FR" dirty="0">
                <a:solidFill>
                  <a:srgbClr val="FF0000"/>
                </a:solidFill>
              </a:rPr>
              <a:t>A</a:t>
            </a:r>
            <a:r>
              <a:rPr lang="fr-FR" baseline="-25000" dirty="0"/>
              <a:t> </a:t>
            </a:r>
            <a:r>
              <a:rPr lang="fr-FR" dirty="0"/>
              <a:t>et </a:t>
            </a:r>
            <a:r>
              <a:rPr lang="fr-FR" dirty="0">
                <a:solidFill>
                  <a:srgbClr val="FF0000"/>
                </a:solidFill>
              </a:rPr>
              <a:t>B</a:t>
            </a:r>
            <a:r>
              <a:rPr lang="fr-FR" dirty="0"/>
              <a:t> est</a:t>
            </a:r>
            <a:r>
              <a:rPr lang="fr-FR" dirty="0">
                <a:solidFill>
                  <a:srgbClr val="00B050"/>
                </a:solidFill>
              </a:rPr>
              <a:t>      AB</a:t>
            </a:r>
          </a:p>
          <a:p>
            <a:pPr marL="0" indent="0">
              <a:buNone/>
            </a:pPr>
            <a:endParaRPr lang="fr-FR" sz="1100" dirty="0"/>
          </a:p>
          <a:p>
            <a:pPr marL="0" indent="0">
              <a:buNone/>
            </a:pPr>
            <a:r>
              <a:rPr lang="fr-FR" dirty="0"/>
              <a:t>Une suite est géométrique lorsque chaque terme </a:t>
            </a:r>
            <a:r>
              <a:rPr lang="fr-FR" dirty="0">
                <a:solidFill>
                  <a:srgbClr val="FF0000"/>
                </a:solidFill>
              </a:rPr>
              <a:t>u</a:t>
            </a:r>
            <a:r>
              <a:rPr lang="fr-FR" baseline="-25000" dirty="0">
                <a:solidFill>
                  <a:srgbClr val="FF0000"/>
                </a:solidFill>
              </a:rPr>
              <a:t>n </a:t>
            </a:r>
            <a:r>
              <a:rPr lang="fr-FR" dirty="0"/>
              <a:t>est la </a:t>
            </a:r>
            <a:r>
              <a:rPr lang="fr-FR" dirty="0">
                <a:solidFill>
                  <a:srgbClr val="00B050"/>
                </a:solidFill>
              </a:rPr>
              <a:t>moyenne géométrique </a:t>
            </a:r>
            <a:r>
              <a:rPr lang="fr-FR" dirty="0"/>
              <a:t>de ses deux termes voisins. </a:t>
            </a:r>
            <a:r>
              <a:rPr lang="fr-FR" dirty="0">
                <a:solidFill>
                  <a:schemeClr val="bg1"/>
                </a:solidFill>
              </a:rPr>
              <a:t>moyenne arithmétique</a:t>
            </a:r>
            <a:r>
              <a:rPr lang="fr-FR" dirty="0"/>
              <a:t> </a:t>
            </a:r>
            <a:r>
              <a:rPr lang="fr-FR" dirty="0">
                <a:solidFill>
                  <a:schemeClr val="bg1"/>
                </a:solidFill>
              </a:rPr>
              <a:t>moyenne arithmétique des deux termes voisins.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cxnSp>
        <p:nvCxnSpPr>
          <p:cNvPr id="4" name="Connecteur droit 3"/>
          <p:cNvCxnSpPr/>
          <p:nvPr/>
        </p:nvCxnSpPr>
        <p:spPr>
          <a:xfrm>
            <a:off x="914130" y="2982981"/>
            <a:ext cx="846431" cy="587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10181230" y="4271749"/>
            <a:ext cx="559559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98859" y="4094327"/>
            <a:ext cx="10216055" cy="2006222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>
            <a:off x="2171999" y="2998903"/>
            <a:ext cx="653088" cy="360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H="1" flipV="1">
            <a:off x="10058400" y="4367284"/>
            <a:ext cx="70513" cy="20699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H="1">
            <a:off x="10126639" y="4285397"/>
            <a:ext cx="54591" cy="300251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8818459" y="2753244"/>
            <a:ext cx="1485601" cy="360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H="1" flipV="1">
            <a:off x="8639033" y="2825087"/>
            <a:ext cx="86165" cy="24433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H="1">
            <a:off x="8720919" y="2756848"/>
            <a:ext cx="95535" cy="32754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lèche droite 30"/>
          <p:cNvSpPr/>
          <p:nvPr/>
        </p:nvSpPr>
        <p:spPr>
          <a:xfrm>
            <a:off x="3753134" y="2866029"/>
            <a:ext cx="545911" cy="2866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Flèche droite 31"/>
          <p:cNvSpPr/>
          <p:nvPr/>
        </p:nvSpPr>
        <p:spPr>
          <a:xfrm>
            <a:off x="6989928" y="2868303"/>
            <a:ext cx="545911" cy="2866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1121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204952"/>
            <a:ext cx="10515600" cy="160173"/>
          </a:xfrm>
        </p:spPr>
        <p:txBody>
          <a:bodyPr>
            <a:normAutofit fontScale="90000"/>
          </a:bodyPr>
          <a:lstStyle/>
          <a:p>
            <a:r>
              <a:rPr lang="fr-FR" dirty="0"/>
              <a:t>  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46841"/>
            <a:ext cx="10515600" cy="58301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600" b="1" dirty="0">
                <a:solidFill>
                  <a:srgbClr val="FF0000"/>
                </a:solidFill>
              </a:rPr>
              <a:t>Exercice </a:t>
            </a:r>
            <a:r>
              <a:rPr lang="fr-FR" sz="3600" b="1" dirty="0" smtClean="0">
                <a:solidFill>
                  <a:srgbClr val="FF0000"/>
                </a:solidFill>
              </a:rPr>
              <a:t>18 </a:t>
            </a:r>
            <a:r>
              <a:rPr lang="fr-FR" sz="3600" b="1" dirty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r>
              <a:rPr lang="fr-FR" sz="3600" dirty="0"/>
              <a:t>Soient les termes    </a:t>
            </a:r>
            <a:r>
              <a:rPr lang="fr-FR" sz="3600" dirty="0">
                <a:solidFill>
                  <a:srgbClr val="00B050"/>
                </a:solidFill>
              </a:rPr>
              <a:t>u</a:t>
            </a:r>
            <a:r>
              <a:rPr lang="fr-FR" sz="3600" baseline="-25000" dirty="0">
                <a:solidFill>
                  <a:srgbClr val="00B050"/>
                </a:solidFill>
              </a:rPr>
              <a:t>6</a:t>
            </a:r>
            <a:r>
              <a:rPr lang="fr-FR" sz="3600" baseline="-25000" dirty="0"/>
              <a:t> </a:t>
            </a:r>
            <a:r>
              <a:rPr lang="fr-FR" sz="3600" dirty="0"/>
              <a:t>= 1/2 ;</a:t>
            </a:r>
            <a:r>
              <a:rPr lang="fr-FR" sz="3600" dirty="0">
                <a:solidFill>
                  <a:srgbClr val="00B050"/>
                </a:solidFill>
              </a:rPr>
              <a:t> u</a:t>
            </a:r>
            <a:r>
              <a:rPr lang="fr-FR" sz="3600" baseline="-25000" dirty="0">
                <a:solidFill>
                  <a:srgbClr val="00B050"/>
                </a:solidFill>
              </a:rPr>
              <a:t>7</a:t>
            </a:r>
            <a:r>
              <a:rPr lang="fr-FR" sz="3600" baseline="-25000" dirty="0"/>
              <a:t> </a:t>
            </a:r>
            <a:r>
              <a:rPr lang="fr-FR" sz="3600" dirty="0"/>
              <a:t>= 1/3 ;</a:t>
            </a:r>
            <a:r>
              <a:rPr lang="fr-FR" sz="3600" dirty="0">
                <a:solidFill>
                  <a:srgbClr val="00B050"/>
                </a:solidFill>
              </a:rPr>
              <a:t> u</a:t>
            </a:r>
            <a:r>
              <a:rPr lang="fr-FR" sz="3600" baseline="-25000" dirty="0">
                <a:solidFill>
                  <a:srgbClr val="00B050"/>
                </a:solidFill>
              </a:rPr>
              <a:t>8</a:t>
            </a:r>
            <a:r>
              <a:rPr lang="fr-FR" sz="3600" baseline="-25000" dirty="0"/>
              <a:t> </a:t>
            </a:r>
            <a:r>
              <a:rPr lang="fr-FR" sz="3600" dirty="0"/>
              <a:t>= 2/9  d’une suite (u</a:t>
            </a:r>
            <a:r>
              <a:rPr lang="fr-FR" sz="3600" baseline="-25000" dirty="0"/>
              <a:t>n</a:t>
            </a:r>
            <a:r>
              <a:rPr lang="fr-FR" sz="3600" dirty="0"/>
              <a:t>). </a:t>
            </a:r>
          </a:p>
          <a:p>
            <a:pPr>
              <a:buNone/>
            </a:pPr>
            <a:r>
              <a:rPr lang="fr-FR" sz="3600" dirty="0"/>
              <a:t>Démontrez par deux méthodes que ces termes peuvent être ceux d’une suite géométrique.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204952"/>
            <a:ext cx="10515600" cy="160173"/>
          </a:xfrm>
        </p:spPr>
        <p:txBody>
          <a:bodyPr>
            <a:normAutofit fontScale="90000"/>
          </a:bodyPr>
          <a:lstStyle/>
          <a:p>
            <a:r>
              <a:rPr lang="fr-FR" dirty="0"/>
              <a:t>  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46840"/>
            <a:ext cx="10515600" cy="65111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600" b="1" dirty="0">
                <a:solidFill>
                  <a:srgbClr val="FF0000"/>
                </a:solidFill>
              </a:rPr>
              <a:t>Exercice </a:t>
            </a:r>
            <a:r>
              <a:rPr lang="fr-FR" sz="3600" b="1" dirty="0" smtClean="0">
                <a:solidFill>
                  <a:srgbClr val="FF0000"/>
                </a:solidFill>
              </a:rPr>
              <a:t>18 </a:t>
            </a:r>
            <a:r>
              <a:rPr lang="fr-FR" sz="3600" b="1" dirty="0">
                <a:solidFill>
                  <a:srgbClr val="FF0000"/>
                </a:solidFill>
              </a:rPr>
              <a:t>:     </a:t>
            </a:r>
            <a:r>
              <a:rPr lang="fr-FR" sz="3600" dirty="0">
                <a:solidFill>
                  <a:srgbClr val="00B050"/>
                </a:solidFill>
              </a:rPr>
              <a:t>u</a:t>
            </a:r>
            <a:r>
              <a:rPr lang="fr-FR" sz="3600" baseline="-25000" dirty="0">
                <a:solidFill>
                  <a:srgbClr val="00B050"/>
                </a:solidFill>
              </a:rPr>
              <a:t>6</a:t>
            </a:r>
            <a:r>
              <a:rPr lang="fr-FR" sz="3600" baseline="-25000" dirty="0"/>
              <a:t> </a:t>
            </a:r>
            <a:r>
              <a:rPr lang="fr-FR" sz="3600" dirty="0"/>
              <a:t>= 1/2 ;</a:t>
            </a:r>
            <a:r>
              <a:rPr lang="fr-FR" sz="3600" dirty="0">
                <a:solidFill>
                  <a:srgbClr val="00B050"/>
                </a:solidFill>
              </a:rPr>
              <a:t> u</a:t>
            </a:r>
            <a:r>
              <a:rPr lang="fr-FR" sz="3600" baseline="-25000" dirty="0">
                <a:solidFill>
                  <a:srgbClr val="00B050"/>
                </a:solidFill>
              </a:rPr>
              <a:t>7</a:t>
            </a:r>
            <a:r>
              <a:rPr lang="fr-FR" sz="3600" baseline="-25000" dirty="0"/>
              <a:t> </a:t>
            </a:r>
            <a:r>
              <a:rPr lang="fr-FR" sz="3600" dirty="0"/>
              <a:t>= 1/3 ;</a:t>
            </a:r>
            <a:r>
              <a:rPr lang="fr-FR" sz="3600" dirty="0">
                <a:solidFill>
                  <a:srgbClr val="00B050"/>
                </a:solidFill>
              </a:rPr>
              <a:t> u</a:t>
            </a:r>
            <a:r>
              <a:rPr lang="fr-FR" sz="3600" baseline="-25000" dirty="0">
                <a:solidFill>
                  <a:srgbClr val="00B050"/>
                </a:solidFill>
              </a:rPr>
              <a:t>8</a:t>
            </a:r>
            <a:r>
              <a:rPr lang="fr-FR" sz="3600" baseline="-25000" dirty="0"/>
              <a:t> </a:t>
            </a:r>
            <a:r>
              <a:rPr lang="fr-FR" sz="3600" dirty="0"/>
              <a:t>= 2/9</a:t>
            </a:r>
          </a:p>
          <a:p>
            <a:pPr>
              <a:buNone/>
            </a:pPr>
            <a:r>
              <a:rPr lang="fr-FR" sz="3600" dirty="0">
                <a:solidFill>
                  <a:srgbClr val="0070C0"/>
                </a:solidFill>
              </a:rPr>
              <a:t>Démontrez par deux méthodes que ces termes peuvent être ceux d’une suite arithmétique.</a:t>
            </a:r>
          </a:p>
          <a:p>
            <a:pPr>
              <a:buNone/>
            </a:pPr>
            <a:r>
              <a:rPr lang="fr-FR" sz="3600" dirty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fr-FR" sz="3600" baseline="30000" dirty="0">
                <a:solidFill>
                  <a:schemeClr val="accent2">
                    <a:lumMod val="75000"/>
                  </a:schemeClr>
                </a:solidFill>
              </a:rPr>
              <a:t>ère</a:t>
            </a:r>
            <a:r>
              <a:rPr lang="fr-FR" sz="3600" dirty="0">
                <a:solidFill>
                  <a:schemeClr val="accent2">
                    <a:lumMod val="75000"/>
                  </a:schemeClr>
                </a:solidFill>
              </a:rPr>
              <a:t> méthode </a:t>
            </a:r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: ( la définition )</a:t>
            </a:r>
            <a:endParaRPr lang="fr-FR" sz="36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fr-FR" sz="3600" dirty="0"/>
              <a:t>                   1</a:t>
            </a:r>
            <a:endParaRPr lang="fr-FR" sz="36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fr-FR" sz="3600" dirty="0">
                <a:solidFill>
                  <a:srgbClr val="00B050"/>
                </a:solidFill>
              </a:rPr>
              <a:t>   u</a:t>
            </a:r>
            <a:r>
              <a:rPr lang="fr-FR" sz="3600" baseline="-25000" dirty="0">
                <a:solidFill>
                  <a:srgbClr val="00B050"/>
                </a:solidFill>
              </a:rPr>
              <a:t>7</a:t>
            </a:r>
            <a:r>
              <a:rPr lang="fr-FR" sz="3600" dirty="0"/>
              <a:t>            3            1           2              </a:t>
            </a:r>
            <a:r>
              <a:rPr lang="fr-FR" sz="3600" dirty="0">
                <a:solidFill>
                  <a:srgbClr val="C00000"/>
                </a:solidFill>
              </a:rPr>
              <a:t>2</a:t>
            </a:r>
          </a:p>
          <a:p>
            <a:pPr>
              <a:buNone/>
            </a:pPr>
            <a:r>
              <a:rPr lang="fr-FR" sz="3600" dirty="0">
                <a:solidFill>
                  <a:srgbClr val="00B050"/>
                </a:solidFill>
              </a:rPr>
              <a:t>          </a:t>
            </a:r>
            <a:r>
              <a:rPr lang="fr-FR" sz="3600" dirty="0"/>
              <a:t>=              =            </a:t>
            </a:r>
            <a:r>
              <a:rPr lang="fr-FR" dirty="0"/>
              <a:t>×</a:t>
            </a:r>
            <a:r>
              <a:rPr lang="fr-FR" sz="3600" dirty="0"/>
              <a:t>            =           </a:t>
            </a:r>
          </a:p>
          <a:p>
            <a:pPr>
              <a:buNone/>
            </a:pPr>
            <a:r>
              <a:rPr lang="fr-FR" sz="3600" dirty="0"/>
              <a:t>   </a:t>
            </a:r>
            <a:r>
              <a:rPr lang="fr-FR" sz="3600" dirty="0">
                <a:solidFill>
                  <a:srgbClr val="00B050"/>
                </a:solidFill>
              </a:rPr>
              <a:t>u</a:t>
            </a:r>
            <a:r>
              <a:rPr lang="fr-FR" sz="3600" baseline="-25000" dirty="0">
                <a:solidFill>
                  <a:srgbClr val="00B050"/>
                </a:solidFill>
              </a:rPr>
              <a:t>6</a:t>
            </a:r>
            <a:r>
              <a:rPr lang="fr-FR" sz="3600" dirty="0"/>
              <a:t>             1           3           1              </a:t>
            </a:r>
            <a:r>
              <a:rPr lang="fr-FR" sz="3600" dirty="0">
                <a:solidFill>
                  <a:srgbClr val="C00000"/>
                </a:solidFill>
              </a:rPr>
              <a:t>3</a:t>
            </a:r>
          </a:p>
          <a:p>
            <a:pPr>
              <a:buNone/>
            </a:pPr>
            <a:r>
              <a:rPr lang="fr-FR" sz="3600" dirty="0"/>
              <a:t>			  2 </a:t>
            </a:r>
          </a:p>
        </p:txBody>
      </p:sp>
      <p:cxnSp>
        <p:nvCxnSpPr>
          <p:cNvPr id="4" name="Connecteur droit 3"/>
          <p:cNvCxnSpPr/>
          <p:nvPr/>
        </p:nvCxnSpPr>
        <p:spPr>
          <a:xfrm flipV="1">
            <a:off x="973035" y="4225158"/>
            <a:ext cx="808468" cy="525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 flipV="1">
            <a:off x="2560097" y="3305505"/>
            <a:ext cx="808468" cy="525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V="1">
            <a:off x="4099862" y="4246180"/>
            <a:ext cx="808468" cy="525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339375" y="4256690"/>
            <a:ext cx="1081742" cy="5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5195" y="5081805"/>
            <a:ext cx="808468" cy="525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5434671" y="4256743"/>
            <a:ext cx="808468" cy="525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7069029" y="4235722"/>
            <a:ext cx="808468" cy="5259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7°) </a:t>
            </a:r>
            <a:r>
              <a:rPr lang="fr-FR" u="sng" dirty="0"/>
              <a:t>Somme des n premiers termes 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83770" y="1433739"/>
            <a:ext cx="11001375" cy="49997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S =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/>
              <a:t> On veut une formule permettant de déterminer S sans devoir utiliser tous les termes de u</a:t>
            </a:r>
            <a:r>
              <a:rPr lang="fr-FR" baseline="-25000" dirty="0"/>
              <a:t>1 </a:t>
            </a:r>
            <a:r>
              <a:rPr lang="fr-FR" dirty="0"/>
              <a:t>à u</a:t>
            </a:r>
            <a:r>
              <a:rPr lang="fr-FR" baseline="-25000" dirty="0"/>
              <a:t>n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q S = q (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r>
              <a:rPr lang="fr-FR" dirty="0">
                <a:solidFill>
                  <a:srgbClr val="0070C0"/>
                </a:solidFill>
              </a:rPr>
              <a:t>) = q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q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q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q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q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	=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4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n+1 </a:t>
            </a:r>
            <a:r>
              <a:rPr lang="fr-FR" dirty="0"/>
              <a:t>    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35744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204952"/>
            <a:ext cx="10515600" cy="160173"/>
          </a:xfrm>
        </p:spPr>
        <p:txBody>
          <a:bodyPr>
            <a:normAutofit fontScale="90000"/>
          </a:bodyPr>
          <a:lstStyle/>
          <a:p>
            <a:r>
              <a:rPr lang="fr-FR" dirty="0"/>
              <a:t>  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46840"/>
            <a:ext cx="10515600" cy="65111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600" b="1" dirty="0">
                <a:solidFill>
                  <a:srgbClr val="FF0000"/>
                </a:solidFill>
              </a:rPr>
              <a:t>Exercice </a:t>
            </a:r>
            <a:r>
              <a:rPr lang="fr-FR" sz="3600" b="1" dirty="0" smtClean="0">
                <a:solidFill>
                  <a:srgbClr val="FF0000"/>
                </a:solidFill>
              </a:rPr>
              <a:t>18 </a:t>
            </a:r>
            <a:r>
              <a:rPr lang="fr-FR" sz="3600" b="1" dirty="0">
                <a:solidFill>
                  <a:srgbClr val="FF0000"/>
                </a:solidFill>
              </a:rPr>
              <a:t>:     </a:t>
            </a:r>
            <a:r>
              <a:rPr lang="fr-FR" sz="3600" dirty="0">
                <a:solidFill>
                  <a:srgbClr val="00B050"/>
                </a:solidFill>
              </a:rPr>
              <a:t>u</a:t>
            </a:r>
            <a:r>
              <a:rPr lang="fr-FR" sz="3600" baseline="-25000" dirty="0">
                <a:solidFill>
                  <a:srgbClr val="00B050"/>
                </a:solidFill>
              </a:rPr>
              <a:t>6</a:t>
            </a:r>
            <a:r>
              <a:rPr lang="fr-FR" sz="3600" baseline="-25000" dirty="0"/>
              <a:t> </a:t>
            </a:r>
            <a:r>
              <a:rPr lang="fr-FR" sz="3600" dirty="0"/>
              <a:t>= 1/2 ;</a:t>
            </a:r>
            <a:r>
              <a:rPr lang="fr-FR" sz="3600" dirty="0">
                <a:solidFill>
                  <a:srgbClr val="00B050"/>
                </a:solidFill>
              </a:rPr>
              <a:t> u</a:t>
            </a:r>
            <a:r>
              <a:rPr lang="fr-FR" sz="3600" baseline="-25000" dirty="0">
                <a:solidFill>
                  <a:srgbClr val="00B050"/>
                </a:solidFill>
              </a:rPr>
              <a:t>7</a:t>
            </a:r>
            <a:r>
              <a:rPr lang="fr-FR" sz="3600" baseline="-25000" dirty="0"/>
              <a:t> </a:t>
            </a:r>
            <a:r>
              <a:rPr lang="fr-FR" sz="3600" dirty="0"/>
              <a:t>= 1/3 ;</a:t>
            </a:r>
            <a:r>
              <a:rPr lang="fr-FR" sz="3600" dirty="0">
                <a:solidFill>
                  <a:srgbClr val="00B050"/>
                </a:solidFill>
              </a:rPr>
              <a:t> u</a:t>
            </a:r>
            <a:r>
              <a:rPr lang="fr-FR" sz="3600" baseline="-25000" dirty="0">
                <a:solidFill>
                  <a:srgbClr val="00B050"/>
                </a:solidFill>
              </a:rPr>
              <a:t>8</a:t>
            </a:r>
            <a:r>
              <a:rPr lang="fr-FR" sz="3600" baseline="-25000" dirty="0"/>
              <a:t> </a:t>
            </a:r>
            <a:r>
              <a:rPr lang="fr-FR" sz="3600" dirty="0"/>
              <a:t>= 2/9</a:t>
            </a:r>
          </a:p>
          <a:p>
            <a:pPr>
              <a:buNone/>
            </a:pPr>
            <a:r>
              <a:rPr lang="fr-FR" sz="3600" dirty="0">
                <a:solidFill>
                  <a:srgbClr val="0070C0"/>
                </a:solidFill>
              </a:rPr>
              <a:t>Démontrez par deux méthodes que ces termes peuvent être ceux d’une suite arithmétique.</a:t>
            </a:r>
          </a:p>
          <a:p>
            <a:pPr>
              <a:buNone/>
            </a:pPr>
            <a:r>
              <a:rPr lang="fr-FR" sz="3600" dirty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fr-FR" sz="3600" baseline="30000" dirty="0">
                <a:solidFill>
                  <a:schemeClr val="accent2">
                    <a:lumMod val="75000"/>
                  </a:schemeClr>
                </a:solidFill>
              </a:rPr>
              <a:t>ère</a:t>
            </a:r>
            <a:r>
              <a:rPr lang="fr-FR" sz="3600" dirty="0">
                <a:solidFill>
                  <a:schemeClr val="accent2">
                    <a:lumMod val="75000"/>
                  </a:schemeClr>
                </a:solidFill>
              </a:rPr>
              <a:t> méthode : ( la définition )</a:t>
            </a:r>
          </a:p>
          <a:p>
            <a:pPr>
              <a:buNone/>
            </a:pPr>
            <a:r>
              <a:rPr lang="fr-FR" sz="3600" dirty="0"/>
              <a:t>                   2</a:t>
            </a:r>
            <a:endParaRPr lang="fr-FR" sz="36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fr-FR" sz="3600" dirty="0">
                <a:solidFill>
                  <a:srgbClr val="00B050"/>
                </a:solidFill>
              </a:rPr>
              <a:t>   u</a:t>
            </a:r>
            <a:r>
              <a:rPr lang="fr-FR" sz="3600" baseline="-25000" dirty="0">
                <a:solidFill>
                  <a:srgbClr val="00B050"/>
                </a:solidFill>
              </a:rPr>
              <a:t>8</a:t>
            </a:r>
            <a:r>
              <a:rPr lang="fr-FR" sz="3600" dirty="0"/>
              <a:t>            9            2           3              </a:t>
            </a:r>
            <a:r>
              <a:rPr lang="fr-FR" sz="3600" dirty="0">
                <a:solidFill>
                  <a:srgbClr val="C00000"/>
                </a:solidFill>
              </a:rPr>
              <a:t>2</a:t>
            </a:r>
          </a:p>
          <a:p>
            <a:pPr>
              <a:buNone/>
            </a:pPr>
            <a:r>
              <a:rPr lang="fr-FR" sz="3600" dirty="0">
                <a:solidFill>
                  <a:srgbClr val="00B050"/>
                </a:solidFill>
              </a:rPr>
              <a:t>          </a:t>
            </a:r>
            <a:r>
              <a:rPr lang="fr-FR" sz="3600" dirty="0"/>
              <a:t>=              =            </a:t>
            </a:r>
            <a:r>
              <a:rPr lang="fr-FR" dirty="0"/>
              <a:t>×</a:t>
            </a:r>
            <a:r>
              <a:rPr lang="fr-FR" sz="3600" dirty="0"/>
              <a:t>            =                        </a:t>
            </a:r>
          </a:p>
          <a:p>
            <a:pPr>
              <a:buNone/>
            </a:pPr>
            <a:r>
              <a:rPr lang="fr-FR" sz="3600" dirty="0"/>
              <a:t>   </a:t>
            </a:r>
            <a:r>
              <a:rPr lang="fr-FR" sz="3600" dirty="0">
                <a:solidFill>
                  <a:srgbClr val="00B050"/>
                </a:solidFill>
              </a:rPr>
              <a:t>u</a:t>
            </a:r>
            <a:r>
              <a:rPr lang="fr-FR" sz="3600" baseline="-25000" dirty="0">
                <a:solidFill>
                  <a:srgbClr val="00B050"/>
                </a:solidFill>
              </a:rPr>
              <a:t>7</a:t>
            </a:r>
            <a:r>
              <a:rPr lang="fr-FR" sz="3600" dirty="0"/>
              <a:t>             1           9           1              </a:t>
            </a:r>
            <a:r>
              <a:rPr lang="fr-FR" sz="3600" dirty="0">
                <a:solidFill>
                  <a:srgbClr val="C00000"/>
                </a:solidFill>
              </a:rPr>
              <a:t>3</a:t>
            </a:r>
          </a:p>
          <a:p>
            <a:pPr>
              <a:buNone/>
            </a:pPr>
            <a:r>
              <a:rPr lang="fr-FR" sz="3600" dirty="0"/>
              <a:t>			  3 </a:t>
            </a:r>
          </a:p>
        </p:txBody>
      </p:sp>
      <p:cxnSp>
        <p:nvCxnSpPr>
          <p:cNvPr id="4" name="Connecteur droit 3"/>
          <p:cNvCxnSpPr/>
          <p:nvPr/>
        </p:nvCxnSpPr>
        <p:spPr>
          <a:xfrm flipV="1">
            <a:off x="973035" y="4225158"/>
            <a:ext cx="808468" cy="525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 flipV="1">
            <a:off x="2560097" y="3305505"/>
            <a:ext cx="808468" cy="525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V="1">
            <a:off x="4099862" y="4246180"/>
            <a:ext cx="808468" cy="525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339375" y="4256690"/>
            <a:ext cx="1081742" cy="5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5195" y="5081805"/>
            <a:ext cx="808468" cy="525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5434671" y="4256743"/>
            <a:ext cx="808468" cy="525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7069029" y="4235722"/>
            <a:ext cx="808468" cy="5259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204952"/>
            <a:ext cx="10515600" cy="160173"/>
          </a:xfrm>
        </p:spPr>
        <p:txBody>
          <a:bodyPr>
            <a:normAutofit fontScale="90000"/>
          </a:bodyPr>
          <a:lstStyle/>
          <a:p>
            <a:r>
              <a:rPr lang="fr-FR" dirty="0"/>
              <a:t>  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46840"/>
            <a:ext cx="10515600" cy="65111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600" b="1" dirty="0">
                <a:solidFill>
                  <a:srgbClr val="FF0000"/>
                </a:solidFill>
              </a:rPr>
              <a:t>Exercice </a:t>
            </a:r>
            <a:r>
              <a:rPr lang="fr-FR" sz="3600" b="1" dirty="0" smtClean="0">
                <a:solidFill>
                  <a:srgbClr val="FF0000"/>
                </a:solidFill>
              </a:rPr>
              <a:t>18 </a:t>
            </a:r>
            <a:r>
              <a:rPr lang="fr-FR" sz="3600" b="1" dirty="0">
                <a:solidFill>
                  <a:srgbClr val="FF0000"/>
                </a:solidFill>
              </a:rPr>
              <a:t>:     </a:t>
            </a:r>
            <a:r>
              <a:rPr lang="fr-FR" sz="3600" dirty="0">
                <a:solidFill>
                  <a:srgbClr val="00B050"/>
                </a:solidFill>
              </a:rPr>
              <a:t>u</a:t>
            </a:r>
            <a:r>
              <a:rPr lang="fr-FR" sz="3600" baseline="-25000" dirty="0">
                <a:solidFill>
                  <a:srgbClr val="00B050"/>
                </a:solidFill>
              </a:rPr>
              <a:t>6</a:t>
            </a:r>
            <a:r>
              <a:rPr lang="fr-FR" sz="3600" baseline="-25000" dirty="0"/>
              <a:t> </a:t>
            </a:r>
            <a:r>
              <a:rPr lang="fr-FR" sz="3600" dirty="0"/>
              <a:t>= 1/2 ;</a:t>
            </a:r>
            <a:r>
              <a:rPr lang="fr-FR" sz="3600" dirty="0">
                <a:solidFill>
                  <a:srgbClr val="00B050"/>
                </a:solidFill>
              </a:rPr>
              <a:t> u</a:t>
            </a:r>
            <a:r>
              <a:rPr lang="fr-FR" sz="3600" baseline="-25000" dirty="0">
                <a:solidFill>
                  <a:srgbClr val="00B050"/>
                </a:solidFill>
              </a:rPr>
              <a:t>7</a:t>
            </a:r>
            <a:r>
              <a:rPr lang="fr-FR" sz="3600" baseline="-25000" dirty="0"/>
              <a:t> </a:t>
            </a:r>
            <a:r>
              <a:rPr lang="fr-FR" sz="3600" dirty="0"/>
              <a:t>= 1/3 ;</a:t>
            </a:r>
            <a:r>
              <a:rPr lang="fr-FR" sz="3600" dirty="0">
                <a:solidFill>
                  <a:srgbClr val="00B050"/>
                </a:solidFill>
              </a:rPr>
              <a:t> u</a:t>
            </a:r>
            <a:r>
              <a:rPr lang="fr-FR" sz="3600" baseline="-25000" dirty="0">
                <a:solidFill>
                  <a:srgbClr val="00B050"/>
                </a:solidFill>
              </a:rPr>
              <a:t>8</a:t>
            </a:r>
            <a:r>
              <a:rPr lang="fr-FR" sz="3600" baseline="-25000" dirty="0"/>
              <a:t> </a:t>
            </a:r>
            <a:r>
              <a:rPr lang="fr-FR" sz="3600" dirty="0"/>
              <a:t>= 2/9</a:t>
            </a:r>
          </a:p>
          <a:p>
            <a:pPr>
              <a:buNone/>
            </a:pPr>
            <a:r>
              <a:rPr lang="fr-FR" sz="3600" dirty="0">
                <a:solidFill>
                  <a:srgbClr val="0070C0"/>
                </a:solidFill>
              </a:rPr>
              <a:t>Démontrez par deux méthodes que ces termes peuvent être ceux d’une suite arithmétique.</a:t>
            </a:r>
          </a:p>
          <a:p>
            <a:pPr>
              <a:buNone/>
            </a:pPr>
            <a:r>
              <a:rPr lang="fr-FR" sz="3600" dirty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fr-FR" sz="3600" baseline="30000" dirty="0">
                <a:solidFill>
                  <a:schemeClr val="accent2">
                    <a:lumMod val="75000"/>
                  </a:schemeClr>
                </a:solidFill>
              </a:rPr>
              <a:t>ère</a:t>
            </a:r>
            <a:r>
              <a:rPr lang="fr-FR" sz="3600" dirty="0">
                <a:solidFill>
                  <a:schemeClr val="accent2">
                    <a:lumMod val="75000"/>
                  </a:schemeClr>
                </a:solidFill>
              </a:rPr>
              <a:t> méthode : ( la définition )</a:t>
            </a:r>
          </a:p>
          <a:p>
            <a:pPr>
              <a:buNone/>
            </a:pPr>
            <a:r>
              <a:rPr lang="fr-FR" sz="3600" dirty="0"/>
              <a:t>                   2</a:t>
            </a:r>
            <a:endParaRPr lang="fr-FR" sz="36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fr-FR" sz="3600" dirty="0">
                <a:solidFill>
                  <a:srgbClr val="00B050"/>
                </a:solidFill>
              </a:rPr>
              <a:t>   u</a:t>
            </a:r>
            <a:r>
              <a:rPr lang="fr-FR" sz="3600" baseline="-25000" dirty="0">
                <a:solidFill>
                  <a:srgbClr val="00B050"/>
                </a:solidFill>
              </a:rPr>
              <a:t>8</a:t>
            </a:r>
            <a:r>
              <a:rPr lang="fr-FR" sz="3600" dirty="0"/>
              <a:t>            9            2           3              </a:t>
            </a:r>
            <a:r>
              <a:rPr lang="fr-FR" sz="3600" dirty="0">
                <a:solidFill>
                  <a:srgbClr val="C00000"/>
                </a:solidFill>
              </a:rPr>
              <a:t>2</a:t>
            </a:r>
            <a:r>
              <a:rPr lang="fr-FR" sz="3600" dirty="0">
                <a:solidFill>
                  <a:srgbClr val="00B050"/>
                </a:solidFill>
              </a:rPr>
              <a:t>             u</a:t>
            </a:r>
            <a:r>
              <a:rPr lang="fr-FR" sz="3600" baseline="-25000" dirty="0">
                <a:solidFill>
                  <a:srgbClr val="00B050"/>
                </a:solidFill>
              </a:rPr>
              <a:t>7</a:t>
            </a:r>
            <a:endParaRPr lang="fr-FR" sz="3600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fr-FR" sz="3600" dirty="0">
                <a:solidFill>
                  <a:srgbClr val="00B050"/>
                </a:solidFill>
              </a:rPr>
              <a:t>          </a:t>
            </a:r>
            <a:r>
              <a:rPr lang="fr-FR" sz="3600" dirty="0"/>
              <a:t>=              =            </a:t>
            </a:r>
            <a:r>
              <a:rPr lang="fr-FR" dirty="0"/>
              <a:t>×</a:t>
            </a:r>
            <a:r>
              <a:rPr lang="fr-FR" sz="3600" dirty="0"/>
              <a:t>            </a:t>
            </a:r>
            <a:r>
              <a:rPr lang="fr-FR" sz="3600"/>
              <a:t>=               </a:t>
            </a:r>
            <a:r>
              <a:rPr lang="fr-FR" sz="3600" smtClean="0"/>
              <a:t>=            = </a:t>
            </a:r>
            <a:r>
              <a:rPr lang="fr-FR" sz="3600" smtClean="0">
                <a:solidFill>
                  <a:srgbClr val="C00000"/>
                </a:solidFill>
              </a:rPr>
              <a:t>q</a:t>
            </a:r>
            <a:r>
              <a:rPr lang="fr-FR" sz="3600" smtClean="0"/>
              <a:t>         </a:t>
            </a:r>
            <a:endParaRPr lang="fr-FR" sz="3600" dirty="0"/>
          </a:p>
          <a:p>
            <a:pPr>
              <a:buNone/>
            </a:pPr>
            <a:r>
              <a:rPr lang="fr-FR" sz="3600" dirty="0"/>
              <a:t>   </a:t>
            </a:r>
            <a:r>
              <a:rPr lang="fr-FR" sz="3600" dirty="0">
                <a:solidFill>
                  <a:srgbClr val="00B050"/>
                </a:solidFill>
              </a:rPr>
              <a:t>u</a:t>
            </a:r>
            <a:r>
              <a:rPr lang="fr-FR" sz="3600" baseline="-25000" dirty="0">
                <a:solidFill>
                  <a:srgbClr val="00B050"/>
                </a:solidFill>
              </a:rPr>
              <a:t>7</a:t>
            </a:r>
            <a:r>
              <a:rPr lang="fr-FR" sz="3600" dirty="0"/>
              <a:t>            </a:t>
            </a:r>
            <a:r>
              <a:rPr lang="fr-FR" sz="3600" dirty="0" smtClean="0"/>
              <a:t>1            </a:t>
            </a:r>
            <a:r>
              <a:rPr lang="fr-FR" sz="3600" dirty="0"/>
              <a:t>9           1              </a:t>
            </a:r>
            <a:r>
              <a:rPr lang="fr-FR" sz="3600" dirty="0">
                <a:solidFill>
                  <a:srgbClr val="C00000"/>
                </a:solidFill>
              </a:rPr>
              <a:t>3</a:t>
            </a:r>
            <a:r>
              <a:rPr lang="fr-FR" sz="3600" dirty="0">
                <a:solidFill>
                  <a:srgbClr val="00B050"/>
                </a:solidFill>
              </a:rPr>
              <a:t>              u</a:t>
            </a:r>
            <a:r>
              <a:rPr lang="fr-FR" sz="3600" baseline="-25000" dirty="0">
                <a:solidFill>
                  <a:srgbClr val="00B050"/>
                </a:solidFill>
              </a:rPr>
              <a:t>6</a:t>
            </a:r>
            <a:endParaRPr lang="fr-FR" sz="3600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fr-FR" sz="3600" dirty="0"/>
              <a:t>			 </a:t>
            </a:r>
            <a:r>
              <a:rPr lang="fr-FR" sz="3600" dirty="0" smtClean="0"/>
              <a:t>3 </a:t>
            </a:r>
            <a:endParaRPr lang="fr-FR" sz="3600" dirty="0"/>
          </a:p>
          <a:p>
            <a:pPr>
              <a:buNone/>
            </a:pPr>
            <a:r>
              <a:rPr lang="fr-FR" sz="3600" dirty="0"/>
              <a:t>					la suite </a:t>
            </a:r>
            <a:r>
              <a:rPr lang="fr-FR" sz="3600" i="1" dirty="0"/>
              <a:t>peut</a:t>
            </a:r>
            <a:r>
              <a:rPr lang="fr-FR" sz="3600" dirty="0"/>
              <a:t> être géométrique.</a:t>
            </a:r>
          </a:p>
        </p:txBody>
      </p:sp>
      <p:cxnSp>
        <p:nvCxnSpPr>
          <p:cNvPr id="4" name="Connecteur droit 3"/>
          <p:cNvCxnSpPr/>
          <p:nvPr/>
        </p:nvCxnSpPr>
        <p:spPr>
          <a:xfrm flipV="1">
            <a:off x="973035" y="4225158"/>
            <a:ext cx="808468" cy="525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 flipV="1">
            <a:off x="2560097" y="3305505"/>
            <a:ext cx="808468" cy="525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V="1">
            <a:off x="4099862" y="4246180"/>
            <a:ext cx="808468" cy="525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339375" y="4256690"/>
            <a:ext cx="1081742" cy="5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574579" y="5081805"/>
            <a:ext cx="808468" cy="525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5434671" y="4256743"/>
            <a:ext cx="808468" cy="525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7069029" y="4235722"/>
            <a:ext cx="808468" cy="5259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8771711" y="4251434"/>
            <a:ext cx="808468" cy="525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èche droite 13"/>
          <p:cNvSpPr/>
          <p:nvPr/>
        </p:nvSpPr>
        <p:spPr>
          <a:xfrm>
            <a:off x="3736428" y="5943597"/>
            <a:ext cx="677917" cy="3153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204952"/>
            <a:ext cx="10515600" cy="160173"/>
          </a:xfrm>
        </p:spPr>
        <p:txBody>
          <a:bodyPr>
            <a:normAutofit fontScale="90000"/>
          </a:bodyPr>
          <a:lstStyle/>
          <a:p>
            <a:r>
              <a:rPr lang="fr-FR" dirty="0"/>
              <a:t>           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33393"/>
            <a:ext cx="11353800" cy="65111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600" dirty="0">
                <a:solidFill>
                  <a:srgbClr val="00B050"/>
                </a:solidFill>
              </a:rPr>
              <a:t>u</a:t>
            </a:r>
            <a:r>
              <a:rPr lang="fr-FR" sz="3600" baseline="-25000" dirty="0">
                <a:solidFill>
                  <a:srgbClr val="00B050"/>
                </a:solidFill>
              </a:rPr>
              <a:t>6</a:t>
            </a:r>
            <a:r>
              <a:rPr lang="fr-FR" sz="3600" baseline="-25000" dirty="0"/>
              <a:t> </a:t>
            </a:r>
            <a:r>
              <a:rPr lang="fr-FR" sz="3600" dirty="0"/>
              <a:t>= 1/2 ;</a:t>
            </a:r>
            <a:r>
              <a:rPr lang="fr-FR" sz="3600" dirty="0">
                <a:solidFill>
                  <a:srgbClr val="00B050"/>
                </a:solidFill>
              </a:rPr>
              <a:t> u</a:t>
            </a:r>
            <a:r>
              <a:rPr lang="fr-FR" sz="3600" baseline="-25000" dirty="0">
                <a:solidFill>
                  <a:srgbClr val="00B050"/>
                </a:solidFill>
              </a:rPr>
              <a:t>7</a:t>
            </a:r>
            <a:r>
              <a:rPr lang="fr-FR" sz="3600" baseline="-25000" dirty="0"/>
              <a:t> </a:t>
            </a:r>
            <a:r>
              <a:rPr lang="fr-FR" sz="3600" dirty="0"/>
              <a:t>= 1/3 ;</a:t>
            </a:r>
            <a:r>
              <a:rPr lang="fr-FR" sz="3600" dirty="0">
                <a:solidFill>
                  <a:srgbClr val="00B050"/>
                </a:solidFill>
              </a:rPr>
              <a:t> u</a:t>
            </a:r>
            <a:r>
              <a:rPr lang="fr-FR" sz="3600" baseline="-25000" dirty="0">
                <a:solidFill>
                  <a:srgbClr val="00B050"/>
                </a:solidFill>
              </a:rPr>
              <a:t>8</a:t>
            </a:r>
            <a:r>
              <a:rPr lang="fr-FR" sz="3600" baseline="-25000" dirty="0"/>
              <a:t> </a:t>
            </a:r>
            <a:r>
              <a:rPr lang="fr-FR" sz="3600" dirty="0"/>
              <a:t>= 2/9        </a:t>
            </a:r>
            <a:r>
              <a:rPr lang="fr-FR" sz="3600" dirty="0">
                <a:solidFill>
                  <a:srgbClr val="0070C0"/>
                </a:solidFill>
              </a:rPr>
              <a:t>suite géométrique ?</a:t>
            </a:r>
          </a:p>
          <a:p>
            <a:pPr>
              <a:buNone/>
            </a:pPr>
            <a:r>
              <a:rPr lang="fr-FR" sz="36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fr-FR" sz="3600" baseline="30000" dirty="0">
                <a:solidFill>
                  <a:schemeClr val="accent2">
                    <a:lumMod val="75000"/>
                  </a:schemeClr>
                </a:solidFill>
              </a:rPr>
              <a:t>ème</a:t>
            </a:r>
            <a:r>
              <a:rPr lang="fr-FR" sz="3600" dirty="0">
                <a:solidFill>
                  <a:schemeClr val="accent2">
                    <a:lumMod val="75000"/>
                  </a:schemeClr>
                </a:solidFill>
              </a:rPr>
              <a:t> méthode :</a:t>
            </a:r>
          </a:p>
          <a:p>
            <a:pPr>
              <a:buNone/>
            </a:pPr>
            <a:endParaRPr lang="fr-FR" sz="36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fr-FR" sz="3600" dirty="0"/>
              <a:t>                                  1        2               1            1</a:t>
            </a:r>
          </a:p>
          <a:p>
            <a:pPr>
              <a:buNone/>
            </a:pPr>
            <a:r>
              <a:rPr lang="fr-FR" sz="3600" dirty="0">
                <a:solidFill>
                  <a:srgbClr val="00B050"/>
                </a:solidFill>
              </a:rPr>
              <a:t>       u</a:t>
            </a:r>
            <a:r>
              <a:rPr lang="fr-FR" sz="3600" baseline="-25000" dirty="0">
                <a:solidFill>
                  <a:srgbClr val="00B050"/>
                </a:solidFill>
              </a:rPr>
              <a:t>6</a:t>
            </a:r>
            <a:r>
              <a:rPr lang="fr-FR" sz="3600" dirty="0">
                <a:solidFill>
                  <a:srgbClr val="00B050"/>
                </a:solidFill>
              </a:rPr>
              <a:t> </a:t>
            </a:r>
            <a:r>
              <a:rPr lang="fr-FR" sz="2400" dirty="0"/>
              <a:t>×</a:t>
            </a:r>
            <a:r>
              <a:rPr lang="fr-FR" sz="3600" dirty="0"/>
              <a:t> </a:t>
            </a:r>
            <a:r>
              <a:rPr lang="fr-FR" sz="3600" dirty="0">
                <a:solidFill>
                  <a:srgbClr val="00B050"/>
                </a:solidFill>
              </a:rPr>
              <a:t>u</a:t>
            </a:r>
            <a:r>
              <a:rPr lang="fr-FR" sz="3600" baseline="-25000" dirty="0">
                <a:solidFill>
                  <a:srgbClr val="00B050"/>
                </a:solidFill>
              </a:rPr>
              <a:t>8       </a:t>
            </a:r>
            <a:r>
              <a:rPr lang="fr-FR" sz="3600" dirty="0"/>
              <a:t> =             </a:t>
            </a:r>
            <a:r>
              <a:rPr lang="fr-FR" dirty="0"/>
              <a:t>×</a:t>
            </a:r>
            <a:r>
              <a:rPr lang="fr-FR" sz="3600" dirty="0"/>
              <a:t>          =                 =          =</a:t>
            </a:r>
            <a:r>
              <a:rPr lang="fr-FR" sz="3600" dirty="0">
                <a:solidFill>
                  <a:srgbClr val="00B050"/>
                </a:solidFill>
              </a:rPr>
              <a:t>  u</a:t>
            </a:r>
            <a:r>
              <a:rPr lang="fr-FR" sz="3600" baseline="-25000" dirty="0">
                <a:solidFill>
                  <a:srgbClr val="00B050"/>
                </a:solidFill>
              </a:rPr>
              <a:t>7</a:t>
            </a:r>
            <a:endParaRPr lang="fr-FR" sz="3600" dirty="0"/>
          </a:p>
          <a:p>
            <a:pPr>
              <a:buNone/>
            </a:pPr>
            <a:r>
              <a:rPr lang="fr-FR" sz="3600" dirty="0"/>
              <a:t>                                  2        9               9            3</a:t>
            </a:r>
          </a:p>
          <a:p>
            <a:pPr>
              <a:buNone/>
            </a:pPr>
            <a:endParaRPr lang="fr-FR" sz="3600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3600" dirty="0">
                <a:solidFill>
                  <a:srgbClr val="00B050"/>
                </a:solidFill>
              </a:rPr>
              <a:t>u</a:t>
            </a:r>
            <a:r>
              <a:rPr lang="fr-FR" sz="3600" baseline="-25000" dirty="0">
                <a:solidFill>
                  <a:srgbClr val="00B050"/>
                </a:solidFill>
              </a:rPr>
              <a:t>7 </a:t>
            </a:r>
            <a:r>
              <a:rPr lang="fr-FR" sz="3600" dirty="0"/>
              <a:t>est la </a:t>
            </a:r>
            <a:r>
              <a:rPr lang="fr-FR" sz="3600" dirty="0">
                <a:solidFill>
                  <a:srgbClr val="00B050"/>
                </a:solidFill>
              </a:rPr>
              <a:t>moyenne géométrique</a:t>
            </a:r>
            <a:r>
              <a:rPr lang="fr-FR" sz="3600" dirty="0"/>
              <a:t> de ses deux termes voisins</a:t>
            </a:r>
          </a:p>
          <a:p>
            <a:pPr>
              <a:buNone/>
            </a:pPr>
            <a:r>
              <a:rPr lang="fr-FR" sz="3600" dirty="0"/>
              <a:t>		la </a:t>
            </a:r>
            <a:r>
              <a:rPr lang="fr-FR" sz="3600" dirty="0">
                <a:solidFill>
                  <a:srgbClr val="FF0000"/>
                </a:solidFill>
              </a:rPr>
              <a:t>suite</a:t>
            </a:r>
            <a:r>
              <a:rPr lang="fr-FR" sz="3600" dirty="0"/>
              <a:t> </a:t>
            </a:r>
            <a:r>
              <a:rPr lang="fr-FR" sz="3600" i="1" dirty="0"/>
              <a:t>peut</a:t>
            </a:r>
            <a:r>
              <a:rPr lang="fr-FR" sz="3600" dirty="0"/>
              <a:t> être </a:t>
            </a:r>
            <a:r>
              <a:rPr lang="fr-FR" sz="3600" dirty="0" err="1">
                <a:solidFill>
                  <a:srgbClr val="FF0000"/>
                </a:solidFill>
              </a:rPr>
              <a:t>géométrique</a:t>
            </a:r>
            <a:r>
              <a:rPr lang="fr-FR" sz="3600" dirty="0" err="1"/>
              <a:t>.</a:t>
            </a:r>
            <a:r>
              <a:rPr lang="fr-FR" sz="3600" dirty="0" err="1">
                <a:solidFill>
                  <a:schemeClr val="bg1"/>
                </a:solidFill>
              </a:rPr>
              <a:t>moyenne</a:t>
            </a:r>
            <a:r>
              <a:rPr lang="fr-FR" sz="3600" dirty="0">
                <a:solidFill>
                  <a:schemeClr val="bg1"/>
                </a:solidFill>
              </a:rPr>
              <a:t> </a:t>
            </a:r>
            <a:endParaRPr lang="fr-FR" sz="3600" dirty="0"/>
          </a:p>
        </p:txBody>
      </p:sp>
      <p:sp>
        <p:nvSpPr>
          <p:cNvPr id="33" name="Double flèche horizontale 32"/>
          <p:cNvSpPr/>
          <p:nvPr/>
        </p:nvSpPr>
        <p:spPr>
          <a:xfrm>
            <a:off x="959377" y="5410816"/>
            <a:ext cx="725214" cy="33107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6" name="Connecteur droit 35"/>
          <p:cNvCxnSpPr/>
          <p:nvPr/>
        </p:nvCxnSpPr>
        <p:spPr>
          <a:xfrm>
            <a:off x="4226152" y="3149309"/>
            <a:ext cx="62095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V="1">
            <a:off x="1533378" y="2877671"/>
            <a:ext cx="1290504" cy="620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H="1">
            <a:off x="1392702" y="2869810"/>
            <a:ext cx="154744" cy="45016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1266092" y="2926080"/>
            <a:ext cx="126610" cy="40796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>
            <a:off x="4063218" y="2203801"/>
            <a:ext cx="1853488" cy="151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 flipH="1">
            <a:off x="3899647" y="2217868"/>
            <a:ext cx="177639" cy="166833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>
            <a:off x="3711388" y="2353235"/>
            <a:ext cx="170813" cy="1537861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>
            <a:off x="5212269" y="3126897"/>
            <a:ext cx="62095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7094858" y="3086556"/>
            <a:ext cx="62095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>
            <a:off x="6999158" y="2194836"/>
            <a:ext cx="759794" cy="10481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 flipH="1">
            <a:off x="6835587" y="2208903"/>
            <a:ext cx="177639" cy="166833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>
            <a:off x="6647328" y="2344270"/>
            <a:ext cx="170813" cy="1537861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>
            <a:off x="8591964" y="3091038"/>
            <a:ext cx="62095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7°) </a:t>
            </a:r>
            <a:r>
              <a:rPr lang="fr-FR" u="sng" dirty="0"/>
              <a:t>Somme des n premiers termes 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83770" y="1433739"/>
            <a:ext cx="11001375" cy="49997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S =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/>
              <a:t> On veut une formule permettant de déterminer S sans devoir utiliser tous les termes de u</a:t>
            </a:r>
            <a:r>
              <a:rPr lang="fr-FR" baseline="-25000" dirty="0"/>
              <a:t>1 </a:t>
            </a:r>
            <a:r>
              <a:rPr lang="fr-FR" dirty="0"/>
              <a:t>à u</a:t>
            </a:r>
            <a:r>
              <a:rPr lang="fr-FR" baseline="-25000" dirty="0"/>
              <a:t>n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q S = q (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r>
              <a:rPr lang="fr-FR" dirty="0">
                <a:solidFill>
                  <a:srgbClr val="0070C0"/>
                </a:solidFill>
              </a:rPr>
              <a:t>) = q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q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q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q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q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	= </a:t>
            </a:r>
            <a:r>
              <a:rPr lang="fr-FR" dirty="0">
                <a:solidFill>
                  <a:srgbClr val="7030A0"/>
                </a:solidFill>
              </a:rPr>
              <a:t>u</a:t>
            </a:r>
            <a:r>
              <a:rPr lang="fr-FR" baseline="-25000" dirty="0">
                <a:solidFill>
                  <a:srgbClr val="7030A0"/>
                </a:solidFill>
              </a:rPr>
              <a:t>2 </a:t>
            </a:r>
            <a:r>
              <a:rPr lang="fr-FR" dirty="0">
                <a:solidFill>
                  <a:srgbClr val="7030A0"/>
                </a:solidFill>
              </a:rPr>
              <a:t>+ u</a:t>
            </a:r>
            <a:r>
              <a:rPr lang="fr-FR" baseline="-25000" dirty="0">
                <a:solidFill>
                  <a:srgbClr val="7030A0"/>
                </a:solidFill>
              </a:rPr>
              <a:t>3 </a:t>
            </a:r>
            <a:r>
              <a:rPr lang="fr-FR" dirty="0">
                <a:solidFill>
                  <a:srgbClr val="7030A0"/>
                </a:solidFill>
              </a:rPr>
              <a:t>+ u</a:t>
            </a:r>
            <a:r>
              <a:rPr lang="fr-FR" baseline="-25000" dirty="0">
                <a:solidFill>
                  <a:srgbClr val="7030A0"/>
                </a:solidFill>
              </a:rPr>
              <a:t>4 </a:t>
            </a:r>
            <a:r>
              <a:rPr lang="fr-FR" dirty="0">
                <a:solidFill>
                  <a:srgbClr val="7030A0"/>
                </a:solidFill>
              </a:rPr>
              <a:t>+ … + u</a:t>
            </a:r>
            <a:r>
              <a:rPr lang="fr-FR" baseline="-25000" dirty="0">
                <a:solidFill>
                  <a:srgbClr val="7030A0"/>
                </a:solidFill>
              </a:rPr>
              <a:t>n</a:t>
            </a:r>
            <a:r>
              <a:rPr lang="fr-FR" baseline="-25000" dirty="0">
                <a:solidFill>
                  <a:srgbClr val="0070C0"/>
                </a:solidFill>
              </a:rPr>
              <a:t>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n+1 </a:t>
            </a:r>
            <a:r>
              <a:rPr lang="fr-FR" dirty="0"/>
              <a:t>    </a:t>
            </a:r>
          </a:p>
          <a:p>
            <a:pPr marL="0" indent="0">
              <a:buNone/>
            </a:pPr>
            <a:r>
              <a:rPr lang="fr-FR" dirty="0"/>
              <a:t>on a toujours </a:t>
            </a:r>
            <a:r>
              <a:rPr lang="fr-FR" dirty="0">
                <a:solidFill>
                  <a:srgbClr val="7030A0"/>
                </a:solidFill>
              </a:rPr>
              <a:t>trop de termes  </a:t>
            </a:r>
            <a:r>
              <a:rPr lang="fr-FR" dirty="0"/>
              <a:t>: avec quelle opération en éliminer ?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/>
              <a:t>S  …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35744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4961"/>
          </a:xfrm>
        </p:spPr>
        <p:txBody>
          <a:bodyPr/>
          <a:lstStyle/>
          <a:p>
            <a:r>
              <a:rPr lang="fr-FR" dirty="0"/>
              <a:t>7°) </a:t>
            </a:r>
            <a:r>
              <a:rPr lang="fr-FR" u="sng" dirty="0"/>
              <a:t>Somme des n premiers termes 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313" y="1183367"/>
            <a:ext cx="11001375" cy="50976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S =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/>
              <a:t> On veut une formule permettant de déterminer S sans devoir utiliser tous les termes de u</a:t>
            </a:r>
            <a:r>
              <a:rPr lang="fr-FR" baseline="-25000" dirty="0"/>
              <a:t>1 </a:t>
            </a:r>
            <a:r>
              <a:rPr lang="fr-FR" dirty="0"/>
              <a:t>à u</a:t>
            </a:r>
            <a:r>
              <a:rPr lang="fr-FR" baseline="-25000" dirty="0"/>
              <a:t>n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q S = q (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r>
              <a:rPr lang="fr-FR" dirty="0">
                <a:solidFill>
                  <a:srgbClr val="0070C0"/>
                </a:solidFill>
              </a:rPr>
              <a:t>) = q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q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q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q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q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	= </a:t>
            </a:r>
            <a:r>
              <a:rPr lang="fr-FR" dirty="0">
                <a:solidFill>
                  <a:srgbClr val="7030A0"/>
                </a:solidFill>
              </a:rPr>
              <a:t>u</a:t>
            </a:r>
            <a:r>
              <a:rPr lang="fr-FR" baseline="-25000" dirty="0">
                <a:solidFill>
                  <a:srgbClr val="7030A0"/>
                </a:solidFill>
              </a:rPr>
              <a:t>2 </a:t>
            </a:r>
            <a:r>
              <a:rPr lang="fr-FR" dirty="0">
                <a:solidFill>
                  <a:srgbClr val="7030A0"/>
                </a:solidFill>
              </a:rPr>
              <a:t>+ u</a:t>
            </a:r>
            <a:r>
              <a:rPr lang="fr-FR" baseline="-25000" dirty="0">
                <a:solidFill>
                  <a:srgbClr val="7030A0"/>
                </a:solidFill>
              </a:rPr>
              <a:t>3 </a:t>
            </a:r>
            <a:r>
              <a:rPr lang="fr-FR" dirty="0">
                <a:solidFill>
                  <a:srgbClr val="7030A0"/>
                </a:solidFill>
              </a:rPr>
              <a:t>+ u</a:t>
            </a:r>
            <a:r>
              <a:rPr lang="fr-FR" baseline="-25000" dirty="0">
                <a:solidFill>
                  <a:srgbClr val="7030A0"/>
                </a:solidFill>
              </a:rPr>
              <a:t>4 </a:t>
            </a:r>
            <a:r>
              <a:rPr lang="fr-FR" dirty="0">
                <a:solidFill>
                  <a:srgbClr val="7030A0"/>
                </a:solidFill>
              </a:rPr>
              <a:t>+ … + u</a:t>
            </a:r>
            <a:r>
              <a:rPr lang="fr-FR" baseline="-25000" dirty="0">
                <a:solidFill>
                  <a:srgbClr val="7030A0"/>
                </a:solidFill>
              </a:rPr>
              <a:t>n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n+1 </a:t>
            </a:r>
            <a:r>
              <a:rPr lang="fr-FR" dirty="0"/>
              <a:t>      </a:t>
            </a:r>
          </a:p>
          <a:p>
            <a:pPr marL="0" indent="0">
              <a:buNone/>
            </a:pPr>
            <a:r>
              <a:rPr lang="fr-FR" dirty="0"/>
              <a:t>on a toujours </a:t>
            </a:r>
            <a:r>
              <a:rPr lang="fr-FR" dirty="0">
                <a:solidFill>
                  <a:srgbClr val="7030A0"/>
                </a:solidFill>
              </a:rPr>
              <a:t>trop de termes </a:t>
            </a:r>
            <a:r>
              <a:rPr lang="fr-FR" dirty="0"/>
              <a:t>: avec quelle opération en éliminer ?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/>
              <a:t>S – q S = …</a:t>
            </a: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84458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4961"/>
          </a:xfrm>
        </p:spPr>
        <p:txBody>
          <a:bodyPr/>
          <a:lstStyle/>
          <a:p>
            <a:r>
              <a:rPr lang="fr-FR" dirty="0"/>
              <a:t>7°) </a:t>
            </a:r>
            <a:r>
              <a:rPr lang="fr-FR" u="sng" dirty="0"/>
              <a:t>Somme des n premiers termes 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313" y="1183367"/>
            <a:ext cx="11001375" cy="50976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S =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/>
              <a:t> On veut une formule permettant de déterminer S sans devoir utiliser tous les termes de u</a:t>
            </a:r>
            <a:r>
              <a:rPr lang="fr-FR" baseline="-25000" dirty="0"/>
              <a:t>1 </a:t>
            </a:r>
            <a:r>
              <a:rPr lang="fr-FR" dirty="0"/>
              <a:t>à u</a:t>
            </a:r>
            <a:r>
              <a:rPr lang="fr-FR" baseline="-25000" dirty="0"/>
              <a:t>n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q S = q (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r>
              <a:rPr lang="fr-FR" dirty="0">
                <a:solidFill>
                  <a:srgbClr val="0070C0"/>
                </a:solidFill>
              </a:rPr>
              <a:t>) = q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q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q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q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q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	= </a:t>
            </a:r>
            <a:r>
              <a:rPr lang="fr-FR" dirty="0">
                <a:solidFill>
                  <a:srgbClr val="7030A0"/>
                </a:solidFill>
              </a:rPr>
              <a:t>u</a:t>
            </a:r>
            <a:r>
              <a:rPr lang="fr-FR" baseline="-25000" dirty="0">
                <a:solidFill>
                  <a:srgbClr val="7030A0"/>
                </a:solidFill>
              </a:rPr>
              <a:t>2 </a:t>
            </a:r>
            <a:r>
              <a:rPr lang="fr-FR" dirty="0">
                <a:solidFill>
                  <a:srgbClr val="7030A0"/>
                </a:solidFill>
              </a:rPr>
              <a:t>+ u</a:t>
            </a:r>
            <a:r>
              <a:rPr lang="fr-FR" baseline="-25000" dirty="0">
                <a:solidFill>
                  <a:srgbClr val="7030A0"/>
                </a:solidFill>
              </a:rPr>
              <a:t>3 </a:t>
            </a:r>
            <a:r>
              <a:rPr lang="fr-FR" dirty="0">
                <a:solidFill>
                  <a:srgbClr val="7030A0"/>
                </a:solidFill>
              </a:rPr>
              <a:t>+ u</a:t>
            </a:r>
            <a:r>
              <a:rPr lang="fr-FR" baseline="-25000" dirty="0">
                <a:solidFill>
                  <a:srgbClr val="7030A0"/>
                </a:solidFill>
              </a:rPr>
              <a:t>4 </a:t>
            </a:r>
            <a:r>
              <a:rPr lang="fr-FR" dirty="0">
                <a:solidFill>
                  <a:srgbClr val="7030A0"/>
                </a:solidFill>
              </a:rPr>
              <a:t>+ … + u</a:t>
            </a:r>
            <a:r>
              <a:rPr lang="fr-FR" baseline="-25000" dirty="0">
                <a:solidFill>
                  <a:srgbClr val="7030A0"/>
                </a:solidFill>
              </a:rPr>
              <a:t>n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n+1 </a:t>
            </a:r>
            <a:r>
              <a:rPr lang="fr-FR" dirty="0"/>
              <a:t>      </a:t>
            </a:r>
          </a:p>
          <a:p>
            <a:pPr marL="0" indent="0">
              <a:buNone/>
            </a:pPr>
            <a:r>
              <a:rPr lang="fr-FR" dirty="0"/>
              <a:t>on a toujours </a:t>
            </a:r>
            <a:r>
              <a:rPr lang="fr-FR" dirty="0">
                <a:solidFill>
                  <a:srgbClr val="7030A0"/>
                </a:solidFill>
              </a:rPr>
              <a:t>trop de termes </a:t>
            </a:r>
            <a:r>
              <a:rPr lang="fr-FR" dirty="0"/>
              <a:t>: comment en éliminer ?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/>
              <a:t>S – q S = (</a:t>
            </a:r>
            <a:r>
              <a:rPr lang="fr-FR" dirty="0">
                <a:solidFill>
                  <a:srgbClr val="0070C0"/>
                </a:solidFill>
              </a:rPr>
              <a:t>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r>
              <a:rPr lang="fr-FR" dirty="0"/>
              <a:t>) – (</a:t>
            </a:r>
            <a:r>
              <a:rPr lang="fr-FR" dirty="0">
                <a:solidFill>
                  <a:srgbClr val="0070C0"/>
                </a:solidFill>
              </a:rPr>
              <a:t>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4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n+1 </a:t>
            </a:r>
            <a:r>
              <a:rPr lang="fr-FR" dirty="0"/>
              <a:t>) </a:t>
            </a:r>
          </a:p>
          <a:p>
            <a:pPr marL="0" indent="0">
              <a:buNone/>
            </a:pPr>
            <a:r>
              <a:rPr lang="fr-FR" dirty="0"/>
              <a:t>	= …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84458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4961"/>
          </a:xfrm>
        </p:spPr>
        <p:txBody>
          <a:bodyPr/>
          <a:lstStyle/>
          <a:p>
            <a:r>
              <a:rPr lang="fr-FR" dirty="0"/>
              <a:t>7°) </a:t>
            </a:r>
            <a:r>
              <a:rPr lang="fr-FR" u="sng" dirty="0"/>
              <a:t>Somme des n premiers termes 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313" y="1183367"/>
            <a:ext cx="11001375" cy="50976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S =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/>
              <a:t> On veut une formule permettant de déterminer S sans devoir utiliser tous les termes de u</a:t>
            </a:r>
            <a:r>
              <a:rPr lang="fr-FR" baseline="-25000" dirty="0"/>
              <a:t>1 </a:t>
            </a:r>
            <a:r>
              <a:rPr lang="fr-FR" dirty="0"/>
              <a:t>à u</a:t>
            </a:r>
            <a:r>
              <a:rPr lang="fr-FR" baseline="-25000" dirty="0"/>
              <a:t>n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q S = q (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r>
              <a:rPr lang="fr-FR" dirty="0">
                <a:solidFill>
                  <a:srgbClr val="0070C0"/>
                </a:solidFill>
              </a:rPr>
              <a:t>) = q 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q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q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q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q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	= </a:t>
            </a:r>
            <a:r>
              <a:rPr lang="fr-FR" dirty="0">
                <a:solidFill>
                  <a:srgbClr val="7030A0"/>
                </a:solidFill>
              </a:rPr>
              <a:t>u</a:t>
            </a:r>
            <a:r>
              <a:rPr lang="fr-FR" baseline="-25000" dirty="0">
                <a:solidFill>
                  <a:srgbClr val="7030A0"/>
                </a:solidFill>
              </a:rPr>
              <a:t>2 </a:t>
            </a:r>
            <a:r>
              <a:rPr lang="fr-FR" dirty="0">
                <a:solidFill>
                  <a:srgbClr val="7030A0"/>
                </a:solidFill>
              </a:rPr>
              <a:t>+ u</a:t>
            </a:r>
            <a:r>
              <a:rPr lang="fr-FR" baseline="-25000" dirty="0">
                <a:solidFill>
                  <a:srgbClr val="7030A0"/>
                </a:solidFill>
              </a:rPr>
              <a:t>3 </a:t>
            </a:r>
            <a:r>
              <a:rPr lang="fr-FR" dirty="0">
                <a:solidFill>
                  <a:srgbClr val="7030A0"/>
                </a:solidFill>
              </a:rPr>
              <a:t>+ u</a:t>
            </a:r>
            <a:r>
              <a:rPr lang="fr-FR" baseline="-25000" dirty="0">
                <a:solidFill>
                  <a:srgbClr val="7030A0"/>
                </a:solidFill>
              </a:rPr>
              <a:t>4 </a:t>
            </a:r>
            <a:r>
              <a:rPr lang="fr-FR" dirty="0">
                <a:solidFill>
                  <a:srgbClr val="7030A0"/>
                </a:solidFill>
              </a:rPr>
              <a:t>+ … + u</a:t>
            </a:r>
            <a:r>
              <a:rPr lang="fr-FR" baseline="-25000" dirty="0">
                <a:solidFill>
                  <a:srgbClr val="7030A0"/>
                </a:solidFill>
              </a:rPr>
              <a:t>n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n+1 </a:t>
            </a:r>
            <a:r>
              <a:rPr lang="fr-FR" dirty="0"/>
              <a:t>      </a:t>
            </a:r>
          </a:p>
          <a:p>
            <a:pPr marL="0" indent="0">
              <a:buNone/>
            </a:pPr>
            <a:r>
              <a:rPr lang="fr-FR" dirty="0"/>
              <a:t>on a toujours </a:t>
            </a:r>
            <a:r>
              <a:rPr lang="fr-FR" dirty="0">
                <a:solidFill>
                  <a:srgbClr val="7030A0"/>
                </a:solidFill>
              </a:rPr>
              <a:t>trop de termes </a:t>
            </a:r>
            <a:r>
              <a:rPr lang="fr-FR" dirty="0"/>
              <a:t>: comment en éliminer ?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/>
              <a:t>S – q S = (</a:t>
            </a:r>
            <a:r>
              <a:rPr lang="fr-FR" dirty="0">
                <a:solidFill>
                  <a:srgbClr val="0070C0"/>
                </a:solidFill>
              </a:rPr>
              <a:t>u</a:t>
            </a:r>
            <a:r>
              <a:rPr lang="fr-FR" baseline="-25000" dirty="0">
                <a:solidFill>
                  <a:srgbClr val="0070C0"/>
                </a:solidFill>
              </a:rPr>
              <a:t>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n-1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r>
              <a:rPr lang="fr-FR" dirty="0"/>
              <a:t>) – (</a:t>
            </a:r>
            <a:r>
              <a:rPr lang="fr-FR" dirty="0">
                <a:solidFill>
                  <a:srgbClr val="0070C0"/>
                </a:solidFill>
              </a:rPr>
              <a:t>u</a:t>
            </a:r>
            <a:r>
              <a:rPr lang="fr-FR" baseline="-25000" dirty="0">
                <a:solidFill>
                  <a:srgbClr val="0070C0"/>
                </a:solidFill>
              </a:rPr>
              <a:t>2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3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4 </a:t>
            </a:r>
            <a:r>
              <a:rPr lang="fr-FR" dirty="0">
                <a:solidFill>
                  <a:srgbClr val="0070C0"/>
                </a:solidFill>
              </a:rPr>
              <a:t>+ … + u</a:t>
            </a:r>
            <a:r>
              <a:rPr lang="fr-FR" baseline="-25000" dirty="0">
                <a:solidFill>
                  <a:srgbClr val="0070C0"/>
                </a:solidFill>
              </a:rPr>
              <a:t>n </a:t>
            </a:r>
            <a:r>
              <a:rPr lang="fr-FR" dirty="0">
                <a:solidFill>
                  <a:srgbClr val="0070C0"/>
                </a:solidFill>
              </a:rPr>
              <a:t>+ u</a:t>
            </a:r>
            <a:r>
              <a:rPr lang="fr-FR" baseline="-25000" dirty="0">
                <a:solidFill>
                  <a:srgbClr val="0070C0"/>
                </a:solidFill>
              </a:rPr>
              <a:t>n+1 </a:t>
            </a:r>
            <a:r>
              <a:rPr lang="fr-FR" dirty="0"/>
              <a:t>) </a:t>
            </a:r>
          </a:p>
          <a:p>
            <a:pPr marL="0" indent="0">
              <a:buNone/>
            </a:pPr>
            <a:r>
              <a:rPr lang="fr-FR" dirty="0"/>
              <a:t>	= u</a:t>
            </a:r>
            <a:r>
              <a:rPr lang="fr-FR" baseline="-25000" dirty="0"/>
              <a:t>1 </a:t>
            </a:r>
            <a:r>
              <a:rPr lang="fr-FR" dirty="0"/>
              <a:t>+ u</a:t>
            </a:r>
            <a:r>
              <a:rPr lang="fr-FR" baseline="-25000" dirty="0"/>
              <a:t>2 </a:t>
            </a:r>
            <a:r>
              <a:rPr lang="fr-FR" dirty="0"/>
              <a:t>+ u</a:t>
            </a:r>
            <a:r>
              <a:rPr lang="fr-FR" baseline="-25000" dirty="0"/>
              <a:t>3 </a:t>
            </a:r>
            <a:r>
              <a:rPr lang="fr-FR" dirty="0"/>
              <a:t>+ … + u</a:t>
            </a:r>
            <a:r>
              <a:rPr lang="fr-FR" baseline="-25000" dirty="0"/>
              <a:t>n-1 </a:t>
            </a:r>
            <a:r>
              <a:rPr lang="fr-FR" dirty="0"/>
              <a:t>+ u</a:t>
            </a:r>
            <a:r>
              <a:rPr lang="fr-FR" baseline="-25000" dirty="0"/>
              <a:t>n </a:t>
            </a:r>
            <a:r>
              <a:rPr lang="fr-FR" dirty="0"/>
              <a:t>– u</a:t>
            </a:r>
            <a:r>
              <a:rPr lang="fr-FR" baseline="-25000" dirty="0"/>
              <a:t>2 </a:t>
            </a:r>
            <a:r>
              <a:rPr lang="fr-FR" dirty="0"/>
              <a:t>– u</a:t>
            </a:r>
            <a:r>
              <a:rPr lang="fr-FR" baseline="-25000" dirty="0"/>
              <a:t>3 </a:t>
            </a:r>
            <a:r>
              <a:rPr lang="fr-FR" dirty="0"/>
              <a:t>– u</a:t>
            </a:r>
            <a:r>
              <a:rPr lang="fr-FR" baseline="-25000" dirty="0"/>
              <a:t>4 </a:t>
            </a:r>
            <a:r>
              <a:rPr lang="fr-FR" dirty="0"/>
              <a:t>– … – u</a:t>
            </a:r>
            <a:r>
              <a:rPr lang="fr-FR" baseline="-25000" dirty="0"/>
              <a:t>n</a:t>
            </a:r>
            <a:r>
              <a:rPr lang="fr-FR" dirty="0"/>
              <a:t> – u</a:t>
            </a:r>
            <a:r>
              <a:rPr lang="fr-FR" baseline="-25000" dirty="0"/>
              <a:t>n+1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	= …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84458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2977</TotalTime>
  <Words>2248</Words>
  <Application>Microsoft Office PowerPoint</Application>
  <PresentationFormat>Personnalisé</PresentationFormat>
  <Paragraphs>547</Paragraphs>
  <Slides>52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52</vt:i4>
      </vt:variant>
    </vt:vector>
  </HeadingPairs>
  <TitlesOfParts>
    <vt:vector size="53" baseType="lpstr">
      <vt:lpstr>Thème Office</vt:lpstr>
      <vt:lpstr>7°) Somme des n premiers termes :</vt:lpstr>
      <vt:lpstr>7°) Somme des n premiers termes :</vt:lpstr>
      <vt:lpstr>7°) Somme des n premiers termes :</vt:lpstr>
      <vt:lpstr>7°) Somme des n premiers termes :</vt:lpstr>
      <vt:lpstr>7°) Somme des n premiers termes :</vt:lpstr>
      <vt:lpstr>7°) Somme des n premiers termes :</vt:lpstr>
      <vt:lpstr>7°) Somme des n premiers termes :</vt:lpstr>
      <vt:lpstr>7°) Somme des n premiers termes :</vt:lpstr>
      <vt:lpstr>7°) Somme des n premiers termes :</vt:lpstr>
      <vt:lpstr>7°) Somme des n premiers termes :</vt:lpstr>
      <vt:lpstr>7°) Somme des n premiers termes :</vt:lpstr>
      <vt:lpstr>7°) Somme des n premiers termes :</vt:lpstr>
      <vt:lpstr>7°) Somme des n premiers termes :</vt:lpstr>
      <vt:lpstr>7°) Somme des n premiers termes :</vt:lpstr>
      <vt:lpstr>7°) Somme des n premiers termes :</vt:lpstr>
      <vt:lpstr>7°) Somme des n premiers termes :</vt:lpstr>
      <vt:lpstr>7°) Somme des n premiers termes :</vt:lpstr>
      <vt:lpstr>7°) Somme des n premiers termes :</vt:lpstr>
      <vt:lpstr>Exercice 16 :</vt:lpstr>
      <vt:lpstr>  </vt:lpstr>
      <vt:lpstr>  </vt:lpstr>
      <vt:lpstr>  </vt:lpstr>
      <vt:lpstr>        </vt:lpstr>
      <vt:lpstr>        </vt:lpstr>
      <vt:lpstr>        </vt:lpstr>
      <vt:lpstr>        </vt:lpstr>
      <vt:lpstr>        </vt:lpstr>
      <vt:lpstr>        </vt:lpstr>
      <vt:lpstr>        </vt:lpstr>
      <vt:lpstr>        </vt:lpstr>
      <vt:lpstr>        </vt:lpstr>
      <vt:lpstr>        </vt:lpstr>
      <vt:lpstr>        </vt:lpstr>
      <vt:lpstr>        </vt:lpstr>
      <vt:lpstr>        </vt:lpstr>
      <vt:lpstr>        </vt:lpstr>
      <vt:lpstr>        </vt:lpstr>
      <vt:lpstr>        </vt:lpstr>
      <vt:lpstr>        </vt:lpstr>
      <vt:lpstr>        </vt:lpstr>
      <vt:lpstr>        </vt:lpstr>
      <vt:lpstr>        </vt:lpstr>
      <vt:lpstr>8°) Moyenne géométrique :</vt:lpstr>
      <vt:lpstr>8°) Moyenne géométrique :</vt:lpstr>
      <vt:lpstr>8°) Moyenne géométrique :</vt:lpstr>
      <vt:lpstr>8°) Moyenne géométrique :</vt:lpstr>
      <vt:lpstr>8°) Moyenne géométrique :</vt:lpstr>
      <vt:lpstr>             </vt:lpstr>
      <vt:lpstr>             </vt:lpstr>
      <vt:lpstr>             </vt:lpstr>
      <vt:lpstr>             </vt:lpstr>
      <vt:lpstr>  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Suites.</dc:title>
  <dc:creator>Catherin Jean</dc:creator>
  <cp:lastModifiedBy>catherd</cp:lastModifiedBy>
  <cp:revision>228</cp:revision>
  <dcterms:created xsi:type="dcterms:W3CDTF">2014-12-29T17:32:39Z</dcterms:created>
  <dcterms:modified xsi:type="dcterms:W3CDTF">2022-12-07T11:48:13Z</dcterms:modified>
</cp:coreProperties>
</file>