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1"/>
  </p:notesMasterIdLst>
  <p:sldIdLst>
    <p:sldId id="373" r:id="rId2"/>
    <p:sldId id="298" r:id="rId3"/>
    <p:sldId id="314" r:id="rId4"/>
    <p:sldId id="371" r:id="rId5"/>
    <p:sldId id="390" r:id="rId6"/>
    <p:sldId id="446" r:id="rId7"/>
    <p:sldId id="445" r:id="rId8"/>
    <p:sldId id="418" r:id="rId9"/>
    <p:sldId id="419" r:id="rId10"/>
    <p:sldId id="420" r:id="rId11"/>
    <p:sldId id="426" r:id="rId12"/>
    <p:sldId id="448" r:id="rId13"/>
    <p:sldId id="427" r:id="rId14"/>
    <p:sldId id="425" r:id="rId15"/>
    <p:sldId id="437" r:id="rId16"/>
    <p:sldId id="438" r:id="rId17"/>
    <p:sldId id="442" r:id="rId18"/>
    <p:sldId id="439" r:id="rId19"/>
    <p:sldId id="443" r:id="rId20"/>
    <p:sldId id="440" r:id="rId21"/>
    <p:sldId id="444" r:id="rId22"/>
    <p:sldId id="441" r:id="rId23"/>
    <p:sldId id="339" r:id="rId24"/>
    <p:sldId id="449" r:id="rId25"/>
    <p:sldId id="357" r:id="rId26"/>
    <p:sldId id="359" r:id="rId27"/>
    <p:sldId id="363" r:id="rId28"/>
    <p:sldId id="366" r:id="rId29"/>
    <p:sldId id="367" r:id="rId30"/>
    <p:sldId id="379" r:id="rId31"/>
    <p:sldId id="429" r:id="rId32"/>
    <p:sldId id="381" r:id="rId33"/>
    <p:sldId id="430" r:id="rId34"/>
    <p:sldId id="428" r:id="rId35"/>
    <p:sldId id="431" r:id="rId36"/>
    <p:sldId id="432" r:id="rId37"/>
    <p:sldId id="433" r:id="rId38"/>
    <p:sldId id="434" r:id="rId39"/>
    <p:sldId id="435" r:id="rId40"/>
    <p:sldId id="436" r:id="rId41"/>
    <p:sldId id="374" r:id="rId42"/>
    <p:sldId id="353" r:id="rId43"/>
    <p:sldId id="354" r:id="rId44"/>
    <p:sldId id="396" r:id="rId45"/>
    <p:sldId id="397" r:id="rId46"/>
    <p:sldId id="398" r:id="rId47"/>
    <p:sldId id="399" r:id="rId48"/>
    <p:sldId id="355" r:id="rId49"/>
    <p:sldId id="415" r:id="rId50"/>
    <p:sldId id="401" r:id="rId51"/>
    <p:sldId id="455" r:id="rId52"/>
    <p:sldId id="454" r:id="rId53"/>
    <p:sldId id="402" r:id="rId54"/>
    <p:sldId id="404" r:id="rId55"/>
    <p:sldId id="405" r:id="rId56"/>
    <p:sldId id="388" r:id="rId57"/>
    <p:sldId id="370" r:id="rId58"/>
    <p:sldId id="417" r:id="rId59"/>
    <p:sldId id="368" r:id="rId60"/>
    <p:sldId id="453" r:id="rId61"/>
    <p:sldId id="452" r:id="rId62"/>
    <p:sldId id="412" r:id="rId63"/>
    <p:sldId id="456" r:id="rId64"/>
    <p:sldId id="457" r:id="rId65"/>
    <p:sldId id="458" r:id="rId66"/>
    <p:sldId id="450" r:id="rId67"/>
    <p:sldId id="459" r:id="rId68"/>
    <p:sldId id="394" r:id="rId69"/>
    <p:sldId id="447" r:id="rId7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0" autoAdjust="0"/>
    <p:restoredTop sz="94660"/>
  </p:normalViewPr>
  <p:slideViewPr>
    <p:cSldViewPr>
      <p:cViewPr>
        <p:scale>
          <a:sx n="60" d="100"/>
          <a:sy n="60" d="100"/>
        </p:scale>
        <p:origin x="-180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A53F2-5C70-44CB-8EF0-C679F64A3FE6}" type="datetimeFigureOut">
              <a:rPr lang="fr-FR" smtClean="0"/>
              <a:pPr/>
              <a:t>17/05/2022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CBDCAE-05E0-44EA-9066-BFF58DFD18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CBDCAE-05E0-44EA-9066-BFF58DFD1882}" type="slidenum">
              <a:rPr lang="fr-FR" smtClean="0"/>
              <a:pPr/>
              <a:t>47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F624-EB27-4FE7-8ECA-8D142A5B69BE}" type="datetimeFigureOut">
              <a:rPr lang="fr-FR" smtClean="0"/>
              <a:pPr/>
              <a:t>17/05/2022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CED0-59FF-41BE-B395-5B7ECE54E9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F624-EB27-4FE7-8ECA-8D142A5B69BE}" type="datetimeFigureOut">
              <a:rPr lang="fr-FR" smtClean="0"/>
              <a:pPr/>
              <a:t>17/05/2022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CED0-59FF-41BE-B395-5B7ECE54E9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F624-EB27-4FE7-8ECA-8D142A5B69BE}" type="datetimeFigureOut">
              <a:rPr lang="fr-FR" smtClean="0"/>
              <a:pPr/>
              <a:t>17/05/2022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CED0-59FF-41BE-B395-5B7ECE54E9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F624-EB27-4FE7-8ECA-8D142A5B69BE}" type="datetimeFigureOut">
              <a:rPr lang="fr-FR" smtClean="0"/>
              <a:pPr/>
              <a:t>17/05/2022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CED0-59FF-41BE-B395-5B7ECE54E9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F624-EB27-4FE7-8ECA-8D142A5B69BE}" type="datetimeFigureOut">
              <a:rPr lang="fr-FR" smtClean="0"/>
              <a:pPr/>
              <a:t>17/05/2022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CED0-59FF-41BE-B395-5B7ECE54E9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F624-EB27-4FE7-8ECA-8D142A5B69BE}" type="datetimeFigureOut">
              <a:rPr lang="fr-FR" smtClean="0"/>
              <a:pPr/>
              <a:t>17/05/2022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CED0-59FF-41BE-B395-5B7ECE54E9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F624-EB27-4FE7-8ECA-8D142A5B69BE}" type="datetimeFigureOut">
              <a:rPr lang="fr-FR" smtClean="0"/>
              <a:pPr/>
              <a:t>17/05/2022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CED0-59FF-41BE-B395-5B7ECE54E9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F624-EB27-4FE7-8ECA-8D142A5B69BE}" type="datetimeFigureOut">
              <a:rPr lang="fr-FR" smtClean="0"/>
              <a:pPr/>
              <a:t>17/05/2022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CED0-59FF-41BE-B395-5B7ECE54E9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F624-EB27-4FE7-8ECA-8D142A5B69BE}" type="datetimeFigureOut">
              <a:rPr lang="fr-FR" smtClean="0"/>
              <a:pPr/>
              <a:t>17/05/2022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CED0-59FF-41BE-B395-5B7ECE54E9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F624-EB27-4FE7-8ECA-8D142A5B69BE}" type="datetimeFigureOut">
              <a:rPr lang="fr-FR" smtClean="0"/>
              <a:pPr/>
              <a:t>17/05/2022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CED0-59FF-41BE-B395-5B7ECE54E9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F624-EB27-4FE7-8ECA-8D142A5B69BE}" type="datetimeFigureOut">
              <a:rPr lang="fr-FR" smtClean="0"/>
              <a:pPr/>
              <a:t>17/05/2022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FCED0-59FF-41BE-B395-5B7ECE54E9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2F624-EB27-4FE7-8ECA-8D142A5B69BE}" type="datetimeFigureOut">
              <a:rPr lang="fr-FR" smtClean="0"/>
              <a:pPr/>
              <a:t>17/05/2022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FCED0-59FF-41BE-B395-5B7ECE54E9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332656"/>
            <a:ext cx="8118506" cy="6525343"/>
          </a:xfrm>
        </p:spPr>
        <p:txBody>
          <a:bodyPr>
            <a:normAutofit lnSpcReduction="10000"/>
          </a:bodyPr>
          <a:lstStyle/>
          <a:p>
            <a:pPr marL="457200" indent="-457200" algn="l"/>
            <a:r>
              <a:rPr lang="fr-FR" sz="2800" dirty="0" smtClean="0">
                <a:solidFill>
                  <a:schemeClr val="tx1"/>
                </a:solidFill>
              </a:rPr>
              <a:t>chapitre 11 ( 6</a:t>
            </a:r>
            <a:r>
              <a:rPr lang="fr-FR" sz="2800" baseline="30000" dirty="0" smtClean="0">
                <a:solidFill>
                  <a:schemeClr val="tx1"/>
                </a:solidFill>
              </a:rPr>
              <a:t>ème</a:t>
            </a:r>
            <a:r>
              <a:rPr lang="fr-FR" sz="2800" dirty="0" smtClean="0">
                <a:solidFill>
                  <a:schemeClr val="tx1"/>
                </a:solidFill>
              </a:rPr>
              <a:t> chapitre de Tronc Commun ) </a:t>
            </a:r>
            <a:r>
              <a:rPr lang="fr-FR" sz="5400" b="1" dirty="0" smtClean="0">
                <a:solidFill>
                  <a:srgbClr val="00B050"/>
                </a:solidFill>
              </a:rPr>
              <a:t>Probabilités</a:t>
            </a:r>
          </a:p>
          <a:p>
            <a:pPr marL="457200" indent="-457200" algn="l"/>
            <a:r>
              <a:rPr lang="fr-FR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sz="4400" dirty="0" smtClean="0">
                <a:solidFill>
                  <a:srgbClr val="FF0000"/>
                </a:solidFill>
              </a:rPr>
              <a:t>    Les probabilités conditionnelles</a:t>
            </a:r>
          </a:p>
          <a:p>
            <a:pPr marL="457200" indent="-457200" algn="l"/>
            <a:r>
              <a:rPr lang="fr-FR" dirty="0" smtClean="0">
                <a:solidFill>
                  <a:schemeClr val="tx1"/>
                </a:solidFill>
              </a:rPr>
              <a:t>1°) </a:t>
            </a:r>
            <a:r>
              <a:rPr lang="fr-FR" u="sng" dirty="0" smtClean="0">
                <a:solidFill>
                  <a:schemeClr val="tx1"/>
                </a:solidFill>
              </a:rPr>
              <a:t>Rappel</a:t>
            </a:r>
            <a:r>
              <a:rPr lang="fr-FR" dirty="0" smtClean="0">
                <a:solidFill>
                  <a:schemeClr val="tx1"/>
                </a:solidFill>
              </a:rPr>
              <a:t> :</a:t>
            </a:r>
            <a:endParaRPr lang="fr-FR" sz="3200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A et B désignent des événements.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C = A </a:t>
            </a:r>
            <a:r>
              <a:rPr lang="fr-FR" sz="3600" dirty="0" smtClean="0">
                <a:solidFill>
                  <a:schemeClr val="tx1"/>
                </a:solidFill>
              </a:rPr>
              <a:t>∩</a:t>
            </a:r>
            <a:r>
              <a:rPr lang="fr-FR" sz="2800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B   se lit « A </a:t>
            </a:r>
            <a:r>
              <a:rPr lang="fr-FR" dirty="0" smtClean="0">
                <a:solidFill>
                  <a:srgbClr val="FF0000"/>
                </a:solidFill>
              </a:rPr>
              <a:t>inter</a:t>
            </a:r>
            <a:r>
              <a:rPr lang="fr-FR" dirty="0" smtClean="0">
                <a:solidFill>
                  <a:schemeClr val="tx1"/>
                </a:solidFill>
              </a:rPr>
              <a:t> B »</a:t>
            </a:r>
          </a:p>
          <a:p>
            <a:pPr algn="l"/>
            <a:r>
              <a:rPr lang="fr-FR" sz="3000" dirty="0" smtClean="0">
                <a:solidFill>
                  <a:schemeClr val="tx1"/>
                </a:solidFill>
              </a:rPr>
              <a:t>			et désigne l’événement </a:t>
            </a:r>
            <a:r>
              <a:rPr lang="fr-FR" dirty="0" smtClean="0">
                <a:solidFill>
                  <a:schemeClr val="tx1"/>
                </a:solidFill>
              </a:rPr>
              <a:t>A </a:t>
            </a:r>
            <a:r>
              <a:rPr lang="fr-FR" dirty="0" smtClean="0">
                <a:solidFill>
                  <a:srgbClr val="FF0000"/>
                </a:solidFill>
              </a:rPr>
              <a:t>et</a:t>
            </a:r>
            <a:r>
              <a:rPr lang="fr-FR" dirty="0" smtClean="0">
                <a:solidFill>
                  <a:schemeClr val="tx1"/>
                </a:solidFill>
              </a:rPr>
              <a:t> B.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D = A U B 	se lit « A </a:t>
            </a:r>
            <a:r>
              <a:rPr lang="fr-FR" dirty="0" smtClean="0">
                <a:solidFill>
                  <a:srgbClr val="FF0000"/>
                </a:solidFill>
              </a:rPr>
              <a:t>union</a:t>
            </a:r>
            <a:r>
              <a:rPr lang="fr-FR" dirty="0" smtClean="0">
                <a:solidFill>
                  <a:schemeClr val="tx1"/>
                </a:solidFill>
              </a:rPr>
              <a:t> B »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	et désigne l’événement A </a:t>
            </a:r>
            <a:r>
              <a:rPr lang="fr-FR" dirty="0" smtClean="0">
                <a:solidFill>
                  <a:srgbClr val="FF0000"/>
                </a:solidFill>
              </a:rPr>
              <a:t>ou</a:t>
            </a:r>
            <a:r>
              <a:rPr lang="fr-FR" dirty="0" smtClean="0">
                <a:solidFill>
                  <a:schemeClr val="tx1"/>
                </a:solidFill>
              </a:rPr>
              <a:t> B.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E = A 		 se lit « A </a:t>
            </a:r>
            <a:r>
              <a:rPr lang="fr-FR" dirty="0" smtClean="0">
                <a:solidFill>
                  <a:srgbClr val="FF0000"/>
                </a:solidFill>
              </a:rPr>
              <a:t>barre</a:t>
            </a:r>
            <a:r>
              <a:rPr lang="fr-FR" dirty="0" smtClean="0">
                <a:solidFill>
                  <a:schemeClr val="tx1"/>
                </a:solidFill>
              </a:rPr>
              <a:t> »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	et désigne l’événement </a:t>
            </a:r>
            <a:r>
              <a:rPr lang="fr-FR" dirty="0" smtClean="0">
                <a:solidFill>
                  <a:srgbClr val="FF0000"/>
                </a:solidFill>
              </a:rPr>
              <a:t>non </a:t>
            </a:r>
            <a:r>
              <a:rPr lang="fr-FR" dirty="0" smtClean="0">
                <a:solidFill>
                  <a:schemeClr val="tx1"/>
                </a:solidFill>
              </a:rPr>
              <a:t>A.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1475656" y="5661248"/>
            <a:ext cx="21602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6293" y="342814"/>
            <a:ext cx="7886700" cy="6515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3°) </a:t>
            </a:r>
            <a:r>
              <a:rPr lang="fr-FR" u="sng" dirty="0" smtClean="0"/>
              <a:t>Probabilité conditionnelle</a:t>
            </a:r>
            <a:r>
              <a:rPr lang="fr-FR" dirty="0" smtClean="0"/>
              <a:t> </a:t>
            </a:r>
            <a:r>
              <a:rPr lang="fr-FR" sz="2800" dirty="0" smtClean="0"/>
              <a:t>d’un événement 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dirty="0" err="1" smtClean="0"/>
              <a:t>p</a:t>
            </a:r>
            <a:r>
              <a:rPr lang="fr-FR" baseline="-25000" dirty="0" err="1" smtClean="0">
                <a:solidFill>
                  <a:srgbClr val="FF0000"/>
                </a:solidFill>
              </a:rPr>
              <a:t>A</a:t>
            </a:r>
            <a:r>
              <a:rPr lang="fr-FR" dirty="0" smtClean="0"/>
              <a:t>(B) = probabilité de B </a:t>
            </a:r>
            <a:r>
              <a:rPr lang="fr-FR" dirty="0" smtClean="0">
                <a:solidFill>
                  <a:srgbClr val="FF0000"/>
                </a:solidFill>
              </a:rPr>
              <a:t>sachant A                </a:t>
            </a:r>
            <a:endParaRPr lang="fr-FR" b="1" baseline="-25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/>
              <a:t>          = p(B </a:t>
            </a:r>
            <a:r>
              <a:rPr lang="fr-FR" dirty="0" smtClean="0">
                <a:solidFill>
                  <a:srgbClr val="FF0000"/>
                </a:solidFill>
              </a:rPr>
              <a:t>lorsque A est réalisé </a:t>
            </a:r>
            <a:r>
              <a:rPr lang="fr-FR" dirty="0" smtClean="0"/>
              <a:t>)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	     </a:t>
            </a:r>
            <a:r>
              <a:rPr lang="fr-FR" dirty="0" smtClean="0"/>
              <a:t>p(A ∩ B)</a:t>
            </a:r>
            <a:r>
              <a:rPr lang="fr-FR" b="1" baseline="-25000" dirty="0" smtClean="0"/>
              <a:t>            </a:t>
            </a:r>
            <a:r>
              <a:rPr lang="fr-FR" dirty="0" smtClean="0"/>
              <a:t>n(A ∩ B)</a:t>
            </a:r>
            <a:r>
              <a:rPr lang="fr-FR" b="1" baseline="-25000" dirty="0" smtClean="0"/>
              <a:t> </a:t>
            </a:r>
            <a:endParaRPr lang="fr-FR" dirty="0" smtClean="0"/>
          </a:p>
          <a:p>
            <a:pPr marL="0" indent="0">
              <a:buNone/>
            </a:pPr>
            <a:r>
              <a:rPr lang="fr-FR" dirty="0" err="1" smtClean="0"/>
              <a:t>p</a:t>
            </a:r>
            <a:r>
              <a:rPr lang="fr-FR" baseline="-25000" dirty="0" err="1" smtClean="0"/>
              <a:t>A</a:t>
            </a:r>
            <a:r>
              <a:rPr lang="fr-FR" dirty="0" smtClean="0"/>
              <a:t>(B) =                     =                    </a:t>
            </a:r>
            <a:r>
              <a:rPr lang="fr-FR" sz="2800" dirty="0" smtClean="0">
                <a:solidFill>
                  <a:srgbClr val="FF0000"/>
                </a:solidFill>
              </a:rPr>
              <a:t>si équiprobabilité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	        p(A)                 n(A)</a:t>
            </a:r>
          </a:p>
          <a:p>
            <a:pPr marL="0" indent="0">
              <a:buNone/>
            </a:pPr>
            <a:r>
              <a:rPr lang="fr-FR" dirty="0" smtClean="0"/>
              <a:t>car les nombres d’issues élémentaires et les probabilités sont </a:t>
            </a:r>
            <a:r>
              <a:rPr lang="fr-FR" dirty="0" smtClean="0">
                <a:solidFill>
                  <a:srgbClr val="FF0000"/>
                </a:solidFill>
              </a:rPr>
              <a:t>alors </a:t>
            </a:r>
            <a:r>
              <a:rPr lang="fr-FR" dirty="0" smtClean="0"/>
              <a:t>proportionnelles.</a:t>
            </a:r>
          </a:p>
          <a:p>
            <a:pPr marL="0" indent="0">
              <a:buNone/>
            </a:pPr>
            <a:endParaRPr lang="fr-FR" sz="800" dirty="0" smtClean="0"/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On en déduit     p(A ∩ B) = p(A) ×</a:t>
            </a:r>
            <a:r>
              <a:rPr lang="fr-FR" b="1" baseline="-25000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p</a:t>
            </a:r>
            <a:r>
              <a:rPr lang="fr-FR" baseline="-25000" dirty="0" err="1" smtClean="0">
                <a:solidFill>
                  <a:schemeClr val="bg1"/>
                </a:solidFill>
              </a:rPr>
              <a:t>A</a:t>
            </a:r>
            <a:r>
              <a:rPr lang="fr-FR" dirty="0" smtClean="0">
                <a:solidFill>
                  <a:schemeClr val="bg1"/>
                </a:solidFill>
              </a:rPr>
              <a:t>(B)</a:t>
            </a:r>
          </a:p>
          <a:p>
            <a:pPr marL="0" indent="0">
              <a:buNone/>
            </a:pPr>
            <a:endParaRPr lang="fr-FR" sz="10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Exemple :   p(D) ×</a:t>
            </a:r>
            <a:r>
              <a:rPr lang="fr-FR" b="1" baseline="-25000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p</a:t>
            </a:r>
            <a:r>
              <a:rPr lang="fr-FR" baseline="-25000" dirty="0" err="1" smtClean="0">
                <a:solidFill>
                  <a:schemeClr val="bg1"/>
                </a:solidFill>
              </a:rPr>
              <a:t>D</a:t>
            </a:r>
            <a:r>
              <a:rPr lang="fr-FR" dirty="0" smtClean="0">
                <a:solidFill>
                  <a:schemeClr val="bg1"/>
                </a:solidFill>
              </a:rPr>
              <a:t>(E) = p(D ∩ E)</a:t>
            </a:r>
            <a:r>
              <a:rPr lang="fr-FR" b="1" baseline="-25000" dirty="0" smtClean="0">
                <a:solidFill>
                  <a:schemeClr val="bg1"/>
                </a:solidFill>
              </a:rPr>
              <a:t> </a:t>
            </a:r>
            <a:endParaRPr lang="fr-FR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11560" y="2132856"/>
            <a:ext cx="3024336" cy="1710598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cxnSp>
        <p:nvCxnSpPr>
          <p:cNvPr id="6" name="Connecteur droit 5"/>
          <p:cNvCxnSpPr/>
          <p:nvPr/>
        </p:nvCxnSpPr>
        <p:spPr>
          <a:xfrm>
            <a:off x="1979712" y="2996952"/>
            <a:ext cx="1512168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4139952" y="2996952"/>
            <a:ext cx="1512168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40489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6293" y="342814"/>
            <a:ext cx="7886700" cy="6515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3°) </a:t>
            </a:r>
            <a:r>
              <a:rPr lang="fr-FR" u="sng" dirty="0" smtClean="0"/>
              <a:t>Probabilité conditionnelle</a:t>
            </a:r>
            <a:r>
              <a:rPr lang="fr-FR" dirty="0" smtClean="0"/>
              <a:t> </a:t>
            </a:r>
            <a:r>
              <a:rPr lang="fr-FR" sz="2800" dirty="0" smtClean="0"/>
              <a:t>d’un événement 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dirty="0" err="1" smtClean="0"/>
              <a:t>p</a:t>
            </a:r>
            <a:r>
              <a:rPr lang="fr-FR" baseline="-25000" dirty="0" err="1" smtClean="0">
                <a:solidFill>
                  <a:srgbClr val="FF0000"/>
                </a:solidFill>
              </a:rPr>
              <a:t>A</a:t>
            </a:r>
            <a:r>
              <a:rPr lang="fr-FR" dirty="0" smtClean="0"/>
              <a:t>(B) = probabilité de B </a:t>
            </a:r>
            <a:r>
              <a:rPr lang="fr-FR" dirty="0" smtClean="0">
                <a:solidFill>
                  <a:srgbClr val="FF0000"/>
                </a:solidFill>
              </a:rPr>
              <a:t>sachant A                </a:t>
            </a:r>
            <a:endParaRPr lang="fr-FR" b="1" baseline="-25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/>
              <a:t>          = p(B </a:t>
            </a:r>
            <a:r>
              <a:rPr lang="fr-FR" dirty="0" smtClean="0">
                <a:solidFill>
                  <a:srgbClr val="FF0000"/>
                </a:solidFill>
              </a:rPr>
              <a:t>lorsque A est réalisé </a:t>
            </a:r>
            <a:r>
              <a:rPr lang="fr-FR" dirty="0" smtClean="0"/>
              <a:t>)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	     </a:t>
            </a:r>
            <a:r>
              <a:rPr lang="fr-FR" dirty="0" smtClean="0"/>
              <a:t>p(A ∩ B)</a:t>
            </a:r>
            <a:r>
              <a:rPr lang="fr-FR" b="1" baseline="-25000" dirty="0" smtClean="0"/>
              <a:t>            </a:t>
            </a:r>
            <a:r>
              <a:rPr lang="fr-FR" dirty="0" smtClean="0"/>
              <a:t>n(A ∩ B)</a:t>
            </a:r>
            <a:r>
              <a:rPr lang="fr-FR" b="1" baseline="-25000" dirty="0" smtClean="0"/>
              <a:t> </a:t>
            </a:r>
            <a:endParaRPr lang="fr-FR" dirty="0" smtClean="0"/>
          </a:p>
          <a:p>
            <a:pPr marL="0" indent="0">
              <a:buNone/>
            </a:pPr>
            <a:r>
              <a:rPr lang="fr-FR" dirty="0" err="1" smtClean="0"/>
              <a:t>p</a:t>
            </a:r>
            <a:r>
              <a:rPr lang="fr-FR" baseline="-25000" dirty="0" err="1" smtClean="0"/>
              <a:t>A</a:t>
            </a:r>
            <a:r>
              <a:rPr lang="fr-FR" dirty="0" smtClean="0"/>
              <a:t>(B) =                     =                    </a:t>
            </a:r>
            <a:r>
              <a:rPr lang="fr-FR" sz="2800" dirty="0" smtClean="0">
                <a:solidFill>
                  <a:srgbClr val="FF0000"/>
                </a:solidFill>
              </a:rPr>
              <a:t>si équiprobabilité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	        p(A)                 n(A)</a:t>
            </a:r>
          </a:p>
          <a:p>
            <a:pPr marL="0" indent="0">
              <a:buNone/>
            </a:pPr>
            <a:r>
              <a:rPr lang="fr-FR" dirty="0" smtClean="0"/>
              <a:t>car les nombres d’issues élémentaires et les probabilités sont </a:t>
            </a:r>
            <a:r>
              <a:rPr lang="fr-FR" dirty="0" smtClean="0">
                <a:solidFill>
                  <a:srgbClr val="FF0000"/>
                </a:solidFill>
              </a:rPr>
              <a:t>alors </a:t>
            </a:r>
            <a:r>
              <a:rPr lang="fr-FR" dirty="0" smtClean="0"/>
              <a:t>proportionnelles.</a:t>
            </a:r>
          </a:p>
          <a:p>
            <a:pPr marL="0" indent="0">
              <a:buNone/>
            </a:pPr>
            <a:endParaRPr lang="fr-FR" sz="800" dirty="0" smtClean="0"/>
          </a:p>
          <a:p>
            <a:pPr marL="0" indent="0">
              <a:buNone/>
            </a:pPr>
            <a:r>
              <a:rPr lang="fr-FR" dirty="0" smtClean="0"/>
              <a:t>On en déduit     p(A ∩ B) = …</a:t>
            </a:r>
          </a:p>
          <a:p>
            <a:pPr marL="0" indent="0">
              <a:buNone/>
            </a:pPr>
            <a:endParaRPr lang="fr-FR" sz="1000" dirty="0" smtClean="0"/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Exemple :   p(D) ×</a:t>
            </a:r>
            <a:r>
              <a:rPr lang="fr-FR" b="1" baseline="-25000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p</a:t>
            </a:r>
            <a:r>
              <a:rPr lang="fr-FR" baseline="-25000" dirty="0" err="1" smtClean="0">
                <a:solidFill>
                  <a:schemeClr val="bg1"/>
                </a:solidFill>
              </a:rPr>
              <a:t>D</a:t>
            </a:r>
            <a:r>
              <a:rPr lang="fr-FR" dirty="0" smtClean="0">
                <a:solidFill>
                  <a:schemeClr val="bg1"/>
                </a:solidFill>
              </a:rPr>
              <a:t>(E) = …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11560" y="2132856"/>
            <a:ext cx="3024336" cy="1710598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cxnSp>
        <p:nvCxnSpPr>
          <p:cNvPr id="6" name="Connecteur droit 5"/>
          <p:cNvCxnSpPr/>
          <p:nvPr/>
        </p:nvCxnSpPr>
        <p:spPr>
          <a:xfrm>
            <a:off x="1979712" y="2996952"/>
            <a:ext cx="1512168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4139952" y="2996952"/>
            <a:ext cx="1512168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203848" y="5085184"/>
            <a:ext cx="3960440" cy="648072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0489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6293" y="342814"/>
            <a:ext cx="7886700" cy="6515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3°) </a:t>
            </a:r>
            <a:r>
              <a:rPr lang="fr-FR" u="sng" dirty="0" smtClean="0"/>
              <a:t>Probabilité conditionnelle</a:t>
            </a:r>
            <a:r>
              <a:rPr lang="fr-FR" dirty="0" smtClean="0"/>
              <a:t> </a:t>
            </a:r>
            <a:r>
              <a:rPr lang="fr-FR" sz="2800" dirty="0" smtClean="0"/>
              <a:t>d’un événement 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dirty="0" err="1" smtClean="0"/>
              <a:t>p</a:t>
            </a:r>
            <a:r>
              <a:rPr lang="fr-FR" baseline="-25000" dirty="0" err="1" smtClean="0">
                <a:solidFill>
                  <a:srgbClr val="FF0000"/>
                </a:solidFill>
              </a:rPr>
              <a:t>A</a:t>
            </a:r>
            <a:r>
              <a:rPr lang="fr-FR" dirty="0" smtClean="0"/>
              <a:t>(B) = probabilité de B </a:t>
            </a:r>
            <a:r>
              <a:rPr lang="fr-FR" dirty="0" smtClean="0">
                <a:solidFill>
                  <a:srgbClr val="FF0000"/>
                </a:solidFill>
              </a:rPr>
              <a:t>sachant A                </a:t>
            </a:r>
            <a:endParaRPr lang="fr-FR" b="1" baseline="-25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/>
              <a:t>          = p(B </a:t>
            </a:r>
            <a:r>
              <a:rPr lang="fr-FR" dirty="0" smtClean="0">
                <a:solidFill>
                  <a:srgbClr val="FF0000"/>
                </a:solidFill>
              </a:rPr>
              <a:t>lorsque A est réalisé </a:t>
            </a:r>
            <a:r>
              <a:rPr lang="fr-FR" dirty="0" smtClean="0"/>
              <a:t>)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	     </a:t>
            </a:r>
            <a:r>
              <a:rPr lang="fr-FR" dirty="0" smtClean="0"/>
              <a:t>p(A ∩ B)</a:t>
            </a:r>
            <a:r>
              <a:rPr lang="fr-FR" b="1" baseline="-25000" dirty="0" smtClean="0"/>
              <a:t>            </a:t>
            </a:r>
            <a:r>
              <a:rPr lang="fr-FR" dirty="0" smtClean="0"/>
              <a:t>n(A ∩ B)</a:t>
            </a:r>
            <a:r>
              <a:rPr lang="fr-FR" b="1" baseline="-25000" dirty="0" smtClean="0"/>
              <a:t> </a:t>
            </a:r>
            <a:endParaRPr lang="fr-FR" dirty="0" smtClean="0"/>
          </a:p>
          <a:p>
            <a:pPr marL="0" indent="0">
              <a:buNone/>
            </a:pPr>
            <a:r>
              <a:rPr lang="fr-FR" dirty="0" err="1" smtClean="0"/>
              <a:t>p</a:t>
            </a:r>
            <a:r>
              <a:rPr lang="fr-FR" baseline="-25000" dirty="0" err="1" smtClean="0"/>
              <a:t>A</a:t>
            </a:r>
            <a:r>
              <a:rPr lang="fr-FR" dirty="0" smtClean="0"/>
              <a:t>(B) =                     =                    </a:t>
            </a:r>
            <a:r>
              <a:rPr lang="fr-FR" sz="2800" dirty="0" smtClean="0">
                <a:solidFill>
                  <a:srgbClr val="FF0000"/>
                </a:solidFill>
              </a:rPr>
              <a:t>si équiprobabilité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	        p(A)                 n(A)</a:t>
            </a:r>
          </a:p>
          <a:p>
            <a:pPr marL="0" indent="0">
              <a:buNone/>
            </a:pPr>
            <a:r>
              <a:rPr lang="fr-FR" dirty="0" smtClean="0"/>
              <a:t>car les nombres d’issues élémentaires et les probabilités sont </a:t>
            </a:r>
            <a:r>
              <a:rPr lang="fr-FR" dirty="0" smtClean="0">
                <a:solidFill>
                  <a:srgbClr val="FF0000"/>
                </a:solidFill>
              </a:rPr>
              <a:t>alors </a:t>
            </a:r>
            <a:r>
              <a:rPr lang="fr-FR" dirty="0" smtClean="0"/>
              <a:t>proportionnelles.</a:t>
            </a:r>
          </a:p>
          <a:p>
            <a:pPr marL="0" indent="0">
              <a:buNone/>
            </a:pPr>
            <a:endParaRPr lang="fr-FR" sz="800" dirty="0" smtClean="0"/>
          </a:p>
          <a:p>
            <a:pPr marL="0" indent="0">
              <a:buNone/>
            </a:pPr>
            <a:r>
              <a:rPr lang="fr-FR" dirty="0" smtClean="0"/>
              <a:t>On en déduit     p(A ∩ B) = p(A) ×</a:t>
            </a:r>
            <a:r>
              <a:rPr lang="fr-FR" b="1" baseline="-25000" dirty="0" smtClean="0"/>
              <a:t> </a:t>
            </a:r>
            <a:r>
              <a:rPr lang="fr-FR" dirty="0" err="1" smtClean="0"/>
              <a:t>p</a:t>
            </a:r>
            <a:r>
              <a:rPr lang="fr-FR" baseline="-25000" dirty="0" err="1" smtClean="0"/>
              <a:t>A</a:t>
            </a:r>
            <a:r>
              <a:rPr lang="fr-FR" dirty="0" smtClean="0"/>
              <a:t>(B)</a:t>
            </a:r>
          </a:p>
          <a:p>
            <a:pPr marL="0" indent="0">
              <a:buNone/>
            </a:pPr>
            <a:endParaRPr lang="fr-FR" sz="1000" dirty="0" smtClean="0"/>
          </a:p>
          <a:p>
            <a:pPr marL="0" indent="0">
              <a:buNone/>
            </a:pPr>
            <a:r>
              <a:rPr lang="fr-FR" dirty="0" smtClean="0"/>
              <a:t>Exemple :   p(D) ×</a:t>
            </a:r>
            <a:r>
              <a:rPr lang="fr-FR" b="1" baseline="-25000" dirty="0" smtClean="0"/>
              <a:t> </a:t>
            </a:r>
            <a:r>
              <a:rPr lang="fr-FR" dirty="0" err="1" smtClean="0"/>
              <a:t>p</a:t>
            </a:r>
            <a:r>
              <a:rPr lang="fr-FR" baseline="-25000" dirty="0" err="1" smtClean="0"/>
              <a:t>D</a:t>
            </a:r>
            <a:r>
              <a:rPr lang="fr-FR" dirty="0" smtClean="0"/>
              <a:t>(E) = …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11560" y="2132856"/>
            <a:ext cx="3024336" cy="1710598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cxnSp>
        <p:nvCxnSpPr>
          <p:cNvPr id="6" name="Connecteur droit 5"/>
          <p:cNvCxnSpPr/>
          <p:nvPr/>
        </p:nvCxnSpPr>
        <p:spPr>
          <a:xfrm>
            <a:off x="1979712" y="2996952"/>
            <a:ext cx="1512168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4139952" y="2996952"/>
            <a:ext cx="1512168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203848" y="5085184"/>
            <a:ext cx="3960440" cy="648072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0489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6293" y="342814"/>
            <a:ext cx="7886700" cy="6515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3°) </a:t>
            </a:r>
            <a:r>
              <a:rPr lang="fr-FR" u="sng" dirty="0" smtClean="0"/>
              <a:t>Probabilité conditionnelle</a:t>
            </a:r>
            <a:r>
              <a:rPr lang="fr-FR" dirty="0" smtClean="0"/>
              <a:t> </a:t>
            </a:r>
            <a:r>
              <a:rPr lang="fr-FR" sz="2800" dirty="0" smtClean="0"/>
              <a:t>d’un événement 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dirty="0" err="1" smtClean="0"/>
              <a:t>p</a:t>
            </a:r>
            <a:r>
              <a:rPr lang="fr-FR" baseline="-25000" dirty="0" err="1" smtClean="0">
                <a:solidFill>
                  <a:srgbClr val="FF0000"/>
                </a:solidFill>
              </a:rPr>
              <a:t>A</a:t>
            </a:r>
            <a:r>
              <a:rPr lang="fr-FR" dirty="0" smtClean="0"/>
              <a:t>(B) = probabilité de B </a:t>
            </a:r>
            <a:r>
              <a:rPr lang="fr-FR" dirty="0" smtClean="0">
                <a:solidFill>
                  <a:srgbClr val="FF0000"/>
                </a:solidFill>
              </a:rPr>
              <a:t>sachant A                </a:t>
            </a:r>
            <a:endParaRPr lang="fr-FR" b="1" baseline="-25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/>
              <a:t>          = p(B </a:t>
            </a:r>
            <a:r>
              <a:rPr lang="fr-FR" dirty="0" smtClean="0">
                <a:solidFill>
                  <a:srgbClr val="FF0000"/>
                </a:solidFill>
              </a:rPr>
              <a:t>lorsque A est réalisé </a:t>
            </a:r>
            <a:r>
              <a:rPr lang="fr-FR" dirty="0" smtClean="0"/>
              <a:t>)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	     </a:t>
            </a:r>
            <a:r>
              <a:rPr lang="fr-FR" dirty="0" smtClean="0"/>
              <a:t>p(A ∩ B)</a:t>
            </a:r>
            <a:r>
              <a:rPr lang="fr-FR" b="1" baseline="-25000" dirty="0" smtClean="0"/>
              <a:t>            </a:t>
            </a:r>
            <a:r>
              <a:rPr lang="fr-FR" dirty="0" smtClean="0"/>
              <a:t>n(A ∩ B)</a:t>
            </a:r>
            <a:r>
              <a:rPr lang="fr-FR" b="1" baseline="-25000" dirty="0" smtClean="0"/>
              <a:t> </a:t>
            </a:r>
            <a:endParaRPr lang="fr-FR" dirty="0" smtClean="0"/>
          </a:p>
          <a:p>
            <a:pPr marL="0" indent="0">
              <a:buNone/>
            </a:pPr>
            <a:r>
              <a:rPr lang="fr-FR" dirty="0" err="1" smtClean="0"/>
              <a:t>p</a:t>
            </a:r>
            <a:r>
              <a:rPr lang="fr-FR" baseline="-25000" dirty="0" err="1" smtClean="0"/>
              <a:t>A</a:t>
            </a:r>
            <a:r>
              <a:rPr lang="fr-FR" dirty="0" smtClean="0"/>
              <a:t>(B) =                     =                    </a:t>
            </a:r>
            <a:r>
              <a:rPr lang="fr-FR" sz="2800" dirty="0" smtClean="0">
                <a:solidFill>
                  <a:srgbClr val="FF0000"/>
                </a:solidFill>
              </a:rPr>
              <a:t>si équiprobabilité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	        p(A)                 n(A)</a:t>
            </a:r>
          </a:p>
          <a:p>
            <a:pPr marL="0" indent="0">
              <a:buNone/>
            </a:pPr>
            <a:r>
              <a:rPr lang="fr-FR" dirty="0" smtClean="0"/>
              <a:t>car les nombres d’issues élémentaires et les probabilités sont </a:t>
            </a:r>
            <a:r>
              <a:rPr lang="fr-FR" dirty="0" smtClean="0">
                <a:solidFill>
                  <a:srgbClr val="FF0000"/>
                </a:solidFill>
              </a:rPr>
              <a:t>alors </a:t>
            </a:r>
            <a:r>
              <a:rPr lang="fr-FR" dirty="0" smtClean="0"/>
              <a:t>proportionnelles.</a:t>
            </a:r>
          </a:p>
          <a:p>
            <a:pPr marL="0" indent="0">
              <a:buNone/>
            </a:pPr>
            <a:endParaRPr lang="fr-FR" sz="800" dirty="0" smtClean="0"/>
          </a:p>
          <a:p>
            <a:pPr marL="0" indent="0">
              <a:buNone/>
            </a:pPr>
            <a:r>
              <a:rPr lang="fr-FR" dirty="0" smtClean="0"/>
              <a:t>On en déduit     p(A ∩ B) = p(A) ×</a:t>
            </a:r>
            <a:r>
              <a:rPr lang="fr-FR" b="1" baseline="-25000" dirty="0" smtClean="0"/>
              <a:t> </a:t>
            </a:r>
            <a:r>
              <a:rPr lang="fr-FR" dirty="0" err="1" smtClean="0"/>
              <a:t>p</a:t>
            </a:r>
            <a:r>
              <a:rPr lang="fr-FR" baseline="-25000" dirty="0" err="1" smtClean="0"/>
              <a:t>A</a:t>
            </a:r>
            <a:r>
              <a:rPr lang="fr-FR" dirty="0" smtClean="0"/>
              <a:t>(B)</a:t>
            </a:r>
          </a:p>
          <a:p>
            <a:pPr marL="0" indent="0">
              <a:buNone/>
            </a:pPr>
            <a:endParaRPr lang="fr-FR" sz="1000" dirty="0" smtClean="0"/>
          </a:p>
          <a:p>
            <a:pPr marL="0" indent="0">
              <a:buNone/>
            </a:pPr>
            <a:r>
              <a:rPr lang="fr-FR" dirty="0" smtClean="0"/>
              <a:t>Exemple :   p(D) ×</a:t>
            </a:r>
            <a:r>
              <a:rPr lang="fr-FR" b="1" baseline="-25000" dirty="0" smtClean="0"/>
              <a:t> </a:t>
            </a:r>
            <a:r>
              <a:rPr lang="fr-FR" dirty="0" err="1" smtClean="0"/>
              <a:t>p</a:t>
            </a:r>
            <a:r>
              <a:rPr lang="fr-FR" baseline="-25000" dirty="0" err="1" smtClean="0"/>
              <a:t>D</a:t>
            </a:r>
            <a:r>
              <a:rPr lang="fr-FR" dirty="0" smtClean="0"/>
              <a:t>(E) = p(D ∩ E)</a:t>
            </a:r>
            <a:r>
              <a:rPr lang="fr-FR" b="1" baseline="-25000" dirty="0" smtClean="0"/>
              <a:t> 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11560" y="2132856"/>
            <a:ext cx="3024336" cy="1710598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cxnSp>
        <p:nvCxnSpPr>
          <p:cNvPr id="6" name="Connecteur droit 5"/>
          <p:cNvCxnSpPr/>
          <p:nvPr/>
        </p:nvCxnSpPr>
        <p:spPr>
          <a:xfrm>
            <a:off x="1979712" y="2996952"/>
            <a:ext cx="1512168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4139952" y="2996952"/>
            <a:ext cx="1512168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203848" y="5085184"/>
            <a:ext cx="3960440" cy="648072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0489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6292" y="342814"/>
            <a:ext cx="8132171" cy="6515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Si A et B sont </a:t>
            </a:r>
            <a:r>
              <a:rPr lang="fr-FR" dirty="0" smtClean="0">
                <a:solidFill>
                  <a:srgbClr val="FF0000"/>
                </a:solidFill>
              </a:rPr>
              <a:t>deux événements indépendants 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dirty="0" smtClean="0"/>
              <a:t>	 </a:t>
            </a:r>
            <a:r>
              <a:rPr lang="fr-FR" dirty="0" smtClean="0">
                <a:solidFill>
                  <a:schemeClr val="bg1"/>
                </a:solidFill>
              </a:rPr>
              <a:t>B ne dépend pas de A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	                                      p(A ∩ B)        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	 </a:t>
            </a:r>
            <a:r>
              <a:rPr lang="fr-FR" dirty="0" err="1" smtClean="0">
                <a:solidFill>
                  <a:schemeClr val="bg1"/>
                </a:solidFill>
              </a:rPr>
              <a:t>p</a:t>
            </a:r>
            <a:r>
              <a:rPr lang="fr-FR" baseline="-25000" dirty="0" err="1" smtClean="0">
                <a:solidFill>
                  <a:schemeClr val="bg1"/>
                </a:solidFill>
              </a:rPr>
              <a:t>A</a:t>
            </a:r>
            <a:r>
              <a:rPr lang="fr-FR" dirty="0" smtClean="0">
                <a:solidFill>
                  <a:schemeClr val="bg1"/>
                </a:solidFill>
              </a:rPr>
              <a:t>(B) = p(B)                                     = p(B)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	                                         p(A)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                                              p(A ∩ B) = p(A) × p(B)</a:t>
            </a:r>
          </a:p>
          <a:p>
            <a:pPr marL="0" indent="0">
              <a:buNone/>
            </a:pPr>
            <a:endParaRPr lang="fr-FR" sz="10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A et B deux événements indépendants 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               p(A ∩ B) = p(A) × p(B)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               </a:t>
            </a:r>
            <a:r>
              <a:rPr lang="fr-FR" dirty="0" err="1" smtClean="0">
                <a:solidFill>
                  <a:schemeClr val="bg1"/>
                </a:solidFill>
              </a:rPr>
              <a:t>p</a:t>
            </a:r>
            <a:r>
              <a:rPr lang="fr-FR" baseline="-25000" dirty="0" err="1" smtClean="0">
                <a:solidFill>
                  <a:schemeClr val="bg1"/>
                </a:solidFill>
              </a:rPr>
              <a:t>A</a:t>
            </a:r>
            <a:r>
              <a:rPr lang="fr-FR" dirty="0" smtClean="0">
                <a:solidFill>
                  <a:schemeClr val="bg1"/>
                </a:solidFill>
              </a:rPr>
              <a:t>(B) = p(B)             </a:t>
            </a:r>
            <a:r>
              <a:rPr lang="fr-FR" dirty="0" err="1" smtClean="0">
                <a:solidFill>
                  <a:schemeClr val="bg1"/>
                </a:solidFill>
              </a:rPr>
              <a:t>p</a:t>
            </a:r>
            <a:r>
              <a:rPr lang="fr-FR" baseline="-25000" dirty="0" err="1" smtClean="0">
                <a:solidFill>
                  <a:schemeClr val="bg1"/>
                </a:solidFill>
              </a:rPr>
              <a:t>B</a:t>
            </a:r>
            <a:r>
              <a:rPr lang="fr-FR" dirty="0" smtClean="0">
                <a:solidFill>
                  <a:schemeClr val="bg1"/>
                </a:solidFill>
              </a:rPr>
              <a:t>(A) = p(A) </a:t>
            </a:r>
          </a:p>
          <a:p>
            <a:pPr marL="0" indent="0">
              <a:buNone/>
            </a:pPr>
            <a:endParaRPr lang="fr-FR" sz="36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489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6292" y="342814"/>
            <a:ext cx="8132171" cy="6515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Si A et B sont </a:t>
            </a:r>
            <a:r>
              <a:rPr lang="fr-FR" dirty="0" smtClean="0">
                <a:solidFill>
                  <a:srgbClr val="FF0000"/>
                </a:solidFill>
              </a:rPr>
              <a:t>deux événements indépendants 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dirty="0" smtClean="0"/>
              <a:t>	 B ne dépend pas de A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	                                      </a:t>
            </a:r>
            <a:r>
              <a:rPr lang="fr-FR" dirty="0" smtClean="0">
                <a:solidFill>
                  <a:schemeClr val="bg1"/>
                </a:solidFill>
              </a:rPr>
              <a:t>p(A ∩ B)        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	 </a:t>
            </a:r>
            <a:r>
              <a:rPr lang="fr-FR" dirty="0" err="1" smtClean="0">
                <a:solidFill>
                  <a:schemeClr val="bg1"/>
                </a:solidFill>
              </a:rPr>
              <a:t>p</a:t>
            </a:r>
            <a:r>
              <a:rPr lang="fr-FR" baseline="-25000" dirty="0" err="1" smtClean="0">
                <a:solidFill>
                  <a:schemeClr val="bg1"/>
                </a:solidFill>
              </a:rPr>
              <a:t>A</a:t>
            </a:r>
            <a:r>
              <a:rPr lang="fr-FR" dirty="0" smtClean="0">
                <a:solidFill>
                  <a:schemeClr val="bg1"/>
                </a:solidFill>
              </a:rPr>
              <a:t>(B) = p(B)                                     = p(B)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	                                         p(A)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                                              p(A ∩ B) = p(A) × p(B)</a:t>
            </a:r>
          </a:p>
          <a:p>
            <a:pPr marL="0" indent="0">
              <a:buNone/>
            </a:pPr>
            <a:endParaRPr lang="fr-FR" sz="10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A et B deux événements indépendants 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               p(A ∩ B) = p(A) × p(B)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               </a:t>
            </a:r>
            <a:r>
              <a:rPr lang="fr-FR" dirty="0" err="1" smtClean="0">
                <a:solidFill>
                  <a:schemeClr val="bg1"/>
                </a:solidFill>
              </a:rPr>
              <a:t>p</a:t>
            </a:r>
            <a:r>
              <a:rPr lang="fr-FR" baseline="-25000" dirty="0" err="1" smtClean="0">
                <a:solidFill>
                  <a:schemeClr val="bg1"/>
                </a:solidFill>
              </a:rPr>
              <a:t>A</a:t>
            </a:r>
            <a:r>
              <a:rPr lang="fr-FR" dirty="0" smtClean="0">
                <a:solidFill>
                  <a:schemeClr val="bg1"/>
                </a:solidFill>
              </a:rPr>
              <a:t>(B) = p(B)             </a:t>
            </a:r>
            <a:r>
              <a:rPr lang="fr-FR" dirty="0" err="1" smtClean="0">
                <a:solidFill>
                  <a:schemeClr val="bg1"/>
                </a:solidFill>
              </a:rPr>
              <a:t>p</a:t>
            </a:r>
            <a:r>
              <a:rPr lang="fr-FR" baseline="-25000" dirty="0" err="1" smtClean="0">
                <a:solidFill>
                  <a:schemeClr val="bg1"/>
                </a:solidFill>
              </a:rPr>
              <a:t>B</a:t>
            </a:r>
            <a:r>
              <a:rPr lang="fr-FR" dirty="0" smtClean="0">
                <a:solidFill>
                  <a:schemeClr val="bg1"/>
                </a:solidFill>
              </a:rPr>
              <a:t>(A) = p(A) </a:t>
            </a:r>
          </a:p>
          <a:p>
            <a:pPr marL="0" indent="0">
              <a:buNone/>
            </a:pPr>
            <a:endParaRPr lang="fr-FR" sz="3600" dirty="0" smtClean="0">
              <a:solidFill>
                <a:schemeClr val="bg1"/>
              </a:solidFill>
            </a:endParaRPr>
          </a:p>
        </p:txBody>
      </p:sp>
      <p:sp>
        <p:nvSpPr>
          <p:cNvPr id="16" name="Flèche droite 15"/>
          <p:cNvSpPr/>
          <p:nvPr/>
        </p:nvSpPr>
        <p:spPr>
          <a:xfrm>
            <a:off x="755576" y="1124744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0489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6292" y="342814"/>
            <a:ext cx="8132171" cy="6515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Si A et B sont </a:t>
            </a:r>
            <a:r>
              <a:rPr lang="fr-FR" dirty="0" smtClean="0">
                <a:solidFill>
                  <a:srgbClr val="FF0000"/>
                </a:solidFill>
              </a:rPr>
              <a:t>deux événements indépendants 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dirty="0" smtClean="0"/>
              <a:t>	 B ne dépend pas de A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	                                      </a:t>
            </a:r>
            <a:r>
              <a:rPr lang="fr-FR" dirty="0" smtClean="0">
                <a:solidFill>
                  <a:schemeClr val="bg1"/>
                </a:solidFill>
              </a:rPr>
              <a:t>p(A ∩ B)        </a:t>
            </a:r>
          </a:p>
          <a:p>
            <a:pPr marL="0" indent="0">
              <a:buNone/>
            </a:pPr>
            <a:r>
              <a:rPr lang="fr-FR" dirty="0" smtClean="0"/>
              <a:t>	 </a:t>
            </a:r>
            <a:r>
              <a:rPr lang="fr-FR" dirty="0" err="1" smtClean="0"/>
              <a:t>p</a:t>
            </a:r>
            <a:r>
              <a:rPr lang="fr-FR" baseline="-25000" dirty="0" err="1" smtClean="0"/>
              <a:t>A</a:t>
            </a:r>
            <a:r>
              <a:rPr lang="fr-FR" dirty="0" smtClean="0"/>
              <a:t>(B) = …</a:t>
            </a:r>
            <a:r>
              <a:rPr lang="fr-FR" dirty="0" smtClean="0">
                <a:solidFill>
                  <a:schemeClr val="bg1"/>
                </a:solidFill>
              </a:rPr>
              <a:t>= p(B)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	                                         p(A)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                                              p(A ∩ B) = p(A) × p(B)</a:t>
            </a:r>
          </a:p>
          <a:p>
            <a:pPr marL="0" indent="0">
              <a:buNone/>
            </a:pPr>
            <a:endParaRPr lang="fr-FR" sz="10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A et B deux événements indépendants 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               p(A ∩ B) = p(A) × p(B)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               </a:t>
            </a:r>
            <a:r>
              <a:rPr lang="fr-FR" dirty="0" err="1" smtClean="0">
                <a:solidFill>
                  <a:schemeClr val="bg1"/>
                </a:solidFill>
              </a:rPr>
              <a:t>p</a:t>
            </a:r>
            <a:r>
              <a:rPr lang="fr-FR" baseline="-25000" dirty="0" err="1" smtClean="0">
                <a:solidFill>
                  <a:schemeClr val="bg1"/>
                </a:solidFill>
              </a:rPr>
              <a:t>A</a:t>
            </a:r>
            <a:r>
              <a:rPr lang="fr-FR" dirty="0" smtClean="0">
                <a:solidFill>
                  <a:schemeClr val="bg1"/>
                </a:solidFill>
              </a:rPr>
              <a:t>(B) = p(B)             </a:t>
            </a:r>
            <a:r>
              <a:rPr lang="fr-FR" dirty="0" err="1" smtClean="0">
                <a:solidFill>
                  <a:schemeClr val="bg1"/>
                </a:solidFill>
              </a:rPr>
              <a:t>p</a:t>
            </a:r>
            <a:r>
              <a:rPr lang="fr-FR" baseline="-25000" dirty="0" err="1" smtClean="0">
                <a:solidFill>
                  <a:schemeClr val="bg1"/>
                </a:solidFill>
              </a:rPr>
              <a:t>B</a:t>
            </a:r>
            <a:r>
              <a:rPr lang="fr-FR" dirty="0" smtClean="0">
                <a:solidFill>
                  <a:schemeClr val="bg1"/>
                </a:solidFill>
              </a:rPr>
              <a:t>(A) = p(A) </a:t>
            </a:r>
          </a:p>
          <a:p>
            <a:pPr marL="0" indent="0">
              <a:buNone/>
            </a:pPr>
            <a:endParaRPr lang="fr-FR" sz="3600" dirty="0" smtClean="0">
              <a:solidFill>
                <a:schemeClr val="bg1"/>
              </a:solidFill>
            </a:endParaRPr>
          </a:p>
        </p:txBody>
      </p:sp>
      <p:sp>
        <p:nvSpPr>
          <p:cNvPr id="11" name="Flèche droite 10"/>
          <p:cNvSpPr/>
          <p:nvPr/>
        </p:nvSpPr>
        <p:spPr>
          <a:xfrm>
            <a:off x="755576" y="2276872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droite 15"/>
          <p:cNvSpPr/>
          <p:nvPr/>
        </p:nvSpPr>
        <p:spPr>
          <a:xfrm>
            <a:off x="755576" y="1124744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0489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6292" y="342814"/>
            <a:ext cx="8132171" cy="6515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Si A et B sont </a:t>
            </a:r>
            <a:r>
              <a:rPr lang="fr-FR" dirty="0" smtClean="0">
                <a:solidFill>
                  <a:srgbClr val="FF0000"/>
                </a:solidFill>
              </a:rPr>
              <a:t>deux événements indépendants 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dirty="0" smtClean="0"/>
              <a:t>	 B ne dépend pas de A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	                                      </a:t>
            </a:r>
            <a:r>
              <a:rPr lang="fr-FR" dirty="0" smtClean="0">
                <a:solidFill>
                  <a:schemeClr val="bg1"/>
                </a:solidFill>
              </a:rPr>
              <a:t>p(A ∩ B)        </a:t>
            </a:r>
          </a:p>
          <a:p>
            <a:pPr marL="0" indent="0">
              <a:buNone/>
            </a:pPr>
            <a:r>
              <a:rPr lang="fr-FR" dirty="0" smtClean="0"/>
              <a:t>	 </a:t>
            </a:r>
            <a:r>
              <a:rPr lang="fr-FR" dirty="0" err="1" smtClean="0"/>
              <a:t>p</a:t>
            </a:r>
            <a:r>
              <a:rPr lang="fr-FR" baseline="-25000" dirty="0" err="1" smtClean="0"/>
              <a:t>A</a:t>
            </a:r>
            <a:r>
              <a:rPr lang="fr-FR" dirty="0" smtClean="0"/>
              <a:t>(B) = p(B)                                     </a:t>
            </a:r>
            <a:r>
              <a:rPr lang="fr-FR" dirty="0" smtClean="0">
                <a:solidFill>
                  <a:schemeClr val="bg1"/>
                </a:solidFill>
              </a:rPr>
              <a:t>= p(B)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	                                         p(A)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                                              p(A ∩ B) = p(A) × p(B)</a:t>
            </a:r>
          </a:p>
          <a:p>
            <a:pPr marL="0" indent="0">
              <a:buNone/>
            </a:pPr>
            <a:endParaRPr lang="fr-FR" sz="10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A et B deux événements indépendants 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               p(A ∩ B) = p(A) × p(B)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               </a:t>
            </a:r>
            <a:r>
              <a:rPr lang="fr-FR" dirty="0" err="1" smtClean="0">
                <a:solidFill>
                  <a:schemeClr val="bg1"/>
                </a:solidFill>
              </a:rPr>
              <a:t>p</a:t>
            </a:r>
            <a:r>
              <a:rPr lang="fr-FR" baseline="-25000" dirty="0" err="1" smtClean="0">
                <a:solidFill>
                  <a:schemeClr val="bg1"/>
                </a:solidFill>
              </a:rPr>
              <a:t>A</a:t>
            </a:r>
            <a:r>
              <a:rPr lang="fr-FR" dirty="0" smtClean="0">
                <a:solidFill>
                  <a:schemeClr val="bg1"/>
                </a:solidFill>
              </a:rPr>
              <a:t>(B) = p(B)             </a:t>
            </a:r>
            <a:r>
              <a:rPr lang="fr-FR" dirty="0" err="1" smtClean="0">
                <a:solidFill>
                  <a:schemeClr val="bg1"/>
                </a:solidFill>
              </a:rPr>
              <a:t>p</a:t>
            </a:r>
            <a:r>
              <a:rPr lang="fr-FR" baseline="-25000" dirty="0" err="1" smtClean="0">
                <a:solidFill>
                  <a:schemeClr val="bg1"/>
                </a:solidFill>
              </a:rPr>
              <a:t>B</a:t>
            </a:r>
            <a:r>
              <a:rPr lang="fr-FR" dirty="0" smtClean="0">
                <a:solidFill>
                  <a:schemeClr val="bg1"/>
                </a:solidFill>
              </a:rPr>
              <a:t>(A) = p(A) </a:t>
            </a:r>
          </a:p>
          <a:p>
            <a:pPr marL="0" indent="0">
              <a:buNone/>
            </a:pPr>
            <a:endParaRPr lang="fr-FR" sz="3600" dirty="0" smtClean="0">
              <a:solidFill>
                <a:schemeClr val="bg1"/>
              </a:solidFill>
            </a:endParaRPr>
          </a:p>
        </p:txBody>
      </p:sp>
      <p:sp>
        <p:nvSpPr>
          <p:cNvPr id="11" name="Flèche droite 10"/>
          <p:cNvSpPr/>
          <p:nvPr/>
        </p:nvSpPr>
        <p:spPr>
          <a:xfrm>
            <a:off x="755576" y="2276872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droite 15"/>
          <p:cNvSpPr/>
          <p:nvPr/>
        </p:nvSpPr>
        <p:spPr>
          <a:xfrm>
            <a:off x="755576" y="1124744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0489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6292" y="342814"/>
            <a:ext cx="8132171" cy="6515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Si A et B sont </a:t>
            </a:r>
            <a:r>
              <a:rPr lang="fr-FR" dirty="0" smtClean="0">
                <a:solidFill>
                  <a:srgbClr val="FF0000"/>
                </a:solidFill>
              </a:rPr>
              <a:t>deux événements indépendants 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dirty="0" smtClean="0"/>
              <a:t>	 B ne dépend pas de A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	                                      </a:t>
            </a:r>
            <a:r>
              <a:rPr lang="fr-FR" dirty="0" smtClean="0">
                <a:solidFill>
                  <a:schemeClr val="bg1"/>
                </a:solidFill>
              </a:rPr>
              <a:t>p(A ∩ B)        </a:t>
            </a:r>
          </a:p>
          <a:p>
            <a:pPr marL="0" indent="0">
              <a:buNone/>
            </a:pPr>
            <a:r>
              <a:rPr lang="fr-FR" dirty="0" smtClean="0"/>
              <a:t>	 </a:t>
            </a:r>
            <a:r>
              <a:rPr lang="fr-FR" dirty="0" err="1" smtClean="0"/>
              <a:t>p</a:t>
            </a:r>
            <a:r>
              <a:rPr lang="fr-FR" baseline="-25000" dirty="0" err="1" smtClean="0"/>
              <a:t>A</a:t>
            </a:r>
            <a:r>
              <a:rPr lang="fr-FR" dirty="0" smtClean="0"/>
              <a:t>(B) = p(B)                     …   = p(B)</a:t>
            </a:r>
          </a:p>
          <a:p>
            <a:pPr marL="0" indent="0">
              <a:buNone/>
            </a:pPr>
            <a:r>
              <a:rPr lang="fr-FR" dirty="0" smtClean="0"/>
              <a:t>	                                         </a:t>
            </a:r>
            <a:r>
              <a:rPr lang="fr-FR" dirty="0" smtClean="0">
                <a:solidFill>
                  <a:schemeClr val="bg1"/>
                </a:solidFill>
              </a:rPr>
              <a:t>p(A)</a:t>
            </a:r>
          </a:p>
          <a:p>
            <a:pPr marL="0" indent="0">
              <a:buNone/>
            </a:pPr>
            <a:r>
              <a:rPr lang="fr-FR" dirty="0" smtClean="0"/>
              <a:t>                                              </a:t>
            </a:r>
            <a:r>
              <a:rPr lang="fr-FR" dirty="0" smtClean="0">
                <a:solidFill>
                  <a:schemeClr val="bg1"/>
                </a:solidFill>
              </a:rPr>
              <a:t>p(A ∩ B) = p(A) × p(B)</a:t>
            </a:r>
          </a:p>
          <a:p>
            <a:pPr marL="0" indent="0">
              <a:buNone/>
            </a:pPr>
            <a:endParaRPr lang="fr-FR" sz="10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A et B deux événements indépendants 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               p(A ∩ B) = p(A) × p(B)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               </a:t>
            </a:r>
            <a:r>
              <a:rPr lang="fr-FR" dirty="0" err="1" smtClean="0">
                <a:solidFill>
                  <a:schemeClr val="bg1"/>
                </a:solidFill>
              </a:rPr>
              <a:t>p</a:t>
            </a:r>
            <a:r>
              <a:rPr lang="fr-FR" baseline="-25000" dirty="0" err="1" smtClean="0">
                <a:solidFill>
                  <a:schemeClr val="bg1"/>
                </a:solidFill>
              </a:rPr>
              <a:t>A</a:t>
            </a:r>
            <a:r>
              <a:rPr lang="fr-FR" dirty="0" smtClean="0">
                <a:solidFill>
                  <a:schemeClr val="bg1"/>
                </a:solidFill>
              </a:rPr>
              <a:t>(B) = p(B)             </a:t>
            </a:r>
            <a:r>
              <a:rPr lang="fr-FR" dirty="0" err="1" smtClean="0">
                <a:solidFill>
                  <a:schemeClr val="bg1"/>
                </a:solidFill>
              </a:rPr>
              <a:t>p</a:t>
            </a:r>
            <a:r>
              <a:rPr lang="fr-FR" baseline="-25000" dirty="0" err="1" smtClean="0">
                <a:solidFill>
                  <a:schemeClr val="bg1"/>
                </a:solidFill>
              </a:rPr>
              <a:t>B</a:t>
            </a:r>
            <a:r>
              <a:rPr lang="fr-FR" dirty="0" smtClean="0">
                <a:solidFill>
                  <a:schemeClr val="bg1"/>
                </a:solidFill>
              </a:rPr>
              <a:t>(A) = p(A) </a:t>
            </a:r>
          </a:p>
          <a:p>
            <a:pPr marL="0" indent="0">
              <a:buNone/>
            </a:pPr>
            <a:endParaRPr lang="fr-FR" sz="3600" dirty="0" smtClean="0">
              <a:solidFill>
                <a:schemeClr val="bg1"/>
              </a:solidFill>
            </a:endParaRPr>
          </a:p>
        </p:txBody>
      </p:sp>
      <p:sp>
        <p:nvSpPr>
          <p:cNvPr id="11" name="Flèche droite 10"/>
          <p:cNvSpPr/>
          <p:nvPr/>
        </p:nvSpPr>
        <p:spPr>
          <a:xfrm>
            <a:off x="755576" y="2276872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droite 11"/>
          <p:cNvSpPr/>
          <p:nvPr/>
        </p:nvSpPr>
        <p:spPr>
          <a:xfrm>
            <a:off x="3923928" y="2276872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droite 15"/>
          <p:cNvSpPr/>
          <p:nvPr/>
        </p:nvSpPr>
        <p:spPr>
          <a:xfrm>
            <a:off x="755576" y="1124744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0489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6292" y="342814"/>
            <a:ext cx="8132171" cy="6515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Si A et B sont </a:t>
            </a:r>
            <a:r>
              <a:rPr lang="fr-FR" dirty="0" smtClean="0">
                <a:solidFill>
                  <a:srgbClr val="FF0000"/>
                </a:solidFill>
              </a:rPr>
              <a:t>deux événements indépendants 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dirty="0" smtClean="0"/>
              <a:t>	 B ne dépend pas de A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	                                      </a:t>
            </a:r>
            <a:r>
              <a:rPr lang="fr-FR" dirty="0" smtClean="0"/>
              <a:t>p(A ∩ B)        </a:t>
            </a:r>
          </a:p>
          <a:p>
            <a:pPr marL="0" indent="0">
              <a:buNone/>
            </a:pPr>
            <a:r>
              <a:rPr lang="fr-FR" dirty="0" smtClean="0"/>
              <a:t>	 </a:t>
            </a:r>
            <a:r>
              <a:rPr lang="fr-FR" dirty="0" err="1" smtClean="0"/>
              <a:t>p</a:t>
            </a:r>
            <a:r>
              <a:rPr lang="fr-FR" baseline="-25000" dirty="0" err="1" smtClean="0"/>
              <a:t>A</a:t>
            </a:r>
            <a:r>
              <a:rPr lang="fr-FR" dirty="0" smtClean="0"/>
              <a:t>(B) = p(B)                                     = p(B)</a:t>
            </a:r>
          </a:p>
          <a:p>
            <a:pPr marL="0" indent="0">
              <a:buNone/>
            </a:pPr>
            <a:r>
              <a:rPr lang="fr-FR" dirty="0" smtClean="0"/>
              <a:t>	                                         p(A)</a:t>
            </a:r>
          </a:p>
          <a:p>
            <a:pPr marL="0" indent="0">
              <a:buNone/>
            </a:pPr>
            <a:r>
              <a:rPr lang="fr-FR" dirty="0" smtClean="0"/>
              <a:t>                                              </a:t>
            </a:r>
            <a:r>
              <a:rPr lang="fr-FR" dirty="0" smtClean="0">
                <a:solidFill>
                  <a:schemeClr val="bg1"/>
                </a:solidFill>
              </a:rPr>
              <a:t>p(A ∩ B) = p(A) × p(B)</a:t>
            </a:r>
          </a:p>
          <a:p>
            <a:pPr marL="0" indent="0">
              <a:buNone/>
            </a:pPr>
            <a:endParaRPr lang="fr-FR" sz="10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A et B deux événements indépendants 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               p(A ∩ B) = p(A) × p(B)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               </a:t>
            </a:r>
            <a:r>
              <a:rPr lang="fr-FR" dirty="0" err="1" smtClean="0">
                <a:solidFill>
                  <a:schemeClr val="bg1"/>
                </a:solidFill>
              </a:rPr>
              <a:t>p</a:t>
            </a:r>
            <a:r>
              <a:rPr lang="fr-FR" baseline="-25000" dirty="0" err="1" smtClean="0">
                <a:solidFill>
                  <a:schemeClr val="bg1"/>
                </a:solidFill>
              </a:rPr>
              <a:t>A</a:t>
            </a:r>
            <a:r>
              <a:rPr lang="fr-FR" dirty="0" smtClean="0">
                <a:solidFill>
                  <a:schemeClr val="bg1"/>
                </a:solidFill>
              </a:rPr>
              <a:t>(B) = p(B)             </a:t>
            </a:r>
            <a:r>
              <a:rPr lang="fr-FR" dirty="0" err="1" smtClean="0">
                <a:solidFill>
                  <a:schemeClr val="bg1"/>
                </a:solidFill>
              </a:rPr>
              <a:t>p</a:t>
            </a:r>
            <a:r>
              <a:rPr lang="fr-FR" baseline="-25000" dirty="0" err="1" smtClean="0">
                <a:solidFill>
                  <a:schemeClr val="bg1"/>
                </a:solidFill>
              </a:rPr>
              <a:t>B</a:t>
            </a:r>
            <a:r>
              <a:rPr lang="fr-FR" dirty="0" smtClean="0">
                <a:solidFill>
                  <a:schemeClr val="bg1"/>
                </a:solidFill>
              </a:rPr>
              <a:t>(A) = p(A) </a:t>
            </a:r>
          </a:p>
          <a:p>
            <a:pPr marL="0" indent="0">
              <a:buNone/>
            </a:pPr>
            <a:endParaRPr lang="fr-FR" sz="3600" dirty="0" smtClean="0">
              <a:solidFill>
                <a:schemeClr val="bg1"/>
              </a:solidFill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4860032" y="2420888"/>
            <a:ext cx="1872208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lèche droite 10"/>
          <p:cNvSpPr/>
          <p:nvPr/>
        </p:nvSpPr>
        <p:spPr>
          <a:xfrm>
            <a:off x="755576" y="2276872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droite 11"/>
          <p:cNvSpPr/>
          <p:nvPr/>
        </p:nvSpPr>
        <p:spPr>
          <a:xfrm>
            <a:off x="3923928" y="2276872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droite 15"/>
          <p:cNvSpPr/>
          <p:nvPr/>
        </p:nvSpPr>
        <p:spPr>
          <a:xfrm>
            <a:off x="755576" y="1124744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0489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6293" y="342814"/>
            <a:ext cx="7886700" cy="6515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2°) </a:t>
            </a:r>
            <a:r>
              <a:rPr lang="fr-FR" u="sng" dirty="0" smtClean="0"/>
              <a:t>Probabilité</a:t>
            </a:r>
            <a:r>
              <a:rPr lang="fr-FR" dirty="0" smtClean="0"/>
              <a:t> d’un événement :</a:t>
            </a:r>
          </a:p>
          <a:p>
            <a:pPr marL="0" indent="0">
              <a:buNone/>
            </a:pPr>
            <a:r>
              <a:rPr lang="fr-FR" dirty="0" smtClean="0"/>
              <a:t>               </a:t>
            </a:r>
            <a:r>
              <a:rPr lang="fr-FR" dirty="0" err="1" smtClean="0"/>
              <a:t>n</a:t>
            </a:r>
            <a:r>
              <a:rPr lang="fr-FR" baseline="-25000" dirty="0" err="1" smtClean="0"/>
              <a:t>B</a:t>
            </a:r>
            <a:r>
              <a:rPr lang="fr-FR" dirty="0" smtClean="0"/>
              <a:t> 	 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p(B) = 		 </a:t>
            </a:r>
          </a:p>
          <a:p>
            <a:pPr marL="0" indent="0">
              <a:buNone/>
            </a:pPr>
            <a:r>
              <a:rPr lang="fr-FR" dirty="0" smtClean="0"/>
              <a:t>               N 		</a:t>
            </a:r>
          </a:p>
          <a:p>
            <a:pPr marL="0" indent="0">
              <a:buNone/>
            </a:pPr>
            <a:r>
              <a:rPr lang="fr-FR" dirty="0" err="1" smtClean="0"/>
              <a:t>n</a:t>
            </a:r>
            <a:r>
              <a:rPr lang="fr-FR" baseline="-25000" dirty="0" err="1" smtClean="0"/>
              <a:t>B</a:t>
            </a:r>
            <a:r>
              <a:rPr lang="fr-FR" baseline="-25000" dirty="0" smtClean="0"/>
              <a:t> </a:t>
            </a:r>
            <a:r>
              <a:rPr lang="fr-FR" dirty="0" smtClean="0"/>
              <a:t>est …</a:t>
            </a:r>
          </a:p>
          <a:p>
            <a:pPr marL="0" indent="0">
              <a:buNone/>
            </a:pPr>
            <a:r>
              <a:rPr lang="fr-FR" dirty="0" smtClean="0"/>
              <a:t>N est … </a:t>
            </a:r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Rectangle 3"/>
          <p:cNvSpPr/>
          <p:nvPr/>
        </p:nvSpPr>
        <p:spPr>
          <a:xfrm>
            <a:off x="539552" y="1052736"/>
            <a:ext cx="2376264" cy="1566582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cxnSp>
        <p:nvCxnSpPr>
          <p:cNvPr id="6" name="Connecteur droit 5"/>
          <p:cNvCxnSpPr/>
          <p:nvPr/>
        </p:nvCxnSpPr>
        <p:spPr>
          <a:xfrm>
            <a:off x="1763688" y="1844824"/>
            <a:ext cx="108012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4" descr="chapit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2149" y="4293096"/>
            <a:ext cx="4182059" cy="685896"/>
          </a:xfrm>
          <a:prstGeom prst="rect">
            <a:avLst/>
          </a:prstGeom>
        </p:spPr>
      </p:pic>
      <p:pic>
        <p:nvPicPr>
          <p:cNvPr id="7" name="Image 6" descr="proba conditionnell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5736" y="5085184"/>
            <a:ext cx="6379066" cy="43204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0489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6292" y="342814"/>
            <a:ext cx="8132171" cy="6515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Si A et B sont </a:t>
            </a:r>
            <a:r>
              <a:rPr lang="fr-FR" dirty="0" smtClean="0">
                <a:solidFill>
                  <a:srgbClr val="FF0000"/>
                </a:solidFill>
              </a:rPr>
              <a:t>deux événements indépendants 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dirty="0" smtClean="0"/>
              <a:t>	 B ne dépend pas de A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	                                      </a:t>
            </a:r>
            <a:r>
              <a:rPr lang="fr-FR" dirty="0" smtClean="0"/>
              <a:t>p(A ∩ B)        </a:t>
            </a:r>
          </a:p>
          <a:p>
            <a:pPr marL="0" indent="0">
              <a:buNone/>
            </a:pPr>
            <a:r>
              <a:rPr lang="fr-FR" dirty="0" smtClean="0"/>
              <a:t>	 </a:t>
            </a:r>
            <a:r>
              <a:rPr lang="fr-FR" dirty="0" err="1" smtClean="0"/>
              <a:t>p</a:t>
            </a:r>
            <a:r>
              <a:rPr lang="fr-FR" baseline="-25000" dirty="0" err="1" smtClean="0"/>
              <a:t>A</a:t>
            </a:r>
            <a:r>
              <a:rPr lang="fr-FR" dirty="0" smtClean="0"/>
              <a:t>(B) = p(B)                                     = p(B)</a:t>
            </a:r>
          </a:p>
          <a:p>
            <a:pPr marL="0" indent="0">
              <a:buNone/>
            </a:pPr>
            <a:r>
              <a:rPr lang="fr-FR" dirty="0" smtClean="0"/>
              <a:t>	                                         p(A)</a:t>
            </a:r>
          </a:p>
          <a:p>
            <a:pPr marL="0" indent="0">
              <a:buNone/>
            </a:pPr>
            <a:r>
              <a:rPr lang="fr-FR" dirty="0" smtClean="0"/>
              <a:t>                                              p(A ∩ B) = …</a:t>
            </a:r>
          </a:p>
          <a:p>
            <a:pPr marL="0" indent="0">
              <a:buNone/>
            </a:pPr>
            <a:endParaRPr lang="fr-FR" sz="1000" dirty="0" smtClean="0"/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A et B deux événements indépendants 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               p(A ∩ B) = p(A) × p(B)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               </a:t>
            </a:r>
            <a:r>
              <a:rPr lang="fr-FR" dirty="0" err="1" smtClean="0">
                <a:solidFill>
                  <a:schemeClr val="bg1"/>
                </a:solidFill>
              </a:rPr>
              <a:t>p</a:t>
            </a:r>
            <a:r>
              <a:rPr lang="fr-FR" baseline="-25000" dirty="0" err="1" smtClean="0">
                <a:solidFill>
                  <a:schemeClr val="bg1"/>
                </a:solidFill>
              </a:rPr>
              <a:t>A</a:t>
            </a:r>
            <a:r>
              <a:rPr lang="fr-FR" dirty="0" smtClean="0">
                <a:solidFill>
                  <a:schemeClr val="bg1"/>
                </a:solidFill>
              </a:rPr>
              <a:t>(B) = p(B)             </a:t>
            </a:r>
            <a:r>
              <a:rPr lang="fr-FR" dirty="0" err="1" smtClean="0">
                <a:solidFill>
                  <a:schemeClr val="bg1"/>
                </a:solidFill>
              </a:rPr>
              <a:t>p</a:t>
            </a:r>
            <a:r>
              <a:rPr lang="fr-FR" baseline="-25000" dirty="0" err="1" smtClean="0">
                <a:solidFill>
                  <a:schemeClr val="bg1"/>
                </a:solidFill>
              </a:rPr>
              <a:t>B</a:t>
            </a:r>
            <a:r>
              <a:rPr lang="fr-FR" dirty="0" smtClean="0">
                <a:solidFill>
                  <a:schemeClr val="bg1"/>
                </a:solidFill>
              </a:rPr>
              <a:t>(A) = p(A) </a:t>
            </a:r>
          </a:p>
          <a:p>
            <a:pPr marL="0" indent="0">
              <a:buNone/>
            </a:pPr>
            <a:endParaRPr lang="fr-FR" sz="3600" dirty="0" smtClean="0"/>
          </a:p>
        </p:txBody>
      </p:sp>
      <p:cxnSp>
        <p:nvCxnSpPr>
          <p:cNvPr id="4" name="Connecteur droit 3"/>
          <p:cNvCxnSpPr/>
          <p:nvPr/>
        </p:nvCxnSpPr>
        <p:spPr>
          <a:xfrm>
            <a:off x="4860032" y="2420888"/>
            <a:ext cx="1872208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lèche droite 10"/>
          <p:cNvSpPr/>
          <p:nvPr/>
        </p:nvSpPr>
        <p:spPr>
          <a:xfrm>
            <a:off x="755576" y="2276872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droite 11"/>
          <p:cNvSpPr/>
          <p:nvPr/>
        </p:nvSpPr>
        <p:spPr>
          <a:xfrm>
            <a:off x="3923928" y="2276872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3995936" y="3501008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droite 15"/>
          <p:cNvSpPr/>
          <p:nvPr/>
        </p:nvSpPr>
        <p:spPr>
          <a:xfrm>
            <a:off x="755576" y="1124744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0489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6292" y="342814"/>
            <a:ext cx="8132171" cy="6515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Si A et B sont </a:t>
            </a:r>
            <a:r>
              <a:rPr lang="fr-FR" dirty="0" smtClean="0">
                <a:solidFill>
                  <a:srgbClr val="FF0000"/>
                </a:solidFill>
              </a:rPr>
              <a:t>deux événements indépendants 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dirty="0" smtClean="0"/>
              <a:t>	 B ne dépend pas de A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	                                      </a:t>
            </a:r>
            <a:r>
              <a:rPr lang="fr-FR" dirty="0" smtClean="0"/>
              <a:t>p(A ∩ B)        </a:t>
            </a:r>
          </a:p>
          <a:p>
            <a:pPr marL="0" indent="0">
              <a:buNone/>
            </a:pPr>
            <a:r>
              <a:rPr lang="fr-FR" dirty="0" smtClean="0"/>
              <a:t>	 </a:t>
            </a:r>
            <a:r>
              <a:rPr lang="fr-FR" dirty="0" err="1" smtClean="0"/>
              <a:t>p</a:t>
            </a:r>
            <a:r>
              <a:rPr lang="fr-FR" baseline="-25000" dirty="0" err="1" smtClean="0"/>
              <a:t>A</a:t>
            </a:r>
            <a:r>
              <a:rPr lang="fr-FR" dirty="0" smtClean="0"/>
              <a:t>(B) = p(B)                                     = p(B)</a:t>
            </a:r>
          </a:p>
          <a:p>
            <a:pPr marL="0" indent="0">
              <a:buNone/>
            </a:pPr>
            <a:r>
              <a:rPr lang="fr-FR" dirty="0" smtClean="0"/>
              <a:t>	                                         p(A)</a:t>
            </a:r>
          </a:p>
          <a:p>
            <a:pPr marL="0" indent="0">
              <a:buNone/>
            </a:pPr>
            <a:r>
              <a:rPr lang="fr-FR" dirty="0" smtClean="0"/>
              <a:t>                                              p(A ∩ B) = p(A) × p(B)</a:t>
            </a:r>
          </a:p>
          <a:p>
            <a:pPr marL="0" indent="0">
              <a:buNone/>
            </a:pPr>
            <a:endParaRPr lang="fr-FR" sz="1000" dirty="0" smtClean="0"/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A et B deux événements indépendants 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               p(A ∩ B) = p(A) × p(B)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               </a:t>
            </a:r>
            <a:r>
              <a:rPr lang="fr-FR" dirty="0" err="1" smtClean="0">
                <a:solidFill>
                  <a:schemeClr val="bg1"/>
                </a:solidFill>
              </a:rPr>
              <a:t>p</a:t>
            </a:r>
            <a:r>
              <a:rPr lang="fr-FR" baseline="-25000" dirty="0" err="1" smtClean="0">
                <a:solidFill>
                  <a:schemeClr val="bg1"/>
                </a:solidFill>
              </a:rPr>
              <a:t>A</a:t>
            </a:r>
            <a:r>
              <a:rPr lang="fr-FR" dirty="0" smtClean="0">
                <a:solidFill>
                  <a:schemeClr val="bg1"/>
                </a:solidFill>
              </a:rPr>
              <a:t>(B) = p(B)             </a:t>
            </a:r>
            <a:r>
              <a:rPr lang="fr-FR" dirty="0" err="1" smtClean="0">
                <a:solidFill>
                  <a:schemeClr val="bg1"/>
                </a:solidFill>
              </a:rPr>
              <a:t>p</a:t>
            </a:r>
            <a:r>
              <a:rPr lang="fr-FR" baseline="-25000" dirty="0" err="1" smtClean="0">
                <a:solidFill>
                  <a:schemeClr val="bg1"/>
                </a:solidFill>
              </a:rPr>
              <a:t>B</a:t>
            </a:r>
            <a:r>
              <a:rPr lang="fr-FR" dirty="0" smtClean="0">
                <a:solidFill>
                  <a:schemeClr val="bg1"/>
                </a:solidFill>
              </a:rPr>
              <a:t>(A) = p(A) </a:t>
            </a:r>
          </a:p>
          <a:p>
            <a:pPr marL="0" indent="0">
              <a:buNone/>
            </a:pPr>
            <a:endParaRPr lang="fr-FR" sz="3600" dirty="0" smtClean="0"/>
          </a:p>
        </p:txBody>
      </p:sp>
      <p:cxnSp>
        <p:nvCxnSpPr>
          <p:cNvPr id="4" name="Connecteur droit 3"/>
          <p:cNvCxnSpPr/>
          <p:nvPr/>
        </p:nvCxnSpPr>
        <p:spPr>
          <a:xfrm>
            <a:off x="4860032" y="2420888"/>
            <a:ext cx="1872208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lèche droite 10"/>
          <p:cNvSpPr/>
          <p:nvPr/>
        </p:nvSpPr>
        <p:spPr>
          <a:xfrm>
            <a:off x="755576" y="2276872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droite 11"/>
          <p:cNvSpPr/>
          <p:nvPr/>
        </p:nvSpPr>
        <p:spPr>
          <a:xfrm>
            <a:off x="3923928" y="2276872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3995936" y="3501008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droite 15"/>
          <p:cNvSpPr/>
          <p:nvPr/>
        </p:nvSpPr>
        <p:spPr>
          <a:xfrm>
            <a:off x="755576" y="1124744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0489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6292" y="342814"/>
            <a:ext cx="8132171" cy="6515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Si A et B sont </a:t>
            </a:r>
            <a:r>
              <a:rPr lang="fr-FR" dirty="0" smtClean="0">
                <a:solidFill>
                  <a:srgbClr val="FF0000"/>
                </a:solidFill>
              </a:rPr>
              <a:t>deux événements indépendants 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dirty="0" smtClean="0"/>
              <a:t>	 B ne dépend pas de A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	                                      </a:t>
            </a:r>
            <a:r>
              <a:rPr lang="fr-FR" dirty="0" smtClean="0"/>
              <a:t>p(A ∩ B)        </a:t>
            </a:r>
          </a:p>
          <a:p>
            <a:pPr marL="0" indent="0">
              <a:buNone/>
            </a:pPr>
            <a:r>
              <a:rPr lang="fr-FR" dirty="0" smtClean="0"/>
              <a:t>	 </a:t>
            </a:r>
            <a:r>
              <a:rPr lang="fr-FR" dirty="0" err="1" smtClean="0"/>
              <a:t>p</a:t>
            </a:r>
            <a:r>
              <a:rPr lang="fr-FR" baseline="-25000" dirty="0" err="1" smtClean="0"/>
              <a:t>A</a:t>
            </a:r>
            <a:r>
              <a:rPr lang="fr-FR" dirty="0" smtClean="0"/>
              <a:t>(B) = p(B)                                     = p(B)</a:t>
            </a:r>
          </a:p>
          <a:p>
            <a:pPr marL="0" indent="0">
              <a:buNone/>
            </a:pPr>
            <a:r>
              <a:rPr lang="fr-FR" dirty="0" smtClean="0"/>
              <a:t>	                                         p(A)</a:t>
            </a:r>
          </a:p>
          <a:p>
            <a:pPr marL="0" indent="0">
              <a:buNone/>
            </a:pPr>
            <a:r>
              <a:rPr lang="fr-FR" dirty="0" smtClean="0"/>
              <a:t>                                              p(A ∩ B) = p(A) × p(B)</a:t>
            </a:r>
          </a:p>
          <a:p>
            <a:pPr marL="0" indent="0">
              <a:buNone/>
            </a:pPr>
            <a:endParaRPr lang="fr-FR" sz="1000" dirty="0" smtClean="0"/>
          </a:p>
          <a:p>
            <a:pPr marL="0" indent="0">
              <a:buNone/>
            </a:pPr>
            <a:r>
              <a:rPr lang="fr-FR" dirty="0" smtClean="0"/>
              <a:t>A et B </a:t>
            </a:r>
            <a:r>
              <a:rPr lang="fr-FR" dirty="0" smtClean="0">
                <a:solidFill>
                  <a:srgbClr val="FF0000"/>
                </a:solidFill>
              </a:rPr>
              <a:t>deux événements indépendants </a:t>
            </a:r>
          </a:p>
          <a:p>
            <a:pPr marL="0" indent="0">
              <a:buNone/>
            </a:pPr>
            <a:r>
              <a:rPr lang="fr-FR" dirty="0" smtClean="0"/>
              <a:t>               p(A ∩ B) = p(A) × p(B)</a:t>
            </a:r>
          </a:p>
          <a:p>
            <a:pPr marL="0" indent="0">
              <a:buNone/>
            </a:pPr>
            <a:r>
              <a:rPr lang="fr-FR" dirty="0" smtClean="0"/>
              <a:t>               </a:t>
            </a:r>
            <a:r>
              <a:rPr lang="fr-FR" dirty="0" err="1" smtClean="0"/>
              <a:t>p</a:t>
            </a:r>
            <a:r>
              <a:rPr lang="fr-FR" baseline="-25000" dirty="0" err="1" smtClean="0"/>
              <a:t>A</a:t>
            </a:r>
            <a:r>
              <a:rPr lang="fr-FR" dirty="0" smtClean="0"/>
              <a:t>(B) = p(B)             </a:t>
            </a:r>
            <a:r>
              <a:rPr lang="fr-FR" dirty="0" err="1" smtClean="0"/>
              <a:t>p</a:t>
            </a:r>
            <a:r>
              <a:rPr lang="fr-FR" baseline="-25000" dirty="0" err="1" smtClean="0"/>
              <a:t>B</a:t>
            </a:r>
            <a:r>
              <a:rPr lang="fr-FR" dirty="0" smtClean="0"/>
              <a:t>(A) = p(A)   </a:t>
            </a:r>
          </a:p>
          <a:p>
            <a:pPr marL="0" indent="0">
              <a:buNone/>
            </a:pPr>
            <a:endParaRPr lang="fr-FR" sz="3600" dirty="0" smtClean="0"/>
          </a:p>
        </p:txBody>
      </p:sp>
      <p:cxnSp>
        <p:nvCxnSpPr>
          <p:cNvPr id="4" name="Connecteur droit 3"/>
          <p:cNvCxnSpPr/>
          <p:nvPr/>
        </p:nvCxnSpPr>
        <p:spPr>
          <a:xfrm>
            <a:off x="4860032" y="2420888"/>
            <a:ext cx="1872208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ouble flèche horizontale 5"/>
          <p:cNvSpPr/>
          <p:nvPr/>
        </p:nvSpPr>
        <p:spPr>
          <a:xfrm>
            <a:off x="971600" y="5445224"/>
            <a:ext cx="864096" cy="360040"/>
          </a:xfrm>
          <a:prstGeom prst="leftRightArrow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67544" y="4005064"/>
            <a:ext cx="7560840" cy="2016224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Double flèche horizontale 9"/>
          <p:cNvSpPr/>
          <p:nvPr/>
        </p:nvSpPr>
        <p:spPr>
          <a:xfrm>
            <a:off x="4139952" y="5373216"/>
            <a:ext cx="864096" cy="360040"/>
          </a:xfrm>
          <a:prstGeom prst="leftRightArrow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droite 10"/>
          <p:cNvSpPr/>
          <p:nvPr/>
        </p:nvSpPr>
        <p:spPr>
          <a:xfrm>
            <a:off x="755576" y="2276872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droite 11"/>
          <p:cNvSpPr/>
          <p:nvPr/>
        </p:nvSpPr>
        <p:spPr>
          <a:xfrm>
            <a:off x="3923928" y="2276872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Double flèche horizontale 13"/>
          <p:cNvSpPr/>
          <p:nvPr/>
        </p:nvSpPr>
        <p:spPr>
          <a:xfrm>
            <a:off x="971600" y="4797152"/>
            <a:ext cx="864096" cy="360040"/>
          </a:xfrm>
          <a:prstGeom prst="leftRightArrow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3995936" y="3501008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droite 15"/>
          <p:cNvSpPr/>
          <p:nvPr/>
        </p:nvSpPr>
        <p:spPr>
          <a:xfrm>
            <a:off x="755576" y="1124744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0489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357167"/>
            <a:ext cx="7772400" cy="785818"/>
          </a:xfrm>
        </p:spPr>
        <p:txBody>
          <a:bodyPr>
            <a:normAutofit/>
          </a:bodyPr>
          <a:lstStyle/>
          <a:p>
            <a:pPr algn="l"/>
            <a:r>
              <a:rPr lang="fr-FR" sz="1800" dirty="0" smtClean="0"/>
              <a:t>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85786" y="357166"/>
            <a:ext cx="7786742" cy="5857916"/>
          </a:xfrm>
        </p:spPr>
        <p:txBody>
          <a:bodyPr/>
          <a:lstStyle/>
          <a:p>
            <a:pPr algn="l"/>
            <a:r>
              <a:rPr lang="fr-FR" sz="4000" dirty="0" smtClean="0">
                <a:solidFill>
                  <a:schemeClr val="tx1"/>
                </a:solidFill>
              </a:rPr>
              <a:t>p( A U B ) = p(A) + ... </a:t>
            </a:r>
            <a:r>
              <a:rPr lang="fr-FR" sz="4000" dirty="0" smtClean="0">
                <a:solidFill>
                  <a:schemeClr val="bg1"/>
                </a:solidFill>
              </a:rPr>
              <a:t>– p(A </a:t>
            </a:r>
            <a:r>
              <a:rPr lang="fr-FR" sz="4800" dirty="0" smtClean="0">
                <a:solidFill>
                  <a:schemeClr val="bg1"/>
                </a:solidFill>
              </a:rPr>
              <a:t>∩</a:t>
            </a:r>
            <a:r>
              <a:rPr lang="fr-FR" sz="4000" dirty="0" smtClean="0">
                <a:solidFill>
                  <a:schemeClr val="bg1"/>
                </a:solidFill>
              </a:rPr>
              <a:t> B)</a:t>
            </a:r>
          </a:p>
          <a:p>
            <a:pPr algn="l"/>
            <a:endParaRPr lang="fr-FR" sz="2400" dirty="0" smtClean="0">
              <a:solidFill>
                <a:schemeClr val="tx1"/>
              </a:solidFill>
            </a:endParaRP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</a:t>
            </a:r>
            <a:r>
              <a:rPr lang="fr-FR" sz="2400" b="1" dirty="0" smtClean="0">
                <a:solidFill>
                  <a:srgbClr val="00B0F0"/>
                </a:solidFill>
              </a:rPr>
              <a:t>A</a:t>
            </a:r>
            <a:r>
              <a:rPr lang="fr-FR" sz="2400" dirty="0" smtClean="0">
                <a:solidFill>
                  <a:schemeClr val="tx1"/>
                </a:solidFill>
              </a:rPr>
              <a:t>			 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	 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			</a:t>
            </a:r>
            <a:r>
              <a:rPr lang="fr-FR" sz="2400" b="1" dirty="0" smtClean="0">
                <a:solidFill>
                  <a:srgbClr val="00B050"/>
                </a:solidFill>
              </a:rPr>
              <a:t>B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			    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			 		</a:t>
            </a:r>
            <a:r>
              <a:rPr lang="el-GR" sz="2400" dirty="0" smtClean="0">
                <a:solidFill>
                  <a:schemeClr val="tx1"/>
                </a:solidFill>
              </a:rPr>
              <a:t>Ω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l"/>
            <a:endParaRPr lang="fr-FR" sz="2400" dirty="0" smtClean="0">
              <a:solidFill>
                <a:schemeClr val="tx1"/>
              </a:solidFill>
            </a:endParaRP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fr-FR" sz="2400" dirty="0" smtClean="0">
                <a:solidFill>
                  <a:srgbClr val="C00000"/>
                </a:solidFill>
              </a:rPr>
              <a:t>Hachurez    A </a:t>
            </a:r>
            <a:r>
              <a:rPr lang="fr-FR" sz="2400" dirty="0" smtClean="0">
                <a:solidFill>
                  <a:schemeClr val="tx1"/>
                </a:solidFill>
              </a:rPr>
              <a:t>∩</a:t>
            </a:r>
            <a:r>
              <a:rPr lang="fr-FR" sz="2400" dirty="0" smtClean="0">
                <a:solidFill>
                  <a:srgbClr val="C00000"/>
                </a:solidFill>
              </a:rPr>
              <a:t> B</a:t>
            </a:r>
          </a:p>
          <a:p>
            <a:pPr algn="l"/>
            <a:endParaRPr lang="fr-FR" sz="2400" dirty="0">
              <a:solidFill>
                <a:schemeClr val="tx1"/>
              </a:solidFill>
            </a:endParaRPr>
          </a:p>
          <a:p>
            <a:pPr algn="l"/>
            <a:endParaRPr lang="fr-FR" dirty="0"/>
          </a:p>
        </p:txBody>
      </p:sp>
      <p:sp>
        <p:nvSpPr>
          <p:cNvPr id="23" name="Rectangle 22"/>
          <p:cNvSpPr/>
          <p:nvPr/>
        </p:nvSpPr>
        <p:spPr>
          <a:xfrm>
            <a:off x="1357290" y="1643050"/>
            <a:ext cx="4929222" cy="257176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1643042" y="2143116"/>
            <a:ext cx="2071702" cy="150019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2643174" y="2500306"/>
            <a:ext cx="2071702" cy="150019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714348" y="428604"/>
            <a:ext cx="7215238" cy="785818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357167"/>
            <a:ext cx="7772400" cy="785818"/>
          </a:xfrm>
        </p:spPr>
        <p:txBody>
          <a:bodyPr>
            <a:normAutofit/>
          </a:bodyPr>
          <a:lstStyle/>
          <a:p>
            <a:pPr algn="l"/>
            <a:r>
              <a:rPr lang="fr-FR" sz="1800" dirty="0" smtClean="0"/>
              <a:t>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85786" y="357166"/>
            <a:ext cx="7786742" cy="5857916"/>
          </a:xfrm>
        </p:spPr>
        <p:txBody>
          <a:bodyPr/>
          <a:lstStyle/>
          <a:p>
            <a:pPr algn="l"/>
            <a:r>
              <a:rPr lang="fr-FR" sz="4000" dirty="0" smtClean="0">
                <a:solidFill>
                  <a:schemeClr val="tx1"/>
                </a:solidFill>
              </a:rPr>
              <a:t>p( A U B ) = p(A) + p(B) – p(A </a:t>
            </a:r>
            <a:r>
              <a:rPr lang="fr-FR" sz="4800" dirty="0" smtClean="0">
                <a:solidFill>
                  <a:schemeClr val="tx1"/>
                </a:solidFill>
              </a:rPr>
              <a:t>∩</a:t>
            </a:r>
            <a:r>
              <a:rPr lang="fr-FR" sz="4000" dirty="0" smtClean="0">
                <a:solidFill>
                  <a:schemeClr val="tx1"/>
                </a:solidFill>
              </a:rPr>
              <a:t> B)</a:t>
            </a:r>
          </a:p>
          <a:p>
            <a:pPr algn="l"/>
            <a:endParaRPr lang="fr-FR" sz="2400" dirty="0" smtClean="0">
              <a:solidFill>
                <a:schemeClr val="tx1"/>
              </a:solidFill>
            </a:endParaRP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</a:t>
            </a:r>
            <a:r>
              <a:rPr lang="fr-FR" sz="2400" b="1" dirty="0" smtClean="0">
                <a:solidFill>
                  <a:srgbClr val="00B0F0"/>
                </a:solidFill>
              </a:rPr>
              <a:t>A</a:t>
            </a:r>
            <a:r>
              <a:rPr lang="fr-FR" sz="2400" dirty="0" smtClean="0">
                <a:solidFill>
                  <a:schemeClr val="tx1"/>
                </a:solidFill>
              </a:rPr>
              <a:t>			 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	 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			</a:t>
            </a:r>
            <a:r>
              <a:rPr lang="fr-FR" sz="2400" b="1" dirty="0" smtClean="0">
                <a:solidFill>
                  <a:srgbClr val="00B050"/>
                </a:solidFill>
              </a:rPr>
              <a:t>B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			    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			 		</a:t>
            </a:r>
            <a:r>
              <a:rPr lang="el-GR" sz="2400" dirty="0" smtClean="0">
                <a:solidFill>
                  <a:schemeClr val="tx1"/>
                </a:solidFill>
              </a:rPr>
              <a:t>Ω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l"/>
            <a:endParaRPr lang="fr-FR" sz="2400" dirty="0" smtClean="0">
              <a:solidFill>
                <a:schemeClr val="tx1"/>
              </a:solidFill>
            </a:endParaRP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fr-FR" sz="2400" dirty="0" smtClean="0">
                <a:solidFill>
                  <a:srgbClr val="C00000"/>
                </a:solidFill>
              </a:rPr>
              <a:t>Hachurez    A </a:t>
            </a:r>
            <a:r>
              <a:rPr lang="fr-FR" sz="2400" dirty="0" smtClean="0">
                <a:solidFill>
                  <a:schemeClr val="tx1"/>
                </a:solidFill>
              </a:rPr>
              <a:t>∩</a:t>
            </a:r>
            <a:r>
              <a:rPr lang="fr-FR" sz="2400" dirty="0" smtClean="0">
                <a:solidFill>
                  <a:srgbClr val="C00000"/>
                </a:solidFill>
              </a:rPr>
              <a:t> B</a:t>
            </a:r>
          </a:p>
          <a:p>
            <a:pPr algn="l"/>
            <a:endParaRPr lang="fr-FR" sz="2400" dirty="0">
              <a:solidFill>
                <a:schemeClr val="tx1"/>
              </a:solidFill>
            </a:endParaRPr>
          </a:p>
          <a:p>
            <a:pPr algn="l"/>
            <a:endParaRPr lang="fr-FR" dirty="0"/>
          </a:p>
        </p:txBody>
      </p:sp>
      <p:sp>
        <p:nvSpPr>
          <p:cNvPr id="23" name="Rectangle 22"/>
          <p:cNvSpPr/>
          <p:nvPr/>
        </p:nvSpPr>
        <p:spPr>
          <a:xfrm>
            <a:off x="1357290" y="1643050"/>
            <a:ext cx="4929222" cy="257176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1643042" y="2143116"/>
            <a:ext cx="2071702" cy="150019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2643174" y="2500306"/>
            <a:ext cx="2071702" cy="150019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714348" y="428604"/>
            <a:ext cx="7215238" cy="785818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357167"/>
            <a:ext cx="7772400" cy="785818"/>
          </a:xfrm>
        </p:spPr>
        <p:txBody>
          <a:bodyPr>
            <a:normAutofit/>
          </a:bodyPr>
          <a:lstStyle/>
          <a:p>
            <a:pPr algn="l"/>
            <a:r>
              <a:rPr lang="fr-FR" sz="1800" dirty="0" smtClean="0"/>
              <a:t>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85786" y="357166"/>
            <a:ext cx="7786742" cy="5857916"/>
          </a:xfrm>
        </p:spPr>
        <p:txBody>
          <a:bodyPr/>
          <a:lstStyle/>
          <a:p>
            <a:pPr algn="l"/>
            <a:r>
              <a:rPr lang="fr-FR" sz="4000" dirty="0" smtClean="0">
                <a:solidFill>
                  <a:schemeClr val="tx1"/>
                </a:solidFill>
              </a:rPr>
              <a:t>p( A U B ) = p(A) + p(B) – p(A </a:t>
            </a:r>
            <a:r>
              <a:rPr lang="fr-FR" sz="4800" dirty="0" smtClean="0">
                <a:solidFill>
                  <a:schemeClr val="tx1"/>
                </a:solidFill>
              </a:rPr>
              <a:t>∩</a:t>
            </a:r>
            <a:r>
              <a:rPr lang="fr-FR" sz="4000" dirty="0" smtClean="0">
                <a:solidFill>
                  <a:schemeClr val="tx1"/>
                </a:solidFill>
              </a:rPr>
              <a:t> B)</a:t>
            </a:r>
          </a:p>
          <a:p>
            <a:pPr algn="l"/>
            <a:endParaRPr lang="fr-FR" sz="2400" dirty="0" smtClean="0">
              <a:solidFill>
                <a:schemeClr val="tx1"/>
              </a:solidFill>
            </a:endParaRP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</a:t>
            </a:r>
            <a:r>
              <a:rPr lang="fr-FR" sz="2400" b="1" dirty="0" smtClean="0">
                <a:solidFill>
                  <a:srgbClr val="00B0F0"/>
                </a:solidFill>
              </a:rPr>
              <a:t>A</a:t>
            </a:r>
            <a:r>
              <a:rPr lang="fr-FR" sz="2400" dirty="0" smtClean="0">
                <a:solidFill>
                  <a:schemeClr val="tx1"/>
                </a:solidFill>
              </a:rPr>
              <a:t>			 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	 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              	</a:t>
            </a:r>
            <a:r>
              <a:rPr lang="fr-FR" sz="2400" dirty="0" smtClean="0">
                <a:solidFill>
                  <a:srgbClr val="FF0000"/>
                </a:solidFill>
              </a:rPr>
              <a:t> A    B </a:t>
            </a:r>
            <a:r>
              <a:rPr lang="fr-FR" sz="2400" dirty="0" smtClean="0">
                <a:solidFill>
                  <a:schemeClr val="tx1"/>
                </a:solidFill>
              </a:rPr>
              <a:t>	                  </a:t>
            </a:r>
            <a:r>
              <a:rPr lang="fr-FR" sz="2400" b="1" dirty="0" smtClean="0">
                <a:solidFill>
                  <a:srgbClr val="00B050"/>
                </a:solidFill>
              </a:rPr>
              <a:t>B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			    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			 		</a:t>
            </a:r>
            <a:r>
              <a:rPr lang="el-GR" sz="2400" dirty="0" smtClean="0">
                <a:solidFill>
                  <a:schemeClr val="tx1"/>
                </a:solidFill>
              </a:rPr>
              <a:t>Ω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l"/>
            <a:endParaRPr lang="fr-FR" sz="2400" dirty="0" smtClean="0">
              <a:solidFill>
                <a:schemeClr val="tx1"/>
              </a:solidFill>
            </a:endParaRP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 </a:t>
            </a:r>
          </a:p>
          <a:p>
            <a:pPr algn="l"/>
            <a:endParaRPr lang="fr-FR" sz="2400" dirty="0">
              <a:solidFill>
                <a:schemeClr val="tx1"/>
              </a:solidFill>
            </a:endParaRPr>
          </a:p>
          <a:p>
            <a:pPr algn="l"/>
            <a:endParaRPr lang="fr-FR" dirty="0"/>
          </a:p>
        </p:txBody>
      </p:sp>
      <p:sp>
        <p:nvSpPr>
          <p:cNvPr id="23" name="Rectangle 22"/>
          <p:cNvSpPr/>
          <p:nvPr/>
        </p:nvSpPr>
        <p:spPr>
          <a:xfrm>
            <a:off x="1357290" y="1643050"/>
            <a:ext cx="4929222" cy="257176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1643042" y="2143116"/>
            <a:ext cx="2071702" cy="150019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2643174" y="2500306"/>
            <a:ext cx="2071702" cy="150019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714348" y="428604"/>
            <a:ext cx="7215238" cy="785818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 rot="5400000" flipH="1" flipV="1">
            <a:off x="3072596" y="2785264"/>
            <a:ext cx="14287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 8"/>
          <p:cNvSpPr/>
          <p:nvPr/>
        </p:nvSpPr>
        <p:spPr>
          <a:xfrm>
            <a:off x="3000364" y="2643182"/>
            <a:ext cx="142876" cy="142876"/>
          </a:xfrm>
          <a:prstGeom prst="arc">
            <a:avLst>
              <a:gd name="adj1" fmla="val 10343077"/>
              <a:gd name="adj2" fmla="val 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 rot="5400000" flipH="1" flipV="1">
            <a:off x="2929720" y="2785264"/>
            <a:ext cx="14287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714612" y="2571744"/>
            <a:ext cx="928694" cy="10001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11"/>
          <p:cNvCxnSpPr/>
          <p:nvPr/>
        </p:nvCxnSpPr>
        <p:spPr>
          <a:xfrm rot="10800000" flipV="1">
            <a:off x="2928926" y="3000372"/>
            <a:ext cx="714380" cy="5715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rot="10800000" flipV="1">
            <a:off x="3214678" y="3286124"/>
            <a:ext cx="357190" cy="2857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rot="10800000" flipV="1">
            <a:off x="3428992" y="3429000"/>
            <a:ext cx="214314" cy="1428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rot="10800000" flipV="1">
            <a:off x="2786050" y="2786058"/>
            <a:ext cx="857256" cy="7143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rot="10800000" flipV="1">
            <a:off x="2714612" y="2643182"/>
            <a:ext cx="857256" cy="7143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rot="10800000" flipV="1">
            <a:off x="2714612" y="2571744"/>
            <a:ext cx="642942" cy="50006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357167"/>
            <a:ext cx="7772400" cy="785818"/>
          </a:xfrm>
        </p:spPr>
        <p:txBody>
          <a:bodyPr>
            <a:normAutofit/>
          </a:bodyPr>
          <a:lstStyle/>
          <a:p>
            <a:pPr algn="l"/>
            <a:r>
              <a:rPr lang="fr-FR" sz="1800" dirty="0" smtClean="0"/>
              <a:t>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85786" y="357166"/>
            <a:ext cx="7786742" cy="5857916"/>
          </a:xfrm>
        </p:spPr>
        <p:txBody>
          <a:bodyPr/>
          <a:lstStyle/>
          <a:p>
            <a:pPr algn="l"/>
            <a:r>
              <a:rPr lang="fr-FR" sz="4000" dirty="0" smtClean="0">
                <a:solidFill>
                  <a:schemeClr val="tx1"/>
                </a:solidFill>
              </a:rPr>
              <a:t>p( A U B ) = p(A) + p(B) – p(A </a:t>
            </a:r>
            <a:r>
              <a:rPr lang="fr-FR" sz="4800" dirty="0" smtClean="0">
                <a:solidFill>
                  <a:schemeClr val="tx1"/>
                </a:solidFill>
              </a:rPr>
              <a:t>∩</a:t>
            </a:r>
            <a:r>
              <a:rPr lang="fr-FR" sz="4000" dirty="0" smtClean="0">
                <a:solidFill>
                  <a:schemeClr val="tx1"/>
                </a:solidFill>
              </a:rPr>
              <a:t> B)</a:t>
            </a:r>
          </a:p>
          <a:p>
            <a:pPr algn="l"/>
            <a:endParaRPr lang="fr-FR" sz="2400" dirty="0" smtClean="0">
              <a:solidFill>
                <a:schemeClr val="tx1"/>
              </a:solidFill>
            </a:endParaRP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</a:t>
            </a:r>
            <a:r>
              <a:rPr lang="fr-FR" sz="2400" b="1" dirty="0" smtClean="0">
                <a:solidFill>
                  <a:srgbClr val="00B0F0"/>
                </a:solidFill>
              </a:rPr>
              <a:t>A</a:t>
            </a:r>
            <a:r>
              <a:rPr lang="fr-FR" sz="2400" dirty="0" smtClean="0">
                <a:solidFill>
                  <a:schemeClr val="tx1"/>
                </a:solidFill>
              </a:rPr>
              <a:t>			 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	 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			</a:t>
            </a:r>
            <a:r>
              <a:rPr lang="fr-FR" sz="2400" b="1" dirty="0" smtClean="0">
                <a:solidFill>
                  <a:srgbClr val="00B050"/>
                </a:solidFill>
              </a:rPr>
              <a:t>B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			    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			 		</a:t>
            </a:r>
            <a:r>
              <a:rPr lang="el-GR" sz="2400" dirty="0" smtClean="0">
                <a:solidFill>
                  <a:schemeClr val="tx1"/>
                </a:solidFill>
              </a:rPr>
              <a:t>Ω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l"/>
            <a:endParaRPr lang="fr-FR" sz="2400" dirty="0" smtClean="0">
              <a:solidFill>
                <a:schemeClr val="tx1"/>
              </a:solidFill>
            </a:endParaRP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fr-FR" sz="2400" dirty="0" smtClean="0">
                <a:solidFill>
                  <a:srgbClr val="C00000"/>
                </a:solidFill>
              </a:rPr>
              <a:t>Hachurez  maintenant    A </a:t>
            </a:r>
            <a:r>
              <a:rPr lang="fr-FR" sz="2400" dirty="0" smtClean="0">
                <a:solidFill>
                  <a:schemeClr val="tx1"/>
                </a:solidFill>
              </a:rPr>
              <a:t>U</a:t>
            </a:r>
            <a:r>
              <a:rPr lang="fr-FR" sz="2400" dirty="0" smtClean="0">
                <a:solidFill>
                  <a:srgbClr val="C00000"/>
                </a:solidFill>
              </a:rPr>
              <a:t> B</a:t>
            </a:r>
          </a:p>
          <a:p>
            <a:pPr algn="l"/>
            <a:endParaRPr lang="fr-FR" sz="2400" dirty="0" smtClean="0">
              <a:solidFill>
                <a:srgbClr val="C00000"/>
              </a:solidFill>
            </a:endParaRPr>
          </a:p>
          <a:p>
            <a:pPr algn="l"/>
            <a:endParaRPr lang="fr-FR" sz="2400" dirty="0">
              <a:solidFill>
                <a:schemeClr val="tx1"/>
              </a:solidFill>
            </a:endParaRPr>
          </a:p>
          <a:p>
            <a:pPr algn="l"/>
            <a:endParaRPr lang="fr-FR" dirty="0"/>
          </a:p>
        </p:txBody>
      </p:sp>
      <p:sp>
        <p:nvSpPr>
          <p:cNvPr id="23" name="Rectangle 22"/>
          <p:cNvSpPr/>
          <p:nvPr/>
        </p:nvSpPr>
        <p:spPr>
          <a:xfrm>
            <a:off x="1357290" y="1643050"/>
            <a:ext cx="4929222" cy="257176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1643042" y="2143116"/>
            <a:ext cx="2071702" cy="150019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2643174" y="2500306"/>
            <a:ext cx="2071702" cy="150019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714348" y="428604"/>
            <a:ext cx="7215238" cy="785818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357167"/>
            <a:ext cx="7772400" cy="785818"/>
          </a:xfrm>
        </p:spPr>
        <p:txBody>
          <a:bodyPr>
            <a:normAutofit/>
          </a:bodyPr>
          <a:lstStyle/>
          <a:p>
            <a:pPr algn="l"/>
            <a:r>
              <a:rPr lang="fr-FR" sz="1800" dirty="0" smtClean="0"/>
              <a:t>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85786" y="357166"/>
            <a:ext cx="7786742" cy="6500834"/>
          </a:xfrm>
        </p:spPr>
        <p:txBody>
          <a:bodyPr/>
          <a:lstStyle/>
          <a:p>
            <a:pPr algn="l"/>
            <a:r>
              <a:rPr lang="fr-FR" sz="4000" dirty="0" smtClean="0">
                <a:solidFill>
                  <a:schemeClr val="tx1"/>
                </a:solidFill>
              </a:rPr>
              <a:t>p( A U B ) = p(A) + p(B) – p(A </a:t>
            </a:r>
            <a:r>
              <a:rPr lang="fr-FR" sz="4800" dirty="0" smtClean="0">
                <a:solidFill>
                  <a:schemeClr val="tx1"/>
                </a:solidFill>
              </a:rPr>
              <a:t>∩</a:t>
            </a:r>
            <a:r>
              <a:rPr lang="fr-FR" sz="4000" dirty="0" smtClean="0">
                <a:solidFill>
                  <a:schemeClr val="tx1"/>
                </a:solidFill>
              </a:rPr>
              <a:t> B)</a:t>
            </a:r>
          </a:p>
          <a:p>
            <a:pPr algn="l"/>
            <a:endParaRPr lang="fr-FR" sz="2400" dirty="0" smtClean="0">
              <a:solidFill>
                <a:schemeClr val="tx1"/>
              </a:solidFill>
            </a:endParaRP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</a:t>
            </a:r>
            <a:r>
              <a:rPr lang="fr-FR" sz="2400" b="1" dirty="0" smtClean="0">
                <a:solidFill>
                  <a:srgbClr val="00B0F0"/>
                </a:solidFill>
              </a:rPr>
              <a:t>A</a:t>
            </a:r>
            <a:r>
              <a:rPr lang="fr-FR" sz="2400" dirty="0" smtClean="0">
                <a:solidFill>
                  <a:schemeClr val="tx1"/>
                </a:solidFill>
              </a:rPr>
              <a:t>			 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                                       		      </a:t>
            </a:r>
            <a:r>
              <a:rPr lang="fr-FR" sz="2400" dirty="0" smtClean="0">
                <a:solidFill>
                  <a:srgbClr val="C00000"/>
                </a:solidFill>
              </a:rPr>
              <a:t>A </a:t>
            </a:r>
            <a:r>
              <a:rPr lang="fr-FR" sz="2400" dirty="0" smtClean="0">
                <a:solidFill>
                  <a:schemeClr val="tx1"/>
                </a:solidFill>
              </a:rPr>
              <a:t>U</a:t>
            </a:r>
            <a:r>
              <a:rPr lang="fr-FR" sz="2400" dirty="0" smtClean="0">
                <a:solidFill>
                  <a:srgbClr val="C00000"/>
                </a:solidFill>
              </a:rPr>
              <a:t> B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			</a:t>
            </a:r>
            <a:r>
              <a:rPr lang="fr-FR" sz="2400" b="1" dirty="0" smtClean="0">
                <a:solidFill>
                  <a:srgbClr val="00B050"/>
                </a:solidFill>
              </a:rPr>
              <a:t>B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			    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			 		</a:t>
            </a:r>
            <a:r>
              <a:rPr lang="el-GR" sz="2400" dirty="0" smtClean="0">
                <a:solidFill>
                  <a:schemeClr val="tx1"/>
                </a:solidFill>
              </a:rPr>
              <a:t>Ω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l"/>
            <a:endParaRPr lang="fr-FR" sz="2400" dirty="0" smtClean="0">
              <a:solidFill>
                <a:schemeClr val="tx1"/>
              </a:solidFill>
            </a:endParaRP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Lorsqu’on compte p(A) + p(B), on a compté </a:t>
            </a:r>
            <a:r>
              <a:rPr lang="fr-FR" sz="2800" dirty="0" smtClean="0">
                <a:solidFill>
                  <a:srgbClr val="FF0000"/>
                </a:solidFill>
              </a:rPr>
              <a:t>…         </a:t>
            </a:r>
            <a:r>
              <a:rPr lang="fr-FR" sz="2800" dirty="0" smtClean="0">
                <a:solidFill>
                  <a:schemeClr val="tx1"/>
                </a:solidFill>
              </a:rPr>
              <a:t>les issues …                          </a:t>
            </a:r>
          </a:p>
          <a:p>
            <a:pPr algn="l"/>
            <a:endParaRPr lang="fr-FR" sz="2400" dirty="0" smtClean="0">
              <a:solidFill>
                <a:srgbClr val="C00000"/>
              </a:solidFill>
            </a:endParaRPr>
          </a:p>
          <a:p>
            <a:pPr algn="l"/>
            <a:endParaRPr lang="fr-FR" sz="2400" dirty="0">
              <a:solidFill>
                <a:schemeClr val="tx1"/>
              </a:solidFill>
            </a:endParaRPr>
          </a:p>
          <a:p>
            <a:pPr algn="l"/>
            <a:endParaRPr lang="fr-FR" dirty="0"/>
          </a:p>
        </p:txBody>
      </p:sp>
      <p:sp>
        <p:nvSpPr>
          <p:cNvPr id="23" name="Rectangle 22"/>
          <p:cNvSpPr/>
          <p:nvPr/>
        </p:nvSpPr>
        <p:spPr>
          <a:xfrm>
            <a:off x="1357290" y="1643050"/>
            <a:ext cx="4929222" cy="257176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1643042" y="2143116"/>
            <a:ext cx="2071702" cy="150019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2643174" y="2500306"/>
            <a:ext cx="2071702" cy="150019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714348" y="428604"/>
            <a:ext cx="7215238" cy="785818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643042" y="2143116"/>
            <a:ext cx="2071702" cy="15001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643174" y="2500306"/>
            <a:ext cx="2071702" cy="15001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643042" y="2143116"/>
            <a:ext cx="2071702" cy="15001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643174" y="2500306"/>
            <a:ext cx="2071702" cy="15001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11"/>
          <p:cNvCxnSpPr/>
          <p:nvPr/>
        </p:nvCxnSpPr>
        <p:spPr>
          <a:xfrm rot="10800000" flipV="1">
            <a:off x="1643042" y="2143116"/>
            <a:ext cx="285752" cy="2143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rot="10800000" flipV="1">
            <a:off x="1714480" y="2143116"/>
            <a:ext cx="571504" cy="4286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rot="10800000" flipV="1">
            <a:off x="1643042" y="2143116"/>
            <a:ext cx="928694" cy="7143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rot="10800000" flipV="1">
            <a:off x="1643042" y="2143116"/>
            <a:ext cx="1285884" cy="10001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rot="10800000" flipV="1">
            <a:off x="1643042" y="2143116"/>
            <a:ext cx="1714512" cy="128588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rot="10800000" flipV="1">
            <a:off x="1714480" y="2143116"/>
            <a:ext cx="1928826" cy="15001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rot="10800000" flipV="1">
            <a:off x="2071670" y="2357430"/>
            <a:ext cx="1643074" cy="128588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rot="10800000" flipV="1">
            <a:off x="2405042" y="2500306"/>
            <a:ext cx="1452578" cy="11191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rot="10800000" flipV="1">
            <a:off x="2643174" y="2500306"/>
            <a:ext cx="1500198" cy="121444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rot="10800000" flipV="1">
            <a:off x="2643174" y="2500306"/>
            <a:ext cx="1857388" cy="15001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rot="10800000" flipV="1">
            <a:off x="2928926" y="2571744"/>
            <a:ext cx="1785950" cy="14287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rot="10800000" flipV="1">
            <a:off x="3286116" y="2857496"/>
            <a:ext cx="1428760" cy="11430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rot="10800000" flipV="1">
            <a:off x="3643306" y="3143248"/>
            <a:ext cx="1071570" cy="85725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rot="10800000" flipV="1">
            <a:off x="4000496" y="3429000"/>
            <a:ext cx="714380" cy="5715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rot="10800000" flipV="1">
            <a:off x="4357686" y="3714752"/>
            <a:ext cx="357190" cy="2857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1571604" y="2071678"/>
            <a:ext cx="221457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3786182" y="2428868"/>
            <a:ext cx="100013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2571736" y="4071942"/>
            <a:ext cx="221457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1571604" y="3714752"/>
            <a:ext cx="100013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rot="5400000">
            <a:off x="3607587" y="2250273"/>
            <a:ext cx="35719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rot="5400000">
            <a:off x="2393935" y="3892553"/>
            <a:ext cx="35719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rot="5400000">
            <a:off x="750861" y="2892421"/>
            <a:ext cx="1643074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rot="5400000">
            <a:off x="3965571" y="3249611"/>
            <a:ext cx="1643074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357167"/>
            <a:ext cx="7772400" cy="785818"/>
          </a:xfrm>
        </p:spPr>
        <p:txBody>
          <a:bodyPr>
            <a:normAutofit/>
          </a:bodyPr>
          <a:lstStyle/>
          <a:p>
            <a:pPr algn="l"/>
            <a:r>
              <a:rPr lang="fr-FR" sz="1800" dirty="0" smtClean="0"/>
              <a:t>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85786" y="357166"/>
            <a:ext cx="7786742" cy="6500834"/>
          </a:xfrm>
        </p:spPr>
        <p:txBody>
          <a:bodyPr/>
          <a:lstStyle/>
          <a:p>
            <a:pPr algn="l"/>
            <a:r>
              <a:rPr lang="fr-FR" sz="4000" dirty="0" smtClean="0">
                <a:solidFill>
                  <a:schemeClr val="tx1"/>
                </a:solidFill>
              </a:rPr>
              <a:t>p( A U B ) = p(A) + p(B) – p(A </a:t>
            </a:r>
            <a:r>
              <a:rPr lang="fr-FR" sz="4800" dirty="0" smtClean="0">
                <a:solidFill>
                  <a:schemeClr val="tx1"/>
                </a:solidFill>
              </a:rPr>
              <a:t>∩</a:t>
            </a:r>
            <a:r>
              <a:rPr lang="fr-FR" sz="4000" dirty="0" smtClean="0">
                <a:solidFill>
                  <a:schemeClr val="tx1"/>
                </a:solidFill>
              </a:rPr>
              <a:t> B)</a:t>
            </a:r>
          </a:p>
          <a:p>
            <a:pPr algn="l"/>
            <a:endParaRPr lang="fr-FR" sz="2400" dirty="0" smtClean="0">
              <a:solidFill>
                <a:schemeClr val="tx1"/>
              </a:solidFill>
            </a:endParaRP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</a:t>
            </a:r>
            <a:r>
              <a:rPr lang="fr-FR" sz="2400" b="1" dirty="0" smtClean="0">
                <a:solidFill>
                  <a:srgbClr val="00B0F0"/>
                </a:solidFill>
              </a:rPr>
              <a:t>A</a:t>
            </a:r>
            <a:r>
              <a:rPr lang="fr-FR" sz="2400" dirty="0" smtClean="0">
                <a:solidFill>
                  <a:schemeClr val="tx1"/>
                </a:solidFill>
              </a:rPr>
              <a:t>			 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                                       		      </a:t>
            </a:r>
            <a:r>
              <a:rPr lang="fr-FR" sz="2400" dirty="0" smtClean="0">
                <a:solidFill>
                  <a:srgbClr val="C00000"/>
                </a:solidFill>
              </a:rPr>
              <a:t>A </a:t>
            </a:r>
            <a:r>
              <a:rPr lang="fr-FR" sz="2400" dirty="0" smtClean="0">
                <a:solidFill>
                  <a:schemeClr val="tx1"/>
                </a:solidFill>
              </a:rPr>
              <a:t>U</a:t>
            </a:r>
            <a:r>
              <a:rPr lang="fr-FR" sz="2400" dirty="0" smtClean="0">
                <a:solidFill>
                  <a:srgbClr val="C00000"/>
                </a:solidFill>
              </a:rPr>
              <a:t> B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			</a:t>
            </a:r>
            <a:r>
              <a:rPr lang="fr-FR" sz="2400" b="1" dirty="0" smtClean="0">
                <a:solidFill>
                  <a:srgbClr val="00B050"/>
                </a:solidFill>
              </a:rPr>
              <a:t>B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			    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			 		</a:t>
            </a:r>
            <a:r>
              <a:rPr lang="el-GR" sz="2400" dirty="0" smtClean="0">
                <a:solidFill>
                  <a:schemeClr val="tx1"/>
                </a:solidFill>
              </a:rPr>
              <a:t>Ω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l"/>
            <a:endParaRPr lang="fr-FR" sz="2400" dirty="0" smtClean="0">
              <a:solidFill>
                <a:schemeClr val="tx1"/>
              </a:solidFill>
            </a:endParaRP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Lorsqu’on compte p(A) + p(B), on a compté </a:t>
            </a:r>
            <a:r>
              <a:rPr lang="fr-FR" sz="2800" dirty="0" smtClean="0">
                <a:solidFill>
                  <a:srgbClr val="FF0000"/>
                </a:solidFill>
              </a:rPr>
              <a:t>2 fois </a:t>
            </a:r>
            <a:r>
              <a:rPr lang="fr-FR" sz="2800" dirty="0" smtClean="0">
                <a:solidFill>
                  <a:schemeClr val="tx1"/>
                </a:solidFill>
              </a:rPr>
              <a:t>les issues se trouvant dans </a:t>
            </a:r>
            <a:r>
              <a:rPr lang="fr-FR" sz="2800" dirty="0" smtClean="0">
                <a:solidFill>
                  <a:srgbClr val="FF0000"/>
                </a:solidFill>
              </a:rPr>
              <a:t>l’intersection</a:t>
            </a:r>
            <a:r>
              <a:rPr lang="fr-FR" sz="2800" dirty="0" smtClean="0">
                <a:solidFill>
                  <a:schemeClr val="tx1"/>
                </a:solidFill>
              </a:rPr>
              <a:t>, donc pour effacer l’erreur commise il faut …</a:t>
            </a:r>
          </a:p>
          <a:p>
            <a:pPr algn="l"/>
            <a:endParaRPr lang="fr-FR" sz="2400" dirty="0" smtClean="0">
              <a:solidFill>
                <a:srgbClr val="C00000"/>
              </a:solidFill>
            </a:endParaRPr>
          </a:p>
          <a:p>
            <a:pPr algn="l"/>
            <a:endParaRPr lang="fr-FR" sz="2400" dirty="0">
              <a:solidFill>
                <a:schemeClr val="tx1"/>
              </a:solidFill>
            </a:endParaRPr>
          </a:p>
          <a:p>
            <a:pPr algn="l"/>
            <a:endParaRPr lang="fr-FR" dirty="0"/>
          </a:p>
        </p:txBody>
      </p:sp>
      <p:sp>
        <p:nvSpPr>
          <p:cNvPr id="23" name="Rectangle 22"/>
          <p:cNvSpPr/>
          <p:nvPr/>
        </p:nvSpPr>
        <p:spPr>
          <a:xfrm>
            <a:off x="1357290" y="1643050"/>
            <a:ext cx="4929222" cy="257176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1643042" y="2143116"/>
            <a:ext cx="2071702" cy="150019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2643174" y="2500306"/>
            <a:ext cx="2071702" cy="150019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714348" y="428604"/>
            <a:ext cx="7215238" cy="785818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643042" y="2143116"/>
            <a:ext cx="2071702" cy="15001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643174" y="2500306"/>
            <a:ext cx="2071702" cy="15001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643042" y="2143116"/>
            <a:ext cx="2071702" cy="15001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643174" y="2500306"/>
            <a:ext cx="2071702" cy="15001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11"/>
          <p:cNvCxnSpPr/>
          <p:nvPr/>
        </p:nvCxnSpPr>
        <p:spPr>
          <a:xfrm rot="10800000" flipV="1">
            <a:off x="1643042" y="2143116"/>
            <a:ext cx="285752" cy="2143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rot="10800000" flipV="1">
            <a:off x="1714480" y="2143116"/>
            <a:ext cx="571504" cy="4286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rot="10800000" flipV="1">
            <a:off x="1643042" y="2143116"/>
            <a:ext cx="928694" cy="7143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rot="10800000" flipV="1">
            <a:off x="1643042" y="2143116"/>
            <a:ext cx="1285884" cy="10001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rot="10800000" flipV="1">
            <a:off x="1643042" y="2143116"/>
            <a:ext cx="1714512" cy="128588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rot="10800000" flipV="1">
            <a:off x="1714480" y="2143116"/>
            <a:ext cx="1928826" cy="15001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rot="10800000" flipV="1">
            <a:off x="2071670" y="2357430"/>
            <a:ext cx="1643074" cy="128588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rot="10800000" flipV="1">
            <a:off x="2405042" y="2500306"/>
            <a:ext cx="1452578" cy="11191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rot="10800000" flipV="1">
            <a:off x="2643174" y="2500306"/>
            <a:ext cx="1500198" cy="121444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rot="10800000" flipV="1">
            <a:off x="2643174" y="2500306"/>
            <a:ext cx="1857388" cy="15001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rot="10800000" flipV="1">
            <a:off x="2928926" y="2571744"/>
            <a:ext cx="1785950" cy="14287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rot="10800000" flipV="1">
            <a:off x="3286116" y="2857496"/>
            <a:ext cx="1428760" cy="11430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rot="10800000" flipV="1">
            <a:off x="3643306" y="3143248"/>
            <a:ext cx="1071570" cy="85725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rot="10800000" flipV="1">
            <a:off x="4000496" y="3429000"/>
            <a:ext cx="714380" cy="5715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rot="10800000" flipV="1">
            <a:off x="4357686" y="3714752"/>
            <a:ext cx="357190" cy="2857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1571604" y="2071678"/>
            <a:ext cx="221457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3786182" y="2428868"/>
            <a:ext cx="100013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2571736" y="4071942"/>
            <a:ext cx="221457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1571604" y="3714752"/>
            <a:ext cx="100013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rot="5400000">
            <a:off x="3607587" y="2250273"/>
            <a:ext cx="35719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rot="5400000">
            <a:off x="2393935" y="3892553"/>
            <a:ext cx="35719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rot="5400000">
            <a:off x="750861" y="2892421"/>
            <a:ext cx="1643074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rot="5400000">
            <a:off x="3965571" y="3249611"/>
            <a:ext cx="1643074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357167"/>
            <a:ext cx="7772400" cy="785818"/>
          </a:xfrm>
        </p:spPr>
        <p:txBody>
          <a:bodyPr>
            <a:normAutofit/>
          </a:bodyPr>
          <a:lstStyle/>
          <a:p>
            <a:pPr algn="l"/>
            <a:r>
              <a:rPr lang="fr-FR" sz="1800" dirty="0" smtClean="0"/>
              <a:t>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85786" y="357166"/>
            <a:ext cx="7786742" cy="6500834"/>
          </a:xfrm>
        </p:spPr>
        <p:txBody>
          <a:bodyPr/>
          <a:lstStyle/>
          <a:p>
            <a:pPr algn="l"/>
            <a:r>
              <a:rPr lang="fr-FR" sz="4000" dirty="0" smtClean="0">
                <a:solidFill>
                  <a:schemeClr val="tx1"/>
                </a:solidFill>
              </a:rPr>
              <a:t>p( A U B ) = p(A) + p(B) – p(A </a:t>
            </a:r>
            <a:r>
              <a:rPr lang="fr-FR" sz="4800" dirty="0" smtClean="0">
                <a:solidFill>
                  <a:schemeClr val="tx1"/>
                </a:solidFill>
              </a:rPr>
              <a:t>∩</a:t>
            </a:r>
            <a:r>
              <a:rPr lang="fr-FR" sz="4000" dirty="0" smtClean="0">
                <a:solidFill>
                  <a:schemeClr val="tx1"/>
                </a:solidFill>
              </a:rPr>
              <a:t> B)</a:t>
            </a:r>
          </a:p>
          <a:p>
            <a:pPr algn="l"/>
            <a:endParaRPr lang="fr-FR" sz="2400" dirty="0" smtClean="0">
              <a:solidFill>
                <a:schemeClr val="tx1"/>
              </a:solidFill>
            </a:endParaRP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</a:t>
            </a:r>
            <a:r>
              <a:rPr lang="fr-FR" sz="2400" b="1" dirty="0" smtClean="0">
                <a:solidFill>
                  <a:srgbClr val="00B0F0"/>
                </a:solidFill>
              </a:rPr>
              <a:t>A</a:t>
            </a:r>
            <a:r>
              <a:rPr lang="fr-FR" sz="2400" dirty="0" smtClean="0">
                <a:solidFill>
                  <a:schemeClr val="tx1"/>
                </a:solidFill>
              </a:rPr>
              <a:t>			 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                                       		      </a:t>
            </a:r>
            <a:r>
              <a:rPr lang="fr-FR" sz="2400" dirty="0" smtClean="0">
                <a:solidFill>
                  <a:srgbClr val="C00000"/>
                </a:solidFill>
              </a:rPr>
              <a:t>A </a:t>
            </a:r>
            <a:r>
              <a:rPr lang="fr-FR" sz="2400" dirty="0" smtClean="0">
                <a:solidFill>
                  <a:schemeClr val="tx1"/>
                </a:solidFill>
              </a:rPr>
              <a:t>U</a:t>
            </a:r>
            <a:r>
              <a:rPr lang="fr-FR" sz="2400" dirty="0" smtClean="0">
                <a:solidFill>
                  <a:srgbClr val="C00000"/>
                </a:solidFill>
              </a:rPr>
              <a:t> B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			</a:t>
            </a:r>
            <a:r>
              <a:rPr lang="fr-FR" sz="2400" b="1" dirty="0" smtClean="0">
                <a:solidFill>
                  <a:srgbClr val="00B050"/>
                </a:solidFill>
              </a:rPr>
              <a:t>B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			    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			 		</a:t>
            </a:r>
            <a:r>
              <a:rPr lang="el-GR" sz="2400" dirty="0" smtClean="0">
                <a:solidFill>
                  <a:schemeClr val="tx1"/>
                </a:solidFill>
              </a:rPr>
              <a:t>Ω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l"/>
            <a:endParaRPr lang="fr-FR" sz="2400" dirty="0" smtClean="0">
              <a:solidFill>
                <a:schemeClr val="tx1"/>
              </a:solidFill>
            </a:endParaRP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Lorsqu’on compte p(A) + p(B), on a compté </a:t>
            </a:r>
            <a:r>
              <a:rPr lang="fr-FR" sz="2800" dirty="0" smtClean="0">
                <a:solidFill>
                  <a:srgbClr val="FF0000"/>
                </a:solidFill>
              </a:rPr>
              <a:t>2 fois       </a:t>
            </a:r>
            <a:r>
              <a:rPr lang="fr-FR" sz="2800" dirty="0" smtClean="0">
                <a:solidFill>
                  <a:schemeClr val="tx1"/>
                </a:solidFill>
              </a:rPr>
              <a:t>( au lieu d’une fois ) les issues se trouvant dans </a:t>
            </a:r>
            <a:r>
              <a:rPr lang="fr-FR" sz="2800" dirty="0" smtClean="0">
                <a:solidFill>
                  <a:srgbClr val="FF0000"/>
                </a:solidFill>
              </a:rPr>
              <a:t>l’intersection</a:t>
            </a:r>
            <a:r>
              <a:rPr lang="fr-FR" sz="2800" dirty="0" smtClean="0">
                <a:solidFill>
                  <a:schemeClr val="tx1"/>
                </a:solidFill>
              </a:rPr>
              <a:t>, donc pour effacer l’erreur commise il faut </a:t>
            </a:r>
            <a:r>
              <a:rPr lang="fr-FR" sz="2800" dirty="0" smtClean="0">
                <a:solidFill>
                  <a:srgbClr val="00B050"/>
                </a:solidFill>
              </a:rPr>
              <a:t>enlever 1 fois </a:t>
            </a:r>
            <a:r>
              <a:rPr lang="fr-FR" sz="2800" dirty="0" smtClean="0">
                <a:solidFill>
                  <a:srgbClr val="0070C0"/>
                </a:solidFill>
              </a:rPr>
              <a:t>ces issues</a:t>
            </a:r>
            <a:r>
              <a:rPr lang="fr-FR" sz="28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fr-FR" sz="2400" dirty="0" smtClean="0">
              <a:solidFill>
                <a:srgbClr val="C00000"/>
              </a:solidFill>
            </a:endParaRPr>
          </a:p>
          <a:p>
            <a:pPr algn="l"/>
            <a:endParaRPr lang="fr-FR" sz="2400" dirty="0">
              <a:solidFill>
                <a:schemeClr val="tx1"/>
              </a:solidFill>
            </a:endParaRPr>
          </a:p>
          <a:p>
            <a:pPr algn="l"/>
            <a:endParaRPr lang="fr-FR" dirty="0"/>
          </a:p>
        </p:txBody>
      </p:sp>
      <p:sp>
        <p:nvSpPr>
          <p:cNvPr id="23" name="Rectangle 22"/>
          <p:cNvSpPr/>
          <p:nvPr/>
        </p:nvSpPr>
        <p:spPr>
          <a:xfrm>
            <a:off x="1357290" y="1643050"/>
            <a:ext cx="4929222" cy="257176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1643042" y="2143116"/>
            <a:ext cx="2071702" cy="150019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2643174" y="2500306"/>
            <a:ext cx="2071702" cy="150019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714348" y="428604"/>
            <a:ext cx="7215238" cy="785818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643042" y="2143116"/>
            <a:ext cx="2071702" cy="15001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643174" y="2500306"/>
            <a:ext cx="2071702" cy="15001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643042" y="2143116"/>
            <a:ext cx="2071702" cy="15001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643174" y="2500306"/>
            <a:ext cx="2071702" cy="15001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11"/>
          <p:cNvCxnSpPr/>
          <p:nvPr/>
        </p:nvCxnSpPr>
        <p:spPr>
          <a:xfrm rot="10800000" flipV="1">
            <a:off x="1643042" y="2143116"/>
            <a:ext cx="285752" cy="2143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rot="10800000" flipV="1">
            <a:off x="1714480" y="2143116"/>
            <a:ext cx="571504" cy="4286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rot="10800000" flipV="1">
            <a:off x="1643042" y="2143116"/>
            <a:ext cx="928694" cy="7143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rot="10800000" flipV="1">
            <a:off x="1643042" y="2143116"/>
            <a:ext cx="1285884" cy="10001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rot="10800000" flipV="1">
            <a:off x="1643042" y="2143116"/>
            <a:ext cx="1714512" cy="128588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rot="10800000" flipV="1">
            <a:off x="1714480" y="2143116"/>
            <a:ext cx="1928826" cy="15001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rot="10800000" flipV="1">
            <a:off x="2071670" y="2357430"/>
            <a:ext cx="1643074" cy="128588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rot="10800000" flipV="1">
            <a:off x="2405042" y="2500306"/>
            <a:ext cx="1452578" cy="11191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rot="10800000" flipV="1">
            <a:off x="2643174" y="2500306"/>
            <a:ext cx="1500198" cy="121444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rot="10800000" flipV="1">
            <a:off x="2643174" y="2500306"/>
            <a:ext cx="1857388" cy="15001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rot="10800000" flipV="1">
            <a:off x="2928926" y="2571744"/>
            <a:ext cx="1785950" cy="14287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rot="10800000" flipV="1">
            <a:off x="3286116" y="2857496"/>
            <a:ext cx="1428760" cy="11430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rot="10800000" flipV="1">
            <a:off x="3643306" y="3143248"/>
            <a:ext cx="1071570" cy="85725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rot="10800000" flipV="1">
            <a:off x="4000496" y="3429000"/>
            <a:ext cx="714380" cy="5715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rot="10800000" flipV="1">
            <a:off x="4357686" y="3714752"/>
            <a:ext cx="357190" cy="2857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1571604" y="2071678"/>
            <a:ext cx="221457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3786182" y="2428868"/>
            <a:ext cx="100013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2571736" y="4071942"/>
            <a:ext cx="221457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1571604" y="3714752"/>
            <a:ext cx="100013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rot="5400000">
            <a:off x="3607587" y="2250273"/>
            <a:ext cx="35719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rot="5400000">
            <a:off x="2393935" y="3892553"/>
            <a:ext cx="35719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rot="5400000">
            <a:off x="750861" y="2892421"/>
            <a:ext cx="1643074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rot="5400000">
            <a:off x="3965571" y="3249611"/>
            <a:ext cx="1643074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6293" y="342814"/>
            <a:ext cx="7886700" cy="6515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2°) </a:t>
            </a:r>
            <a:r>
              <a:rPr lang="fr-FR" u="sng" dirty="0" smtClean="0"/>
              <a:t>Probabilité</a:t>
            </a:r>
            <a:r>
              <a:rPr lang="fr-FR" dirty="0" smtClean="0"/>
              <a:t> d’un événement :</a:t>
            </a:r>
          </a:p>
          <a:p>
            <a:pPr marL="0" indent="0">
              <a:buNone/>
            </a:pPr>
            <a:r>
              <a:rPr lang="fr-FR" dirty="0" smtClean="0"/>
              <a:t>               </a:t>
            </a:r>
            <a:r>
              <a:rPr lang="fr-FR" dirty="0" err="1" smtClean="0"/>
              <a:t>n</a:t>
            </a:r>
            <a:r>
              <a:rPr lang="fr-FR" baseline="-25000" dirty="0" err="1" smtClean="0"/>
              <a:t>B</a:t>
            </a:r>
            <a:r>
              <a:rPr lang="fr-FR" dirty="0" smtClean="0"/>
              <a:t> 	 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p(B) = 		 </a:t>
            </a:r>
            <a:r>
              <a:rPr lang="fr-FR" dirty="0" smtClean="0">
                <a:solidFill>
                  <a:srgbClr val="FF0000"/>
                </a:solidFill>
              </a:rPr>
              <a:t>toujours vrai ?</a:t>
            </a:r>
          </a:p>
          <a:p>
            <a:pPr marL="0" indent="0">
              <a:buNone/>
            </a:pPr>
            <a:r>
              <a:rPr lang="fr-FR" dirty="0" smtClean="0"/>
              <a:t>               N 		</a:t>
            </a:r>
          </a:p>
          <a:p>
            <a:pPr marL="0" indent="0">
              <a:buNone/>
            </a:pPr>
            <a:r>
              <a:rPr lang="fr-FR" dirty="0" err="1" smtClean="0"/>
              <a:t>n</a:t>
            </a:r>
            <a:r>
              <a:rPr lang="fr-FR" baseline="-25000" dirty="0" err="1" smtClean="0"/>
              <a:t>B</a:t>
            </a:r>
            <a:r>
              <a:rPr lang="fr-FR" baseline="-25000" dirty="0" smtClean="0"/>
              <a:t> </a:t>
            </a:r>
            <a:r>
              <a:rPr lang="fr-FR" dirty="0" smtClean="0"/>
              <a:t>est le nombre d’issues élémentaires satisfaisant l’événement B </a:t>
            </a:r>
          </a:p>
          <a:p>
            <a:pPr marL="0" indent="0">
              <a:buNone/>
            </a:pPr>
            <a:r>
              <a:rPr lang="fr-FR" dirty="0" smtClean="0"/>
              <a:t>    ( appelé aussi </a:t>
            </a:r>
            <a:r>
              <a:rPr lang="fr-FR" i="1" dirty="0" smtClean="0"/>
              <a:t>cardinal de B</a:t>
            </a:r>
            <a:r>
              <a:rPr lang="fr-FR" dirty="0" smtClean="0"/>
              <a:t>, noté </a:t>
            </a:r>
            <a:r>
              <a:rPr lang="fr-FR" i="1" dirty="0" err="1" smtClean="0"/>
              <a:t>card</a:t>
            </a:r>
            <a:r>
              <a:rPr lang="fr-FR" i="1" dirty="0" smtClean="0"/>
              <a:t>(B)</a:t>
            </a:r>
            <a:r>
              <a:rPr lang="fr-FR" dirty="0" smtClean="0"/>
              <a:t> ),</a:t>
            </a:r>
          </a:p>
          <a:p>
            <a:pPr marL="0" indent="0">
              <a:buNone/>
            </a:pPr>
            <a:r>
              <a:rPr lang="fr-FR" dirty="0" smtClean="0"/>
              <a:t>N est le nombre total d’issues élémentaires possibles </a:t>
            </a:r>
          </a:p>
          <a:p>
            <a:pPr marL="0" indent="0">
              <a:buNone/>
            </a:pPr>
            <a:r>
              <a:rPr lang="fr-FR" dirty="0" smtClean="0"/>
              <a:t>   ( appelé aussi </a:t>
            </a:r>
            <a:r>
              <a:rPr lang="fr-FR" i="1" dirty="0" smtClean="0"/>
              <a:t>cardinal de l’univers </a:t>
            </a:r>
            <a:r>
              <a:rPr lang="fr-FR" dirty="0" err="1" smtClean="0"/>
              <a:t>card</a:t>
            </a:r>
            <a:r>
              <a:rPr lang="fr-FR" dirty="0" smtClean="0"/>
              <a:t>(</a:t>
            </a:r>
            <a:r>
              <a:rPr lang="el-GR" dirty="0" smtClean="0"/>
              <a:t>Ω</a:t>
            </a:r>
            <a:r>
              <a:rPr lang="fr-FR" dirty="0" smtClean="0"/>
              <a:t>) ).</a:t>
            </a:r>
          </a:p>
          <a:p>
            <a:pPr marL="0" indent="0">
              <a:buNone/>
            </a:pPr>
            <a:r>
              <a:rPr lang="fr-FR" dirty="0" smtClean="0"/>
              <a:t>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Rectangle 3"/>
          <p:cNvSpPr/>
          <p:nvPr/>
        </p:nvSpPr>
        <p:spPr>
          <a:xfrm>
            <a:off x="539552" y="1052736"/>
            <a:ext cx="2376264" cy="1566582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cxnSp>
        <p:nvCxnSpPr>
          <p:cNvPr id="6" name="Connecteur droit 5"/>
          <p:cNvCxnSpPr/>
          <p:nvPr/>
        </p:nvCxnSpPr>
        <p:spPr>
          <a:xfrm>
            <a:off x="1763688" y="1844824"/>
            <a:ext cx="108012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40489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332656"/>
            <a:ext cx="8046498" cy="6525343"/>
          </a:xfrm>
        </p:spPr>
        <p:txBody>
          <a:bodyPr>
            <a:normAutofit/>
          </a:bodyPr>
          <a:lstStyle/>
          <a:p>
            <a:pPr algn="l"/>
            <a:r>
              <a:rPr lang="fr-FR" dirty="0" smtClean="0">
                <a:solidFill>
                  <a:srgbClr val="00B050"/>
                </a:solidFill>
              </a:rPr>
              <a:t>Arbre pondéré :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 	 	</a:t>
            </a:r>
            <a:r>
              <a:rPr lang="fr-FR" dirty="0" smtClean="0">
                <a:solidFill>
                  <a:srgbClr val="FF0000"/>
                </a:solidFill>
              </a:rPr>
              <a:t>B</a:t>
            </a:r>
            <a:r>
              <a:rPr lang="fr-FR" dirty="0" smtClean="0">
                <a:solidFill>
                  <a:schemeClr val="tx1"/>
                </a:solidFill>
              </a:rPr>
              <a:t>     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A		B     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A		</a:t>
            </a:r>
            <a:r>
              <a:rPr lang="fr-FR" dirty="0" smtClean="0">
                <a:solidFill>
                  <a:srgbClr val="FF0000"/>
                </a:solidFill>
              </a:rPr>
              <a:t>B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	B</a:t>
            </a: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p(B) = …</a:t>
            </a:r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971600" y="1916832"/>
            <a:ext cx="720080" cy="21602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1763688" y="2204864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971600" y="2132856"/>
            <a:ext cx="720080" cy="28803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123728" y="1412776"/>
            <a:ext cx="1368152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123728" y="2420888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123728" y="1916832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123728" y="2420888"/>
            <a:ext cx="1440160" cy="57606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3563888" y="1628800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3563888" y="2780928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332656"/>
            <a:ext cx="8046498" cy="6525343"/>
          </a:xfrm>
        </p:spPr>
        <p:txBody>
          <a:bodyPr>
            <a:normAutofit/>
          </a:bodyPr>
          <a:lstStyle/>
          <a:p>
            <a:pPr algn="l"/>
            <a:r>
              <a:rPr lang="fr-FR" dirty="0" smtClean="0">
                <a:solidFill>
                  <a:srgbClr val="00B050"/>
                </a:solidFill>
              </a:rPr>
              <a:t>Arbre pondéré :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 	 	</a:t>
            </a:r>
            <a:r>
              <a:rPr lang="fr-FR" dirty="0" smtClean="0">
                <a:solidFill>
                  <a:srgbClr val="FF0000"/>
                </a:solidFill>
              </a:rPr>
              <a:t>B</a:t>
            </a:r>
            <a:r>
              <a:rPr lang="fr-FR" dirty="0" smtClean="0">
                <a:solidFill>
                  <a:schemeClr val="tx1"/>
                </a:solidFill>
              </a:rPr>
              <a:t>     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A		B     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A		</a:t>
            </a:r>
            <a:r>
              <a:rPr lang="fr-FR" dirty="0" smtClean="0">
                <a:solidFill>
                  <a:srgbClr val="FF0000"/>
                </a:solidFill>
              </a:rPr>
              <a:t>B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	B</a:t>
            </a: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p(B) = p(A ∩ B) + p(A ∩ B) </a:t>
            </a:r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971600" y="1916832"/>
            <a:ext cx="720080" cy="21602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1763688" y="2204864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971600" y="2132856"/>
            <a:ext cx="720080" cy="28803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123728" y="1412776"/>
            <a:ext cx="1368152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123728" y="2420888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123728" y="1916832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123728" y="2420888"/>
            <a:ext cx="1440160" cy="57606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3563888" y="1628800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3563888" y="2780928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3995936" y="3933056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83568" y="3789040"/>
            <a:ext cx="4608512" cy="648072"/>
          </a:xfrm>
          <a:prstGeom prst="rect">
            <a:avLst/>
          </a:prstGeom>
          <a:noFill/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332656"/>
            <a:ext cx="8046498" cy="6525343"/>
          </a:xfrm>
        </p:spPr>
        <p:txBody>
          <a:bodyPr>
            <a:normAutofit/>
          </a:bodyPr>
          <a:lstStyle/>
          <a:p>
            <a:pPr algn="l"/>
            <a:r>
              <a:rPr lang="fr-FR" dirty="0" smtClean="0">
                <a:solidFill>
                  <a:srgbClr val="00B050"/>
                </a:solidFill>
              </a:rPr>
              <a:t>Arbre pondéré :</a:t>
            </a:r>
            <a:r>
              <a:rPr lang="fr-FR" dirty="0" smtClean="0">
                <a:solidFill>
                  <a:srgbClr val="FF0000"/>
                </a:solidFill>
              </a:rPr>
              <a:t> 				</a:t>
            </a:r>
            <a:r>
              <a:rPr lang="fr-FR" dirty="0" smtClean="0">
                <a:solidFill>
                  <a:schemeClr val="tx1"/>
                </a:solidFill>
              </a:rPr>
              <a:t>A</a:t>
            </a:r>
            <a:r>
              <a:rPr lang="fr-FR" baseline="-25000" dirty="0" smtClean="0">
                <a:solidFill>
                  <a:schemeClr val="tx1"/>
                </a:solidFill>
              </a:rPr>
              <a:t>1</a:t>
            </a:r>
            <a:r>
              <a:rPr lang="fr-FR" dirty="0" smtClean="0">
                <a:solidFill>
                  <a:srgbClr val="FF0000"/>
                </a:solidFill>
              </a:rPr>
              <a:t>		B</a:t>
            </a:r>
            <a:endParaRPr lang="fr-FR" dirty="0" smtClean="0">
              <a:solidFill>
                <a:srgbClr val="00B050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 	 	</a:t>
            </a:r>
            <a:r>
              <a:rPr lang="fr-FR" dirty="0" smtClean="0">
                <a:solidFill>
                  <a:srgbClr val="FF0000"/>
                </a:solidFill>
              </a:rPr>
              <a:t>B</a:t>
            </a:r>
            <a:r>
              <a:rPr lang="fr-FR" dirty="0" smtClean="0">
                <a:solidFill>
                  <a:schemeClr val="tx1"/>
                </a:solidFill>
              </a:rPr>
              <a:t> 					B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A		B 			A</a:t>
            </a:r>
            <a:r>
              <a:rPr lang="fr-FR" baseline="-25000" dirty="0" smtClean="0">
                <a:solidFill>
                  <a:schemeClr val="tx1"/>
                </a:solidFill>
              </a:rPr>
              <a:t>2</a:t>
            </a:r>
            <a:r>
              <a:rPr lang="fr-FR" dirty="0" smtClean="0">
                <a:solidFill>
                  <a:schemeClr val="tx1"/>
                </a:solidFill>
              </a:rPr>
              <a:t>		</a:t>
            </a:r>
            <a:r>
              <a:rPr lang="fr-FR" dirty="0" smtClean="0">
                <a:solidFill>
                  <a:srgbClr val="FF0000"/>
                </a:solidFill>
              </a:rPr>
              <a:t>B</a:t>
            </a:r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A		</a:t>
            </a:r>
            <a:r>
              <a:rPr lang="fr-FR" dirty="0" smtClean="0">
                <a:solidFill>
                  <a:srgbClr val="FF0000"/>
                </a:solidFill>
              </a:rPr>
              <a:t>B</a:t>
            </a:r>
            <a:r>
              <a:rPr lang="fr-FR" dirty="0" smtClean="0">
                <a:solidFill>
                  <a:schemeClr val="tx1"/>
                </a:solidFill>
              </a:rPr>
              <a:t> 					B</a:t>
            </a:r>
            <a:endParaRPr lang="fr-FR" dirty="0" smtClean="0">
              <a:solidFill>
                <a:srgbClr val="FF0000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	B 			A</a:t>
            </a:r>
            <a:r>
              <a:rPr lang="fr-FR" baseline="-25000" dirty="0" smtClean="0">
                <a:solidFill>
                  <a:schemeClr val="tx1"/>
                </a:solidFill>
              </a:rPr>
              <a:t>3</a:t>
            </a:r>
            <a:r>
              <a:rPr lang="fr-FR" dirty="0" smtClean="0">
                <a:solidFill>
                  <a:schemeClr val="tx1"/>
                </a:solidFill>
              </a:rPr>
              <a:t>		</a:t>
            </a:r>
            <a:r>
              <a:rPr lang="fr-FR" dirty="0" smtClean="0">
                <a:solidFill>
                  <a:srgbClr val="FF0000"/>
                </a:solidFill>
              </a:rPr>
              <a:t>B</a:t>
            </a:r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						B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p(B) = p(A ∩ B) + p(A ∩ B)		etc…  </a:t>
            </a:r>
          </a:p>
          <a:p>
            <a:pPr algn="l"/>
            <a:endParaRPr lang="fr-FR" sz="800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A</a:t>
            </a:r>
            <a:r>
              <a:rPr lang="fr-FR" baseline="-25000" dirty="0" smtClean="0">
                <a:solidFill>
                  <a:srgbClr val="00B050"/>
                </a:solidFill>
              </a:rPr>
              <a:t>1</a:t>
            </a:r>
            <a:r>
              <a:rPr lang="fr-FR" dirty="0" smtClean="0">
                <a:solidFill>
                  <a:srgbClr val="00B050"/>
                </a:solidFill>
              </a:rPr>
              <a:t>, A</a:t>
            </a:r>
            <a:r>
              <a:rPr lang="fr-FR" baseline="-25000" dirty="0" smtClean="0">
                <a:solidFill>
                  <a:srgbClr val="00B050"/>
                </a:solidFill>
              </a:rPr>
              <a:t>2</a:t>
            </a:r>
            <a:r>
              <a:rPr lang="fr-FR" dirty="0" smtClean="0">
                <a:solidFill>
                  <a:srgbClr val="00B050"/>
                </a:solidFill>
              </a:rPr>
              <a:t>, … A</a:t>
            </a:r>
            <a:r>
              <a:rPr lang="fr-FR" baseline="-25000" dirty="0" smtClean="0">
                <a:solidFill>
                  <a:srgbClr val="00B050"/>
                </a:solidFill>
              </a:rPr>
              <a:t>n</a:t>
            </a:r>
            <a:r>
              <a:rPr lang="fr-FR" dirty="0" smtClean="0">
                <a:solidFill>
                  <a:srgbClr val="00B050"/>
                </a:solidFill>
              </a:rPr>
              <a:t>, forment une </a:t>
            </a:r>
            <a:r>
              <a:rPr lang="fr-FR" dirty="0" smtClean="0">
                <a:solidFill>
                  <a:srgbClr val="FF0000"/>
                </a:solidFill>
              </a:rPr>
              <a:t>…         </a:t>
            </a:r>
            <a:r>
              <a:rPr lang="fr-FR" dirty="0" smtClean="0">
                <a:solidFill>
                  <a:srgbClr val="00B050"/>
                </a:solidFill>
              </a:rPr>
              <a:t> de l’univers.</a:t>
            </a:r>
          </a:p>
          <a:p>
            <a:pPr algn="l"/>
            <a:r>
              <a:rPr lang="fr-FR" dirty="0" smtClean="0">
                <a:solidFill>
                  <a:schemeClr val="bg1"/>
                </a:solidFill>
              </a:rPr>
              <a:t>p(B) = p(A</a:t>
            </a:r>
            <a:r>
              <a:rPr lang="fr-FR" baseline="-25000" dirty="0" smtClean="0">
                <a:solidFill>
                  <a:schemeClr val="bg1"/>
                </a:solidFill>
              </a:rPr>
              <a:t>1</a:t>
            </a:r>
            <a:r>
              <a:rPr lang="fr-FR" dirty="0" smtClean="0">
                <a:solidFill>
                  <a:schemeClr val="bg1"/>
                </a:solidFill>
              </a:rPr>
              <a:t>) ×</a:t>
            </a:r>
            <a:r>
              <a:rPr lang="fr-FR" b="1" baseline="-25000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p</a:t>
            </a:r>
            <a:r>
              <a:rPr lang="fr-FR" baseline="-25000" dirty="0" err="1" smtClean="0">
                <a:solidFill>
                  <a:schemeClr val="bg1"/>
                </a:solidFill>
              </a:rPr>
              <a:t>A</a:t>
            </a:r>
            <a:r>
              <a:rPr lang="fr-FR" baseline="-25000" dirty="0" smtClean="0">
                <a:solidFill>
                  <a:schemeClr val="bg1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>(B) + p(A</a:t>
            </a:r>
            <a:r>
              <a:rPr lang="fr-FR" baseline="-25000" dirty="0" smtClean="0">
                <a:solidFill>
                  <a:schemeClr val="bg1"/>
                </a:solidFill>
              </a:rPr>
              <a:t>2</a:t>
            </a:r>
            <a:r>
              <a:rPr lang="fr-FR" dirty="0" smtClean="0">
                <a:solidFill>
                  <a:schemeClr val="bg1"/>
                </a:solidFill>
              </a:rPr>
              <a:t>) ×</a:t>
            </a:r>
            <a:r>
              <a:rPr lang="fr-FR" b="1" baseline="-25000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p</a:t>
            </a:r>
            <a:r>
              <a:rPr lang="fr-FR" baseline="-25000" dirty="0" err="1" smtClean="0">
                <a:solidFill>
                  <a:schemeClr val="bg1"/>
                </a:solidFill>
              </a:rPr>
              <a:t>A</a:t>
            </a:r>
            <a:r>
              <a:rPr lang="fr-FR" baseline="-25000" dirty="0" smtClean="0">
                <a:solidFill>
                  <a:schemeClr val="bg1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>(B) + … etc </a:t>
            </a:r>
            <a:r>
              <a:rPr lang="fr-FR" sz="4400" dirty="0" smtClean="0">
                <a:solidFill>
                  <a:schemeClr val="bg1"/>
                </a:solidFill>
              </a:rPr>
              <a:t>   </a:t>
            </a:r>
            <a:endParaRPr lang="fr-FR" dirty="0" smtClean="0">
              <a:solidFill>
                <a:schemeClr val="bg1"/>
              </a:solidFill>
            </a:endParaRPr>
          </a:p>
          <a:p>
            <a:pPr algn="l"/>
            <a:r>
              <a:rPr lang="fr-FR" sz="4000" dirty="0" smtClean="0">
                <a:solidFill>
                  <a:schemeClr val="bg1"/>
                </a:solidFill>
              </a:rPr>
              <a:t>   </a:t>
            </a:r>
            <a:r>
              <a:rPr lang="fr-FR" sz="4800" dirty="0" smtClean="0">
                <a:solidFill>
                  <a:schemeClr val="bg1"/>
                </a:solidFill>
              </a:rPr>
              <a:t>   </a:t>
            </a:r>
            <a:r>
              <a:rPr lang="fr-FR" sz="4000" dirty="0" smtClean="0">
                <a:solidFill>
                  <a:schemeClr val="bg1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>appelée formule des probabilités totales.</a:t>
            </a:r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971600" y="1916832"/>
            <a:ext cx="720080" cy="21602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1763688" y="2204864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971600" y="2132856"/>
            <a:ext cx="720080" cy="28803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123728" y="1412776"/>
            <a:ext cx="1368152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123728" y="2420888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123728" y="1916832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123728" y="2420888"/>
            <a:ext cx="1440160" cy="57606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3563888" y="1628800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3563888" y="2780928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3995936" y="3933056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8100392" y="3356992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8172400" y="2204864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8172400" y="1052736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6804248" y="692696"/>
            <a:ext cx="1296144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6804248" y="692696"/>
            <a:ext cx="1296144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6804248" y="1844824"/>
            <a:ext cx="1296144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6804248" y="1844824"/>
            <a:ext cx="1296144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6804248" y="2996952"/>
            <a:ext cx="1296144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6804248" y="2996952"/>
            <a:ext cx="1296144" cy="57606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flipV="1">
            <a:off x="4860032" y="1916832"/>
            <a:ext cx="1368152" cy="28803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 flipV="1">
            <a:off x="4860032" y="692696"/>
            <a:ext cx="1368152" cy="1512168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4932040" y="2204864"/>
            <a:ext cx="1368152" cy="792088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4860032" y="2204864"/>
            <a:ext cx="1440160" cy="1872208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83568" y="3789040"/>
            <a:ext cx="4608512" cy="648072"/>
          </a:xfrm>
          <a:prstGeom prst="rect">
            <a:avLst/>
          </a:prstGeom>
          <a:noFill/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332656"/>
            <a:ext cx="8046498" cy="6525343"/>
          </a:xfrm>
        </p:spPr>
        <p:txBody>
          <a:bodyPr>
            <a:normAutofit/>
          </a:bodyPr>
          <a:lstStyle/>
          <a:p>
            <a:pPr algn="l"/>
            <a:r>
              <a:rPr lang="fr-FR" dirty="0" smtClean="0">
                <a:solidFill>
                  <a:srgbClr val="00B050"/>
                </a:solidFill>
              </a:rPr>
              <a:t>Arbre pondéré :</a:t>
            </a:r>
            <a:r>
              <a:rPr lang="fr-FR" dirty="0" smtClean="0">
                <a:solidFill>
                  <a:srgbClr val="FF0000"/>
                </a:solidFill>
              </a:rPr>
              <a:t> 				</a:t>
            </a:r>
            <a:r>
              <a:rPr lang="fr-FR" dirty="0" smtClean="0">
                <a:solidFill>
                  <a:schemeClr val="tx1"/>
                </a:solidFill>
              </a:rPr>
              <a:t>A</a:t>
            </a:r>
            <a:r>
              <a:rPr lang="fr-FR" baseline="-25000" dirty="0" smtClean="0">
                <a:solidFill>
                  <a:schemeClr val="tx1"/>
                </a:solidFill>
              </a:rPr>
              <a:t>1</a:t>
            </a:r>
            <a:r>
              <a:rPr lang="fr-FR" dirty="0" smtClean="0">
                <a:solidFill>
                  <a:srgbClr val="FF0000"/>
                </a:solidFill>
              </a:rPr>
              <a:t>		B</a:t>
            </a:r>
            <a:endParaRPr lang="fr-FR" dirty="0" smtClean="0">
              <a:solidFill>
                <a:srgbClr val="00B050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 	 	</a:t>
            </a:r>
            <a:r>
              <a:rPr lang="fr-FR" dirty="0" smtClean="0">
                <a:solidFill>
                  <a:srgbClr val="FF0000"/>
                </a:solidFill>
              </a:rPr>
              <a:t>B</a:t>
            </a:r>
            <a:r>
              <a:rPr lang="fr-FR" dirty="0" smtClean="0">
                <a:solidFill>
                  <a:schemeClr val="tx1"/>
                </a:solidFill>
              </a:rPr>
              <a:t> 					B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A		B 			A</a:t>
            </a:r>
            <a:r>
              <a:rPr lang="fr-FR" baseline="-25000" dirty="0" smtClean="0">
                <a:solidFill>
                  <a:schemeClr val="tx1"/>
                </a:solidFill>
              </a:rPr>
              <a:t>2</a:t>
            </a:r>
            <a:r>
              <a:rPr lang="fr-FR" dirty="0" smtClean="0">
                <a:solidFill>
                  <a:schemeClr val="tx1"/>
                </a:solidFill>
              </a:rPr>
              <a:t>		</a:t>
            </a:r>
            <a:r>
              <a:rPr lang="fr-FR" dirty="0" smtClean="0">
                <a:solidFill>
                  <a:srgbClr val="FF0000"/>
                </a:solidFill>
              </a:rPr>
              <a:t>B</a:t>
            </a:r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A		</a:t>
            </a:r>
            <a:r>
              <a:rPr lang="fr-FR" dirty="0" smtClean="0">
                <a:solidFill>
                  <a:srgbClr val="FF0000"/>
                </a:solidFill>
              </a:rPr>
              <a:t>B</a:t>
            </a:r>
            <a:r>
              <a:rPr lang="fr-FR" dirty="0" smtClean="0">
                <a:solidFill>
                  <a:schemeClr val="tx1"/>
                </a:solidFill>
              </a:rPr>
              <a:t> 					B</a:t>
            </a:r>
            <a:endParaRPr lang="fr-FR" dirty="0" smtClean="0">
              <a:solidFill>
                <a:srgbClr val="FF0000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	B 			A</a:t>
            </a:r>
            <a:r>
              <a:rPr lang="fr-FR" baseline="-25000" dirty="0" smtClean="0">
                <a:solidFill>
                  <a:schemeClr val="tx1"/>
                </a:solidFill>
              </a:rPr>
              <a:t>3</a:t>
            </a:r>
            <a:r>
              <a:rPr lang="fr-FR" dirty="0" smtClean="0">
                <a:solidFill>
                  <a:schemeClr val="tx1"/>
                </a:solidFill>
              </a:rPr>
              <a:t>		</a:t>
            </a:r>
            <a:r>
              <a:rPr lang="fr-FR" dirty="0" smtClean="0">
                <a:solidFill>
                  <a:srgbClr val="FF0000"/>
                </a:solidFill>
              </a:rPr>
              <a:t>B</a:t>
            </a:r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						B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p(B) = p(A ∩ B) + p(A ∩ B)		etc…  </a:t>
            </a:r>
          </a:p>
          <a:p>
            <a:pPr algn="l"/>
            <a:endParaRPr lang="fr-FR" sz="800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A</a:t>
            </a:r>
            <a:r>
              <a:rPr lang="fr-FR" baseline="-25000" dirty="0" smtClean="0">
                <a:solidFill>
                  <a:srgbClr val="00B050"/>
                </a:solidFill>
              </a:rPr>
              <a:t>1</a:t>
            </a:r>
            <a:r>
              <a:rPr lang="fr-FR" dirty="0" smtClean="0">
                <a:solidFill>
                  <a:srgbClr val="00B050"/>
                </a:solidFill>
              </a:rPr>
              <a:t> A</a:t>
            </a:r>
            <a:r>
              <a:rPr lang="fr-FR" baseline="-25000" dirty="0" smtClean="0">
                <a:solidFill>
                  <a:srgbClr val="00B050"/>
                </a:solidFill>
              </a:rPr>
              <a:t>2</a:t>
            </a:r>
            <a:r>
              <a:rPr lang="fr-FR" dirty="0" smtClean="0">
                <a:solidFill>
                  <a:srgbClr val="00B050"/>
                </a:solidFill>
              </a:rPr>
              <a:t> … A</a:t>
            </a:r>
            <a:r>
              <a:rPr lang="fr-FR" baseline="-25000" dirty="0" smtClean="0">
                <a:solidFill>
                  <a:srgbClr val="00B050"/>
                </a:solidFill>
              </a:rPr>
              <a:t>n</a:t>
            </a:r>
            <a:r>
              <a:rPr lang="fr-FR" dirty="0" smtClean="0">
                <a:solidFill>
                  <a:srgbClr val="00B050"/>
                </a:solidFill>
              </a:rPr>
              <a:t> forment une </a:t>
            </a:r>
            <a:r>
              <a:rPr lang="fr-FR" dirty="0" smtClean="0">
                <a:solidFill>
                  <a:srgbClr val="FF0000"/>
                </a:solidFill>
              </a:rPr>
              <a:t>partition</a:t>
            </a:r>
            <a:r>
              <a:rPr lang="fr-FR" dirty="0" smtClean="0">
                <a:solidFill>
                  <a:srgbClr val="00B050"/>
                </a:solidFill>
              </a:rPr>
              <a:t> de l’univers.</a:t>
            </a:r>
          </a:p>
          <a:p>
            <a:pPr algn="l"/>
            <a:r>
              <a:rPr lang="fr-FR" dirty="0" smtClean="0">
                <a:solidFill>
                  <a:schemeClr val="bg1"/>
                </a:solidFill>
              </a:rPr>
              <a:t>p(B) = p(A</a:t>
            </a:r>
            <a:r>
              <a:rPr lang="fr-FR" baseline="-25000" dirty="0" smtClean="0">
                <a:solidFill>
                  <a:schemeClr val="bg1"/>
                </a:solidFill>
              </a:rPr>
              <a:t>1</a:t>
            </a:r>
            <a:r>
              <a:rPr lang="fr-FR" dirty="0" smtClean="0">
                <a:solidFill>
                  <a:schemeClr val="bg1"/>
                </a:solidFill>
              </a:rPr>
              <a:t>) ×</a:t>
            </a:r>
            <a:r>
              <a:rPr lang="fr-FR" b="1" baseline="-25000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p</a:t>
            </a:r>
            <a:r>
              <a:rPr lang="fr-FR" baseline="-25000" dirty="0" err="1" smtClean="0">
                <a:solidFill>
                  <a:schemeClr val="bg1"/>
                </a:solidFill>
              </a:rPr>
              <a:t>A</a:t>
            </a:r>
            <a:r>
              <a:rPr lang="fr-FR" baseline="-25000" dirty="0" smtClean="0">
                <a:solidFill>
                  <a:schemeClr val="bg1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>(B) + p(A</a:t>
            </a:r>
            <a:r>
              <a:rPr lang="fr-FR" baseline="-25000" dirty="0" smtClean="0">
                <a:solidFill>
                  <a:schemeClr val="bg1"/>
                </a:solidFill>
              </a:rPr>
              <a:t>2</a:t>
            </a:r>
            <a:r>
              <a:rPr lang="fr-FR" dirty="0" smtClean="0">
                <a:solidFill>
                  <a:schemeClr val="bg1"/>
                </a:solidFill>
              </a:rPr>
              <a:t>) ×</a:t>
            </a:r>
            <a:r>
              <a:rPr lang="fr-FR" b="1" baseline="-25000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p</a:t>
            </a:r>
            <a:r>
              <a:rPr lang="fr-FR" baseline="-25000" dirty="0" err="1" smtClean="0">
                <a:solidFill>
                  <a:schemeClr val="bg1"/>
                </a:solidFill>
              </a:rPr>
              <a:t>A</a:t>
            </a:r>
            <a:r>
              <a:rPr lang="fr-FR" baseline="-25000" dirty="0" smtClean="0">
                <a:solidFill>
                  <a:schemeClr val="bg1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>(B) + … etc </a:t>
            </a:r>
            <a:r>
              <a:rPr lang="fr-FR" sz="4400" dirty="0" smtClean="0">
                <a:solidFill>
                  <a:schemeClr val="bg1"/>
                </a:solidFill>
              </a:rPr>
              <a:t>   </a:t>
            </a:r>
            <a:endParaRPr lang="fr-FR" dirty="0" smtClean="0">
              <a:solidFill>
                <a:schemeClr val="bg1"/>
              </a:solidFill>
            </a:endParaRPr>
          </a:p>
          <a:p>
            <a:pPr algn="l"/>
            <a:r>
              <a:rPr lang="fr-FR" sz="4000" dirty="0" smtClean="0">
                <a:solidFill>
                  <a:schemeClr val="bg1"/>
                </a:solidFill>
              </a:rPr>
              <a:t>   </a:t>
            </a:r>
            <a:r>
              <a:rPr lang="fr-FR" sz="4800" dirty="0" smtClean="0">
                <a:solidFill>
                  <a:schemeClr val="bg1"/>
                </a:solidFill>
              </a:rPr>
              <a:t>   </a:t>
            </a:r>
            <a:r>
              <a:rPr lang="fr-FR" sz="4000" dirty="0" smtClean="0">
                <a:solidFill>
                  <a:schemeClr val="bg1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>appelée formule des probabilités totales.</a:t>
            </a:r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971600" y="1916832"/>
            <a:ext cx="720080" cy="21602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1763688" y="2204864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971600" y="2132856"/>
            <a:ext cx="720080" cy="28803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123728" y="1412776"/>
            <a:ext cx="1368152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123728" y="2420888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123728" y="1916832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123728" y="2420888"/>
            <a:ext cx="1440160" cy="57606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3563888" y="1628800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3563888" y="2780928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3995936" y="3933056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8100392" y="3356992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8172400" y="2204864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8172400" y="1052736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6804248" y="692696"/>
            <a:ext cx="1296144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6804248" y="692696"/>
            <a:ext cx="1296144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6804248" y="1844824"/>
            <a:ext cx="1296144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6804248" y="1844824"/>
            <a:ext cx="1296144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6804248" y="2996952"/>
            <a:ext cx="1296144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6804248" y="2996952"/>
            <a:ext cx="1296144" cy="57606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flipV="1">
            <a:off x="4860032" y="1916832"/>
            <a:ext cx="1368152" cy="28803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 flipV="1">
            <a:off x="4860032" y="692696"/>
            <a:ext cx="1368152" cy="1512168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4932040" y="2204864"/>
            <a:ext cx="1368152" cy="792088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4860032" y="2204864"/>
            <a:ext cx="1440160" cy="1872208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83568" y="3789040"/>
            <a:ext cx="4608512" cy="648072"/>
          </a:xfrm>
          <a:prstGeom prst="rect">
            <a:avLst/>
          </a:prstGeom>
          <a:noFill/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332656"/>
            <a:ext cx="8046498" cy="6525343"/>
          </a:xfrm>
        </p:spPr>
        <p:txBody>
          <a:bodyPr>
            <a:normAutofit/>
          </a:bodyPr>
          <a:lstStyle/>
          <a:p>
            <a:pPr algn="l"/>
            <a:r>
              <a:rPr lang="fr-FR" dirty="0" smtClean="0">
                <a:solidFill>
                  <a:srgbClr val="00B050"/>
                </a:solidFill>
              </a:rPr>
              <a:t>Arbre pondéré :</a:t>
            </a:r>
            <a:r>
              <a:rPr lang="fr-FR" dirty="0" smtClean="0">
                <a:solidFill>
                  <a:srgbClr val="FF0000"/>
                </a:solidFill>
              </a:rPr>
              <a:t> 				</a:t>
            </a:r>
            <a:r>
              <a:rPr lang="fr-FR" dirty="0" smtClean="0">
                <a:solidFill>
                  <a:schemeClr val="tx1"/>
                </a:solidFill>
              </a:rPr>
              <a:t>A</a:t>
            </a:r>
            <a:r>
              <a:rPr lang="fr-FR" baseline="-25000" dirty="0" smtClean="0">
                <a:solidFill>
                  <a:schemeClr val="tx1"/>
                </a:solidFill>
              </a:rPr>
              <a:t>1</a:t>
            </a:r>
            <a:r>
              <a:rPr lang="fr-FR" dirty="0" smtClean="0">
                <a:solidFill>
                  <a:srgbClr val="FF0000"/>
                </a:solidFill>
              </a:rPr>
              <a:t>		B</a:t>
            </a:r>
            <a:endParaRPr lang="fr-FR" dirty="0" smtClean="0">
              <a:solidFill>
                <a:srgbClr val="00B050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 	 	</a:t>
            </a:r>
            <a:r>
              <a:rPr lang="fr-FR" dirty="0" smtClean="0">
                <a:solidFill>
                  <a:srgbClr val="FF0000"/>
                </a:solidFill>
              </a:rPr>
              <a:t>B</a:t>
            </a:r>
            <a:r>
              <a:rPr lang="fr-FR" dirty="0" smtClean="0">
                <a:solidFill>
                  <a:schemeClr val="tx1"/>
                </a:solidFill>
              </a:rPr>
              <a:t> 					B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A		B 			A</a:t>
            </a:r>
            <a:r>
              <a:rPr lang="fr-FR" baseline="-25000" dirty="0" smtClean="0">
                <a:solidFill>
                  <a:schemeClr val="tx1"/>
                </a:solidFill>
              </a:rPr>
              <a:t>2</a:t>
            </a:r>
            <a:r>
              <a:rPr lang="fr-FR" dirty="0" smtClean="0">
                <a:solidFill>
                  <a:schemeClr val="tx1"/>
                </a:solidFill>
              </a:rPr>
              <a:t>		</a:t>
            </a:r>
            <a:r>
              <a:rPr lang="fr-FR" dirty="0" smtClean="0">
                <a:solidFill>
                  <a:srgbClr val="FF0000"/>
                </a:solidFill>
              </a:rPr>
              <a:t>B</a:t>
            </a:r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A		</a:t>
            </a:r>
            <a:r>
              <a:rPr lang="fr-FR" dirty="0" smtClean="0">
                <a:solidFill>
                  <a:srgbClr val="FF0000"/>
                </a:solidFill>
              </a:rPr>
              <a:t>B</a:t>
            </a:r>
            <a:r>
              <a:rPr lang="fr-FR" dirty="0" smtClean="0">
                <a:solidFill>
                  <a:schemeClr val="tx1"/>
                </a:solidFill>
              </a:rPr>
              <a:t> 					B</a:t>
            </a:r>
            <a:endParaRPr lang="fr-FR" dirty="0" smtClean="0">
              <a:solidFill>
                <a:srgbClr val="FF0000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	B 			A</a:t>
            </a:r>
            <a:r>
              <a:rPr lang="fr-FR" baseline="-25000" dirty="0" smtClean="0">
                <a:solidFill>
                  <a:schemeClr val="tx1"/>
                </a:solidFill>
              </a:rPr>
              <a:t>3</a:t>
            </a:r>
            <a:r>
              <a:rPr lang="fr-FR" dirty="0" smtClean="0">
                <a:solidFill>
                  <a:schemeClr val="tx1"/>
                </a:solidFill>
              </a:rPr>
              <a:t>		</a:t>
            </a:r>
            <a:r>
              <a:rPr lang="fr-FR" dirty="0" smtClean="0">
                <a:solidFill>
                  <a:srgbClr val="FF0000"/>
                </a:solidFill>
              </a:rPr>
              <a:t>B</a:t>
            </a:r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						B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p(B) = p(A ∩ B) + p(A ∩ B)		etc…  </a:t>
            </a:r>
          </a:p>
          <a:p>
            <a:pPr algn="l"/>
            <a:endParaRPr lang="fr-FR" sz="800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A</a:t>
            </a:r>
            <a:r>
              <a:rPr lang="fr-FR" baseline="-25000" dirty="0" smtClean="0">
                <a:solidFill>
                  <a:srgbClr val="00B050"/>
                </a:solidFill>
              </a:rPr>
              <a:t>1</a:t>
            </a:r>
            <a:r>
              <a:rPr lang="fr-FR" dirty="0" smtClean="0">
                <a:solidFill>
                  <a:srgbClr val="00B050"/>
                </a:solidFill>
              </a:rPr>
              <a:t> A</a:t>
            </a:r>
            <a:r>
              <a:rPr lang="fr-FR" baseline="-25000" dirty="0" smtClean="0">
                <a:solidFill>
                  <a:srgbClr val="00B050"/>
                </a:solidFill>
              </a:rPr>
              <a:t>2</a:t>
            </a:r>
            <a:r>
              <a:rPr lang="fr-FR" dirty="0" smtClean="0">
                <a:solidFill>
                  <a:srgbClr val="00B050"/>
                </a:solidFill>
              </a:rPr>
              <a:t> … A</a:t>
            </a:r>
            <a:r>
              <a:rPr lang="fr-FR" baseline="-25000" dirty="0" smtClean="0">
                <a:solidFill>
                  <a:srgbClr val="00B050"/>
                </a:solidFill>
              </a:rPr>
              <a:t>n</a:t>
            </a:r>
            <a:r>
              <a:rPr lang="fr-FR" dirty="0" smtClean="0">
                <a:solidFill>
                  <a:srgbClr val="00B050"/>
                </a:solidFill>
              </a:rPr>
              <a:t> forment une </a:t>
            </a:r>
            <a:r>
              <a:rPr lang="fr-FR" dirty="0" smtClean="0">
                <a:solidFill>
                  <a:srgbClr val="FF0000"/>
                </a:solidFill>
              </a:rPr>
              <a:t>partition</a:t>
            </a:r>
            <a:r>
              <a:rPr lang="fr-FR" dirty="0" smtClean="0">
                <a:solidFill>
                  <a:srgbClr val="00B050"/>
                </a:solidFill>
              </a:rPr>
              <a:t> de l’univers.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p(B) = … </a:t>
            </a:r>
            <a:r>
              <a:rPr lang="fr-FR" dirty="0" smtClean="0">
                <a:solidFill>
                  <a:schemeClr val="bg1"/>
                </a:solidFill>
              </a:rPr>
              <a:t>etc </a:t>
            </a:r>
            <a:r>
              <a:rPr lang="fr-FR" sz="4400" dirty="0" smtClean="0">
                <a:solidFill>
                  <a:schemeClr val="bg1"/>
                </a:solidFill>
              </a:rPr>
              <a:t> </a:t>
            </a:r>
            <a:r>
              <a:rPr lang="fr-FR" sz="4400" dirty="0" smtClean="0">
                <a:solidFill>
                  <a:schemeClr val="tx1"/>
                </a:solidFill>
              </a:rPr>
              <a:t>  </a:t>
            </a:r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sz="4000" dirty="0" smtClean="0">
                <a:solidFill>
                  <a:schemeClr val="tx1"/>
                </a:solidFill>
              </a:rPr>
              <a:t>   </a:t>
            </a:r>
            <a:r>
              <a:rPr lang="fr-FR" sz="4800" dirty="0" smtClean="0">
                <a:solidFill>
                  <a:schemeClr val="tx1"/>
                </a:solidFill>
              </a:rPr>
              <a:t>   </a:t>
            </a:r>
            <a:r>
              <a:rPr lang="fr-FR" sz="4000" dirty="0" smtClean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>appelée formule des probabilités totales.</a:t>
            </a:r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971600" y="1916832"/>
            <a:ext cx="720080" cy="21602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1763688" y="2204864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971600" y="2132856"/>
            <a:ext cx="720080" cy="28803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123728" y="1412776"/>
            <a:ext cx="1368152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123728" y="2420888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123728" y="1916832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123728" y="2420888"/>
            <a:ext cx="1440160" cy="57606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3563888" y="1628800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3563888" y="2780928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3995936" y="3933056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8100392" y="3356992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8172400" y="2204864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8172400" y="1052736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6804248" y="692696"/>
            <a:ext cx="1296144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6804248" y="692696"/>
            <a:ext cx="1296144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6804248" y="1844824"/>
            <a:ext cx="1296144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6804248" y="1844824"/>
            <a:ext cx="1296144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6804248" y="2996952"/>
            <a:ext cx="1296144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6804248" y="2996952"/>
            <a:ext cx="1296144" cy="57606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flipV="1">
            <a:off x="4860032" y="1916832"/>
            <a:ext cx="1368152" cy="28803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 flipV="1">
            <a:off x="4860032" y="692696"/>
            <a:ext cx="1368152" cy="1512168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4932040" y="2204864"/>
            <a:ext cx="1368152" cy="792088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4860032" y="2204864"/>
            <a:ext cx="1440160" cy="1872208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83568" y="3789040"/>
            <a:ext cx="4608512" cy="648072"/>
          </a:xfrm>
          <a:prstGeom prst="rect">
            <a:avLst/>
          </a:prstGeom>
          <a:noFill/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Image 38" descr="A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5733256"/>
            <a:ext cx="344630" cy="331866"/>
          </a:xfrm>
          <a:prstGeom prst="rect">
            <a:avLst/>
          </a:prstGeom>
        </p:spPr>
      </p:pic>
      <p:pic>
        <p:nvPicPr>
          <p:cNvPr id="40" name="Image 39" descr="A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24128" y="5739256"/>
            <a:ext cx="288032" cy="312035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332656"/>
            <a:ext cx="8046498" cy="6525343"/>
          </a:xfrm>
        </p:spPr>
        <p:txBody>
          <a:bodyPr>
            <a:normAutofit/>
          </a:bodyPr>
          <a:lstStyle/>
          <a:p>
            <a:pPr algn="l"/>
            <a:r>
              <a:rPr lang="fr-FR" dirty="0" smtClean="0">
                <a:solidFill>
                  <a:srgbClr val="00B050"/>
                </a:solidFill>
              </a:rPr>
              <a:t>Arbre pondéré :</a:t>
            </a:r>
            <a:r>
              <a:rPr lang="fr-FR" dirty="0" smtClean="0">
                <a:solidFill>
                  <a:srgbClr val="FF0000"/>
                </a:solidFill>
              </a:rPr>
              <a:t> 				</a:t>
            </a:r>
            <a:r>
              <a:rPr lang="fr-FR" dirty="0" smtClean="0">
                <a:solidFill>
                  <a:schemeClr val="tx1"/>
                </a:solidFill>
              </a:rPr>
              <a:t>A</a:t>
            </a:r>
            <a:r>
              <a:rPr lang="fr-FR" baseline="-25000" dirty="0" smtClean="0">
                <a:solidFill>
                  <a:schemeClr val="tx1"/>
                </a:solidFill>
              </a:rPr>
              <a:t>1</a:t>
            </a:r>
            <a:r>
              <a:rPr lang="fr-FR" dirty="0" smtClean="0">
                <a:solidFill>
                  <a:srgbClr val="FF0000"/>
                </a:solidFill>
              </a:rPr>
              <a:t>		B</a:t>
            </a:r>
            <a:endParaRPr lang="fr-FR" dirty="0" smtClean="0">
              <a:solidFill>
                <a:srgbClr val="00B050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 	 	</a:t>
            </a:r>
            <a:r>
              <a:rPr lang="fr-FR" dirty="0" smtClean="0">
                <a:solidFill>
                  <a:srgbClr val="FF0000"/>
                </a:solidFill>
              </a:rPr>
              <a:t>B</a:t>
            </a:r>
            <a:r>
              <a:rPr lang="fr-FR" dirty="0" smtClean="0">
                <a:solidFill>
                  <a:schemeClr val="tx1"/>
                </a:solidFill>
              </a:rPr>
              <a:t> 					B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A		B 			A</a:t>
            </a:r>
            <a:r>
              <a:rPr lang="fr-FR" baseline="-25000" dirty="0" smtClean="0">
                <a:solidFill>
                  <a:schemeClr val="tx1"/>
                </a:solidFill>
              </a:rPr>
              <a:t>2</a:t>
            </a:r>
            <a:r>
              <a:rPr lang="fr-FR" dirty="0" smtClean="0">
                <a:solidFill>
                  <a:schemeClr val="tx1"/>
                </a:solidFill>
              </a:rPr>
              <a:t>		</a:t>
            </a:r>
            <a:r>
              <a:rPr lang="fr-FR" dirty="0" smtClean="0">
                <a:solidFill>
                  <a:srgbClr val="FF0000"/>
                </a:solidFill>
              </a:rPr>
              <a:t>B</a:t>
            </a:r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A		</a:t>
            </a:r>
            <a:r>
              <a:rPr lang="fr-FR" dirty="0" smtClean="0">
                <a:solidFill>
                  <a:srgbClr val="FF0000"/>
                </a:solidFill>
              </a:rPr>
              <a:t>B</a:t>
            </a:r>
            <a:r>
              <a:rPr lang="fr-FR" dirty="0" smtClean="0">
                <a:solidFill>
                  <a:schemeClr val="tx1"/>
                </a:solidFill>
              </a:rPr>
              <a:t> 					B</a:t>
            </a:r>
            <a:endParaRPr lang="fr-FR" dirty="0" smtClean="0">
              <a:solidFill>
                <a:srgbClr val="FF0000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	B 			A</a:t>
            </a:r>
            <a:r>
              <a:rPr lang="fr-FR" baseline="-25000" dirty="0" smtClean="0">
                <a:solidFill>
                  <a:schemeClr val="tx1"/>
                </a:solidFill>
              </a:rPr>
              <a:t>3</a:t>
            </a:r>
            <a:r>
              <a:rPr lang="fr-FR" dirty="0" smtClean="0">
                <a:solidFill>
                  <a:schemeClr val="tx1"/>
                </a:solidFill>
              </a:rPr>
              <a:t>		</a:t>
            </a:r>
            <a:r>
              <a:rPr lang="fr-FR" dirty="0" smtClean="0">
                <a:solidFill>
                  <a:srgbClr val="FF0000"/>
                </a:solidFill>
              </a:rPr>
              <a:t>B</a:t>
            </a:r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						B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p(B) = p(A ∩ B) + p(A ∩ B)		etc…  </a:t>
            </a:r>
          </a:p>
          <a:p>
            <a:pPr algn="l"/>
            <a:endParaRPr lang="fr-FR" sz="800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A</a:t>
            </a:r>
            <a:r>
              <a:rPr lang="fr-FR" baseline="-25000" dirty="0" smtClean="0">
                <a:solidFill>
                  <a:srgbClr val="00B050"/>
                </a:solidFill>
              </a:rPr>
              <a:t>1</a:t>
            </a:r>
            <a:r>
              <a:rPr lang="fr-FR" dirty="0" smtClean="0">
                <a:solidFill>
                  <a:srgbClr val="00B050"/>
                </a:solidFill>
              </a:rPr>
              <a:t> A</a:t>
            </a:r>
            <a:r>
              <a:rPr lang="fr-FR" baseline="-25000" dirty="0" smtClean="0">
                <a:solidFill>
                  <a:srgbClr val="00B050"/>
                </a:solidFill>
              </a:rPr>
              <a:t>2</a:t>
            </a:r>
            <a:r>
              <a:rPr lang="fr-FR" dirty="0" smtClean="0">
                <a:solidFill>
                  <a:srgbClr val="00B050"/>
                </a:solidFill>
              </a:rPr>
              <a:t> … A</a:t>
            </a:r>
            <a:r>
              <a:rPr lang="fr-FR" baseline="-25000" dirty="0" smtClean="0">
                <a:solidFill>
                  <a:srgbClr val="00B050"/>
                </a:solidFill>
              </a:rPr>
              <a:t>n</a:t>
            </a:r>
            <a:r>
              <a:rPr lang="fr-FR" dirty="0" smtClean="0">
                <a:solidFill>
                  <a:srgbClr val="00B050"/>
                </a:solidFill>
              </a:rPr>
              <a:t> forment une </a:t>
            </a:r>
            <a:r>
              <a:rPr lang="fr-FR" dirty="0" smtClean="0">
                <a:solidFill>
                  <a:srgbClr val="FF0000"/>
                </a:solidFill>
              </a:rPr>
              <a:t>partition</a:t>
            </a:r>
            <a:r>
              <a:rPr lang="fr-FR" dirty="0" smtClean="0">
                <a:solidFill>
                  <a:srgbClr val="00B050"/>
                </a:solidFill>
              </a:rPr>
              <a:t> de l’univers.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p(B) = </a:t>
            </a:r>
            <a:r>
              <a:rPr lang="fr-FR" dirty="0" smtClean="0">
                <a:solidFill>
                  <a:srgbClr val="00B050"/>
                </a:solidFill>
              </a:rPr>
              <a:t>p(A</a:t>
            </a:r>
            <a:r>
              <a:rPr lang="fr-FR" baseline="-25000" dirty="0" smtClean="0">
                <a:solidFill>
                  <a:srgbClr val="00B050"/>
                </a:solidFill>
              </a:rPr>
              <a:t>1</a:t>
            </a:r>
            <a:r>
              <a:rPr lang="fr-FR" dirty="0" smtClean="0">
                <a:solidFill>
                  <a:srgbClr val="00B050"/>
                </a:solidFill>
              </a:rPr>
              <a:t>)</a:t>
            </a:r>
            <a:r>
              <a:rPr lang="fr-FR" dirty="0" smtClean="0">
                <a:solidFill>
                  <a:schemeClr val="tx1"/>
                </a:solidFill>
              </a:rPr>
              <a:t> ×</a:t>
            </a:r>
            <a:r>
              <a:rPr lang="fr-FR" b="1" baseline="-25000" dirty="0" smtClean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rgbClr val="92D050"/>
                </a:solidFill>
              </a:rPr>
              <a:t>p</a:t>
            </a:r>
            <a:r>
              <a:rPr lang="fr-FR" baseline="-25000" dirty="0" smtClean="0">
                <a:solidFill>
                  <a:srgbClr val="92D050"/>
                </a:solidFill>
              </a:rPr>
              <a:t>   </a:t>
            </a:r>
            <a:r>
              <a:rPr lang="fr-FR" dirty="0" smtClean="0">
                <a:solidFill>
                  <a:srgbClr val="92D050"/>
                </a:solidFill>
              </a:rPr>
              <a:t>(B)</a:t>
            </a:r>
            <a:r>
              <a:rPr lang="fr-FR" dirty="0" smtClean="0">
                <a:solidFill>
                  <a:schemeClr val="tx1"/>
                </a:solidFill>
              </a:rPr>
              <a:t> +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p(A</a:t>
            </a:r>
            <a:r>
              <a:rPr lang="fr-FR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fr-FR" dirty="0" smtClean="0">
                <a:solidFill>
                  <a:schemeClr val="tx1"/>
                </a:solidFill>
              </a:rPr>
              <a:t> ×</a:t>
            </a:r>
            <a:r>
              <a:rPr lang="fr-FR" b="1" baseline="-25000" dirty="0" smtClean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rgbClr val="FF0000"/>
                </a:solidFill>
              </a:rPr>
              <a:t>p</a:t>
            </a:r>
            <a:r>
              <a:rPr lang="fr-FR" baseline="-25000" dirty="0" smtClean="0">
                <a:solidFill>
                  <a:srgbClr val="FF0000"/>
                </a:solidFill>
              </a:rPr>
              <a:t>   </a:t>
            </a:r>
            <a:r>
              <a:rPr lang="fr-FR" dirty="0" smtClean="0">
                <a:solidFill>
                  <a:srgbClr val="FF0000"/>
                </a:solidFill>
              </a:rPr>
              <a:t>(B)</a:t>
            </a:r>
            <a:r>
              <a:rPr lang="fr-FR" dirty="0" smtClean="0">
                <a:solidFill>
                  <a:schemeClr val="tx1"/>
                </a:solidFill>
              </a:rPr>
              <a:t> + … etc </a:t>
            </a:r>
            <a:r>
              <a:rPr lang="fr-FR" sz="4400" dirty="0" smtClean="0">
                <a:solidFill>
                  <a:schemeClr val="tx1"/>
                </a:solidFill>
              </a:rPr>
              <a:t>   </a:t>
            </a:r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sz="4000" dirty="0" smtClean="0">
                <a:solidFill>
                  <a:schemeClr val="tx1"/>
                </a:solidFill>
              </a:rPr>
              <a:t>   </a:t>
            </a:r>
            <a:r>
              <a:rPr lang="fr-FR" sz="4800" dirty="0" smtClean="0">
                <a:solidFill>
                  <a:schemeClr val="tx1"/>
                </a:solidFill>
              </a:rPr>
              <a:t>   </a:t>
            </a:r>
            <a:r>
              <a:rPr lang="fr-FR" sz="4000" dirty="0" smtClean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appelée </a:t>
            </a:r>
            <a:r>
              <a:rPr lang="fr-FR" i="1" dirty="0" smtClean="0">
                <a:solidFill>
                  <a:srgbClr val="FF0000"/>
                </a:solidFill>
              </a:rPr>
              <a:t>formule des probabilités totales.</a:t>
            </a:r>
            <a:endParaRPr lang="fr-FR" i="1" dirty="0" smtClean="0">
              <a:solidFill>
                <a:schemeClr val="tx1"/>
              </a:solidFill>
            </a:endParaRPr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971600" y="1916832"/>
            <a:ext cx="720080" cy="21602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1763688" y="2204864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971600" y="2132856"/>
            <a:ext cx="720080" cy="28803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123728" y="1412776"/>
            <a:ext cx="1368152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123728" y="2420888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123728" y="1916832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123728" y="2420888"/>
            <a:ext cx="1440160" cy="57606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3563888" y="1628800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3563888" y="2780928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3995936" y="3933056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8100392" y="3356992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8172400" y="2204864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8172400" y="1052736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6804248" y="692696"/>
            <a:ext cx="1296144" cy="0"/>
          </a:xfrm>
          <a:prstGeom prst="line">
            <a:avLst/>
          </a:prstGeom>
          <a:ln w="635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6804248" y="692696"/>
            <a:ext cx="1296144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6804248" y="1844824"/>
            <a:ext cx="1296144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6804248" y="1844824"/>
            <a:ext cx="1296144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6804248" y="2996952"/>
            <a:ext cx="1296144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6804248" y="2996952"/>
            <a:ext cx="1296144" cy="57606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flipV="1">
            <a:off x="4860032" y="1916832"/>
            <a:ext cx="1368152" cy="288032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 flipV="1">
            <a:off x="4860032" y="692696"/>
            <a:ext cx="1368152" cy="1512168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4932040" y="2204864"/>
            <a:ext cx="1368152" cy="792088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4860032" y="2204864"/>
            <a:ext cx="1440160" cy="1872208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83568" y="3789040"/>
            <a:ext cx="4608512" cy="648072"/>
          </a:xfrm>
          <a:prstGeom prst="rect">
            <a:avLst/>
          </a:prstGeom>
          <a:noFill/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611560" y="5301208"/>
            <a:ext cx="7488832" cy="864096"/>
          </a:xfrm>
          <a:prstGeom prst="rect">
            <a:avLst/>
          </a:prstGeom>
          <a:noFill/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188640"/>
            <a:ext cx="8118506" cy="6669359"/>
          </a:xfrm>
        </p:spPr>
        <p:txBody>
          <a:bodyPr>
            <a:normAutofit/>
          </a:bodyPr>
          <a:lstStyle/>
          <a:p>
            <a:pPr algn="l"/>
            <a:r>
              <a:rPr lang="fr-FR" dirty="0" smtClean="0">
                <a:solidFill>
                  <a:schemeClr val="tx1"/>
                </a:solidFill>
              </a:rPr>
              <a:t>Deux événements A et B sont </a:t>
            </a:r>
            <a:r>
              <a:rPr lang="fr-FR" dirty="0" smtClean="0">
                <a:solidFill>
                  <a:srgbClr val="FF0000"/>
                </a:solidFill>
              </a:rPr>
              <a:t>complémentaires</a:t>
            </a:r>
            <a:r>
              <a:rPr lang="fr-FR" dirty="0" smtClean="0">
                <a:solidFill>
                  <a:schemeClr val="tx1"/>
                </a:solidFill>
              </a:rPr>
              <a:t> lorsque   </a:t>
            </a:r>
            <a:r>
              <a:rPr lang="fr-FR" dirty="0" smtClean="0">
                <a:solidFill>
                  <a:srgbClr val="00B050"/>
                </a:solidFill>
              </a:rPr>
              <a:t>…</a:t>
            </a: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        		</a:t>
            </a:r>
            <a:r>
              <a:rPr lang="fr-FR" dirty="0" smtClean="0">
                <a:solidFill>
                  <a:schemeClr val="bg1"/>
                </a:solidFill>
              </a:rPr>
              <a:t>A et B forment une partition de </a:t>
            </a:r>
            <a:r>
              <a:rPr lang="el-GR" dirty="0" smtClean="0">
                <a:solidFill>
                  <a:schemeClr val="bg1"/>
                </a:solidFill>
              </a:rPr>
              <a:t>Ω</a:t>
            </a:r>
            <a:endParaRPr lang="fr-FR" dirty="0" smtClean="0">
              <a:solidFill>
                <a:schemeClr val="bg1"/>
              </a:solidFill>
            </a:endParaRPr>
          </a:p>
          <a:p>
            <a:pPr algn="l"/>
            <a:r>
              <a:rPr lang="fr-FR" dirty="0" smtClean="0">
                <a:solidFill>
                  <a:schemeClr val="bg1"/>
                </a:solidFill>
              </a:rPr>
              <a:t>		A = B</a:t>
            </a:r>
          </a:p>
          <a:p>
            <a:pPr algn="l"/>
            <a:r>
              <a:rPr lang="fr-FR" sz="2800" dirty="0" smtClean="0">
                <a:solidFill>
                  <a:schemeClr val="bg1"/>
                </a:solidFill>
              </a:rPr>
              <a:t>                         Remarque : A ∩</a:t>
            </a: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800" dirty="0" smtClean="0">
                <a:solidFill>
                  <a:schemeClr val="bg1"/>
                </a:solidFill>
              </a:rPr>
              <a:t>B = Ø  ne suffit pas</a:t>
            </a:r>
          </a:p>
          <a:p>
            <a:pPr algn="l"/>
            <a:r>
              <a:rPr lang="fr-FR" sz="4800" dirty="0" smtClean="0">
                <a:solidFill>
                  <a:schemeClr val="bg1"/>
                </a:solidFill>
              </a:rPr>
              <a:t>   </a:t>
            </a:r>
          </a:p>
          <a:p>
            <a:pPr algn="l"/>
            <a:r>
              <a:rPr lang="fr-FR" dirty="0" smtClean="0">
                <a:solidFill>
                  <a:schemeClr val="bg1"/>
                </a:solidFill>
              </a:rPr>
              <a:t>Deux événements A et B sont incompatibles lorsque    p(A </a:t>
            </a:r>
            <a:r>
              <a:rPr lang="fr-FR" sz="3600" dirty="0" smtClean="0">
                <a:solidFill>
                  <a:schemeClr val="bg1"/>
                </a:solidFill>
              </a:rPr>
              <a:t>∩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>B) = 0          A </a:t>
            </a:r>
            <a:r>
              <a:rPr lang="fr-FR" sz="3600" dirty="0" smtClean="0">
                <a:solidFill>
                  <a:schemeClr val="bg1"/>
                </a:solidFill>
              </a:rPr>
              <a:t>∩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>B = Ø   </a:t>
            </a:r>
            <a:r>
              <a:rPr lang="fr-FR" sz="1800" dirty="0" smtClean="0">
                <a:solidFill>
                  <a:schemeClr val="bg1"/>
                </a:solidFill>
              </a:rPr>
              <a:t>ensemble vide</a:t>
            </a:r>
          </a:p>
          <a:p>
            <a:pPr algn="l"/>
            <a:endParaRPr lang="fr-FR" sz="1800" dirty="0" smtClean="0">
              <a:solidFill>
                <a:schemeClr val="bg1"/>
              </a:solidFill>
            </a:endParaRPr>
          </a:p>
          <a:p>
            <a:pPr algn="l"/>
            <a:r>
              <a:rPr lang="fr-FR" dirty="0" smtClean="0">
                <a:solidFill>
                  <a:schemeClr val="bg1"/>
                </a:solidFill>
              </a:rPr>
              <a:t>Deux événements A et B sont indépendants lorsque   p(A </a:t>
            </a:r>
            <a:r>
              <a:rPr lang="fr-FR" sz="3600" dirty="0" smtClean="0">
                <a:solidFill>
                  <a:schemeClr val="bg1"/>
                </a:solidFill>
              </a:rPr>
              <a:t>∩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>B) = p(A) × p(B)         </a:t>
            </a:r>
            <a:r>
              <a:rPr lang="fr-FR" dirty="0" err="1" smtClean="0">
                <a:solidFill>
                  <a:schemeClr val="bg1"/>
                </a:solidFill>
              </a:rPr>
              <a:t>p</a:t>
            </a:r>
            <a:r>
              <a:rPr lang="fr-FR" baseline="-25000" dirty="0" err="1" smtClean="0">
                <a:solidFill>
                  <a:schemeClr val="bg1"/>
                </a:solidFill>
              </a:rPr>
              <a:t>B</a:t>
            </a:r>
            <a:r>
              <a:rPr lang="fr-FR" dirty="0" smtClean="0">
                <a:solidFill>
                  <a:schemeClr val="bg1"/>
                </a:solidFill>
              </a:rPr>
              <a:t>(A) = p(A) </a:t>
            </a:r>
          </a:p>
        </p:txBody>
      </p: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188640"/>
            <a:ext cx="8118506" cy="6669359"/>
          </a:xfrm>
        </p:spPr>
        <p:txBody>
          <a:bodyPr>
            <a:normAutofit/>
          </a:bodyPr>
          <a:lstStyle/>
          <a:p>
            <a:pPr algn="l"/>
            <a:r>
              <a:rPr lang="fr-FR" dirty="0" smtClean="0">
                <a:solidFill>
                  <a:schemeClr val="tx1"/>
                </a:solidFill>
              </a:rPr>
              <a:t>Deux événements A et B sont </a:t>
            </a:r>
            <a:r>
              <a:rPr lang="fr-FR" dirty="0" smtClean="0">
                <a:solidFill>
                  <a:srgbClr val="FF0000"/>
                </a:solidFill>
              </a:rPr>
              <a:t>complémentaires</a:t>
            </a:r>
            <a:r>
              <a:rPr lang="fr-FR" dirty="0" smtClean="0">
                <a:solidFill>
                  <a:schemeClr val="tx1"/>
                </a:solidFill>
              </a:rPr>
              <a:t> lorsque   </a:t>
            </a:r>
            <a:r>
              <a:rPr lang="fr-FR" dirty="0" smtClean="0">
                <a:solidFill>
                  <a:srgbClr val="00B050"/>
                </a:solidFill>
              </a:rPr>
              <a:t>p(A) + p(B) = 1 </a:t>
            </a: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        		A et B forment une partition de </a:t>
            </a:r>
            <a:r>
              <a:rPr lang="el-GR" dirty="0" smtClean="0">
                <a:solidFill>
                  <a:srgbClr val="00B050"/>
                </a:solidFill>
              </a:rPr>
              <a:t>Ω</a:t>
            </a:r>
            <a:endParaRPr lang="fr-FR" dirty="0" smtClean="0">
              <a:solidFill>
                <a:srgbClr val="00B050"/>
              </a:solidFill>
            </a:endParaRP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A = B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                         Remarque : </a:t>
            </a:r>
            <a:r>
              <a:rPr lang="fr-FR" sz="2800" dirty="0" smtClean="0">
                <a:solidFill>
                  <a:srgbClr val="00B050"/>
                </a:solidFill>
              </a:rPr>
              <a:t>A ∩</a:t>
            </a:r>
            <a:r>
              <a:rPr lang="fr-FR" sz="2400" dirty="0" smtClean="0">
                <a:solidFill>
                  <a:srgbClr val="00B050"/>
                </a:solidFill>
              </a:rPr>
              <a:t> </a:t>
            </a:r>
            <a:r>
              <a:rPr lang="fr-FR" sz="2800" dirty="0" smtClean="0">
                <a:solidFill>
                  <a:srgbClr val="00B050"/>
                </a:solidFill>
              </a:rPr>
              <a:t>B = Ø  </a:t>
            </a:r>
            <a:r>
              <a:rPr lang="fr-FR" sz="2800" dirty="0" smtClean="0">
                <a:solidFill>
                  <a:schemeClr val="tx1"/>
                </a:solidFill>
              </a:rPr>
              <a:t>ne …</a:t>
            </a:r>
          </a:p>
          <a:p>
            <a:pPr algn="l"/>
            <a:r>
              <a:rPr lang="fr-FR" sz="4800" dirty="0" smtClean="0">
                <a:solidFill>
                  <a:schemeClr val="tx1"/>
                </a:solidFill>
              </a:rPr>
              <a:t>   </a:t>
            </a:r>
          </a:p>
          <a:p>
            <a:pPr algn="l"/>
            <a:r>
              <a:rPr lang="fr-FR" dirty="0" smtClean="0">
                <a:solidFill>
                  <a:schemeClr val="bg1"/>
                </a:solidFill>
              </a:rPr>
              <a:t>Deux événements A et B sont incompatibles lorsque    p(A </a:t>
            </a:r>
            <a:r>
              <a:rPr lang="fr-FR" sz="3600" dirty="0" smtClean="0">
                <a:solidFill>
                  <a:schemeClr val="bg1"/>
                </a:solidFill>
              </a:rPr>
              <a:t>∩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>B) = 0          A </a:t>
            </a:r>
            <a:r>
              <a:rPr lang="fr-FR" sz="3600" dirty="0" smtClean="0">
                <a:solidFill>
                  <a:schemeClr val="bg1"/>
                </a:solidFill>
              </a:rPr>
              <a:t>∩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>B = Ø   </a:t>
            </a:r>
            <a:r>
              <a:rPr lang="fr-FR" sz="1800" dirty="0" smtClean="0">
                <a:solidFill>
                  <a:schemeClr val="bg1"/>
                </a:solidFill>
              </a:rPr>
              <a:t>ensemble vide</a:t>
            </a:r>
          </a:p>
          <a:p>
            <a:pPr algn="l"/>
            <a:endParaRPr lang="fr-FR" sz="1800" dirty="0" smtClean="0">
              <a:solidFill>
                <a:schemeClr val="bg1"/>
              </a:solidFill>
            </a:endParaRPr>
          </a:p>
          <a:p>
            <a:pPr algn="l"/>
            <a:r>
              <a:rPr lang="fr-FR" dirty="0" smtClean="0">
                <a:solidFill>
                  <a:schemeClr val="bg1"/>
                </a:solidFill>
              </a:rPr>
              <a:t>Deux événements A et B sont indépendants lorsque   p(A </a:t>
            </a:r>
            <a:r>
              <a:rPr lang="fr-FR" sz="3600" dirty="0" smtClean="0">
                <a:solidFill>
                  <a:schemeClr val="bg1"/>
                </a:solidFill>
              </a:rPr>
              <a:t>∩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>B) = p(A) × p(B)         </a:t>
            </a:r>
            <a:r>
              <a:rPr lang="fr-FR" dirty="0" err="1" smtClean="0">
                <a:solidFill>
                  <a:schemeClr val="bg1"/>
                </a:solidFill>
              </a:rPr>
              <a:t>p</a:t>
            </a:r>
            <a:r>
              <a:rPr lang="fr-FR" baseline="-25000" dirty="0" err="1" smtClean="0">
                <a:solidFill>
                  <a:schemeClr val="bg1"/>
                </a:solidFill>
              </a:rPr>
              <a:t>B</a:t>
            </a:r>
            <a:r>
              <a:rPr lang="fr-FR" dirty="0" smtClean="0">
                <a:solidFill>
                  <a:schemeClr val="bg1"/>
                </a:solidFill>
              </a:rPr>
              <a:t>(A) = p(A) </a:t>
            </a:r>
          </a:p>
        </p:txBody>
      </p:sp>
      <p:sp>
        <p:nvSpPr>
          <p:cNvPr id="4" name="Double flèche horizontale 3"/>
          <p:cNvSpPr/>
          <p:nvPr/>
        </p:nvSpPr>
        <p:spPr>
          <a:xfrm>
            <a:off x="1907704" y="1340768"/>
            <a:ext cx="648072" cy="3600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/>
          <p:cNvCxnSpPr/>
          <p:nvPr/>
        </p:nvCxnSpPr>
        <p:spPr>
          <a:xfrm>
            <a:off x="3275856" y="1916832"/>
            <a:ext cx="288032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ouble flèche horizontale 6"/>
          <p:cNvSpPr/>
          <p:nvPr/>
        </p:nvSpPr>
        <p:spPr>
          <a:xfrm>
            <a:off x="1907704" y="1916832"/>
            <a:ext cx="648072" cy="3600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188640"/>
            <a:ext cx="8118506" cy="6669359"/>
          </a:xfrm>
        </p:spPr>
        <p:txBody>
          <a:bodyPr>
            <a:normAutofit/>
          </a:bodyPr>
          <a:lstStyle/>
          <a:p>
            <a:pPr algn="l"/>
            <a:r>
              <a:rPr lang="fr-FR" dirty="0" smtClean="0">
                <a:solidFill>
                  <a:schemeClr val="tx1"/>
                </a:solidFill>
              </a:rPr>
              <a:t>Deux événements A et B sont </a:t>
            </a:r>
            <a:r>
              <a:rPr lang="fr-FR" dirty="0" smtClean="0">
                <a:solidFill>
                  <a:srgbClr val="FF0000"/>
                </a:solidFill>
              </a:rPr>
              <a:t>complémentaires</a:t>
            </a:r>
            <a:r>
              <a:rPr lang="fr-FR" dirty="0" smtClean="0">
                <a:solidFill>
                  <a:schemeClr val="tx1"/>
                </a:solidFill>
              </a:rPr>
              <a:t> lorsque   </a:t>
            </a:r>
            <a:r>
              <a:rPr lang="fr-FR" dirty="0" smtClean="0">
                <a:solidFill>
                  <a:srgbClr val="00B050"/>
                </a:solidFill>
              </a:rPr>
              <a:t>p(A) + p(B) = 1 </a:t>
            </a: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        		A et B forment une partition de </a:t>
            </a:r>
            <a:r>
              <a:rPr lang="el-GR" dirty="0" smtClean="0">
                <a:solidFill>
                  <a:srgbClr val="00B050"/>
                </a:solidFill>
              </a:rPr>
              <a:t>Ω</a:t>
            </a:r>
            <a:endParaRPr lang="fr-FR" dirty="0" smtClean="0">
              <a:solidFill>
                <a:srgbClr val="00B050"/>
              </a:solidFill>
            </a:endParaRP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A = B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                         Remarque : </a:t>
            </a:r>
            <a:r>
              <a:rPr lang="fr-FR" sz="2800" dirty="0" smtClean="0">
                <a:solidFill>
                  <a:srgbClr val="00B050"/>
                </a:solidFill>
              </a:rPr>
              <a:t>A ∩</a:t>
            </a:r>
            <a:r>
              <a:rPr lang="fr-FR" sz="2400" dirty="0" smtClean="0">
                <a:solidFill>
                  <a:srgbClr val="00B050"/>
                </a:solidFill>
              </a:rPr>
              <a:t> </a:t>
            </a:r>
            <a:r>
              <a:rPr lang="fr-FR" sz="2800" dirty="0" smtClean="0">
                <a:solidFill>
                  <a:srgbClr val="00B050"/>
                </a:solidFill>
              </a:rPr>
              <a:t>B = Ø  </a:t>
            </a:r>
            <a:r>
              <a:rPr lang="fr-FR" sz="2800" dirty="0" smtClean="0">
                <a:solidFill>
                  <a:schemeClr val="tx1"/>
                </a:solidFill>
              </a:rPr>
              <a:t>ne suffit pas</a:t>
            </a:r>
          </a:p>
          <a:p>
            <a:pPr algn="l"/>
            <a:r>
              <a:rPr lang="fr-FR" sz="4800" dirty="0" smtClean="0">
                <a:solidFill>
                  <a:schemeClr val="tx1"/>
                </a:solidFill>
              </a:rPr>
              <a:t>  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Deux événements A et B sont </a:t>
            </a:r>
            <a:r>
              <a:rPr lang="fr-FR" dirty="0" smtClean="0">
                <a:solidFill>
                  <a:srgbClr val="FF0000"/>
                </a:solidFill>
              </a:rPr>
              <a:t>incompatibles</a:t>
            </a:r>
            <a:r>
              <a:rPr lang="fr-FR" dirty="0" smtClean="0">
                <a:solidFill>
                  <a:schemeClr val="tx1"/>
                </a:solidFill>
              </a:rPr>
              <a:t> lorsque    </a:t>
            </a:r>
            <a:r>
              <a:rPr lang="fr-FR" dirty="0" smtClean="0">
                <a:solidFill>
                  <a:srgbClr val="00B050"/>
                </a:solidFill>
              </a:rPr>
              <a:t>…</a:t>
            </a:r>
            <a:endParaRPr lang="fr-FR" sz="1800" dirty="0" smtClean="0">
              <a:solidFill>
                <a:schemeClr val="tx1"/>
              </a:solidFill>
            </a:endParaRPr>
          </a:p>
          <a:p>
            <a:pPr algn="l"/>
            <a:endParaRPr lang="fr-FR" sz="1800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bg1"/>
                </a:solidFill>
              </a:rPr>
              <a:t>Deux événements A et B sont indépendants lorsque   p(A </a:t>
            </a:r>
            <a:r>
              <a:rPr lang="fr-FR" sz="3600" dirty="0" smtClean="0">
                <a:solidFill>
                  <a:schemeClr val="bg1"/>
                </a:solidFill>
              </a:rPr>
              <a:t>∩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>B) = p(A) × p(B)         </a:t>
            </a:r>
            <a:r>
              <a:rPr lang="fr-FR" dirty="0" err="1" smtClean="0">
                <a:solidFill>
                  <a:schemeClr val="bg1"/>
                </a:solidFill>
              </a:rPr>
              <a:t>p</a:t>
            </a:r>
            <a:r>
              <a:rPr lang="fr-FR" baseline="-25000" dirty="0" err="1" smtClean="0">
                <a:solidFill>
                  <a:schemeClr val="bg1"/>
                </a:solidFill>
              </a:rPr>
              <a:t>B</a:t>
            </a:r>
            <a:r>
              <a:rPr lang="fr-FR" dirty="0" smtClean="0">
                <a:solidFill>
                  <a:schemeClr val="bg1"/>
                </a:solidFill>
              </a:rPr>
              <a:t>(A) = p(A) </a:t>
            </a:r>
          </a:p>
        </p:txBody>
      </p:sp>
      <p:sp>
        <p:nvSpPr>
          <p:cNvPr id="4" name="Double flèche horizontale 3"/>
          <p:cNvSpPr/>
          <p:nvPr/>
        </p:nvSpPr>
        <p:spPr>
          <a:xfrm>
            <a:off x="1907704" y="1340768"/>
            <a:ext cx="648072" cy="3600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/>
          <p:cNvCxnSpPr/>
          <p:nvPr/>
        </p:nvCxnSpPr>
        <p:spPr>
          <a:xfrm>
            <a:off x="3275856" y="1916832"/>
            <a:ext cx="288032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ouble flèche horizontale 6"/>
          <p:cNvSpPr/>
          <p:nvPr/>
        </p:nvSpPr>
        <p:spPr>
          <a:xfrm>
            <a:off x="1907704" y="1916832"/>
            <a:ext cx="648072" cy="3600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508104" y="2924944"/>
            <a:ext cx="2736304" cy="64807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7596336" y="3068960"/>
            <a:ext cx="504056" cy="36004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652120" y="3068960"/>
            <a:ext cx="936104" cy="3600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188640"/>
            <a:ext cx="8118506" cy="6669359"/>
          </a:xfrm>
        </p:spPr>
        <p:txBody>
          <a:bodyPr>
            <a:normAutofit/>
          </a:bodyPr>
          <a:lstStyle/>
          <a:p>
            <a:pPr algn="l"/>
            <a:r>
              <a:rPr lang="fr-FR" dirty="0" smtClean="0">
                <a:solidFill>
                  <a:schemeClr val="tx1"/>
                </a:solidFill>
              </a:rPr>
              <a:t>Deux événements A et B sont </a:t>
            </a:r>
            <a:r>
              <a:rPr lang="fr-FR" dirty="0" smtClean="0">
                <a:solidFill>
                  <a:srgbClr val="FF0000"/>
                </a:solidFill>
              </a:rPr>
              <a:t>complémentaires</a:t>
            </a:r>
            <a:r>
              <a:rPr lang="fr-FR" dirty="0" smtClean="0">
                <a:solidFill>
                  <a:schemeClr val="tx1"/>
                </a:solidFill>
              </a:rPr>
              <a:t> lorsque   </a:t>
            </a:r>
            <a:r>
              <a:rPr lang="fr-FR" dirty="0" smtClean="0">
                <a:solidFill>
                  <a:srgbClr val="00B050"/>
                </a:solidFill>
              </a:rPr>
              <a:t>p(A) + p(B) = 1 </a:t>
            </a: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        		A et B forment une partition de </a:t>
            </a:r>
            <a:r>
              <a:rPr lang="el-GR" dirty="0" smtClean="0">
                <a:solidFill>
                  <a:srgbClr val="00B050"/>
                </a:solidFill>
              </a:rPr>
              <a:t>Ω</a:t>
            </a:r>
            <a:endParaRPr lang="fr-FR" dirty="0" smtClean="0">
              <a:solidFill>
                <a:srgbClr val="00B050"/>
              </a:solidFill>
            </a:endParaRP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A = B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                         Remarque : </a:t>
            </a:r>
            <a:r>
              <a:rPr lang="fr-FR" sz="2800" dirty="0" smtClean="0">
                <a:solidFill>
                  <a:srgbClr val="00B050"/>
                </a:solidFill>
              </a:rPr>
              <a:t>A ∩</a:t>
            </a:r>
            <a:r>
              <a:rPr lang="fr-FR" sz="2400" dirty="0" smtClean="0">
                <a:solidFill>
                  <a:srgbClr val="00B050"/>
                </a:solidFill>
              </a:rPr>
              <a:t> </a:t>
            </a:r>
            <a:r>
              <a:rPr lang="fr-FR" sz="2800" dirty="0" smtClean="0">
                <a:solidFill>
                  <a:srgbClr val="00B050"/>
                </a:solidFill>
              </a:rPr>
              <a:t>B = Ø  </a:t>
            </a:r>
            <a:r>
              <a:rPr lang="fr-FR" sz="2800" dirty="0" smtClean="0">
                <a:solidFill>
                  <a:schemeClr val="tx1"/>
                </a:solidFill>
              </a:rPr>
              <a:t>ne suffit pas</a:t>
            </a:r>
          </a:p>
          <a:p>
            <a:pPr algn="l"/>
            <a:r>
              <a:rPr lang="fr-FR" sz="4800" dirty="0" smtClean="0">
                <a:solidFill>
                  <a:schemeClr val="tx1"/>
                </a:solidFill>
              </a:rPr>
              <a:t>  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Deux événements A et B sont </a:t>
            </a:r>
            <a:r>
              <a:rPr lang="fr-FR" dirty="0" smtClean="0">
                <a:solidFill>
                  <a:srgbClr val="FF0000"/>
                </a:solidFill>
              </a:rPr>
              <a:t>incompatibles</a:t>
            </a:r>
            <a:r>
              <a:rPr lang="fr-FR" dirty="0" smtClean="0">
                <a:solidFill>
                  <a:schemeClr val="tx1"/>
                </a:solidFill>
              </a:rPr>
              <a:t> lorsque    </a:t>
            </a:r>
            <a:r>
              <a:rPr lang="fr-FR" dirty="0" smtClean="0">
                <a:solidFill>
                  <a:srgbClr val="00B050"/>
                </a:solidFill>
              </a:rPr>
              <a:t>p(A </a:t>
            </a:r>
            <a:r>
              <a:rPr lang="fr-FR" sz="3600" dirty="0" smtClean="0">
                <a:solidFill>
                  <a:srgbClr val="00B050"/>
                </a:solidFill>
              </a:rPr>
              <a:t>∩</a:t>
            </a:r>
            <a:r>
              <a:rPr lang="fr-FR" sz="2800" dirty="0" smtClean="0">
                <a:solidFill>
                  <a:srgbClr val="00B050"/>
                </a:solidFill>
              </a:rPr>
              <a:t> </a:t>
            </a:r>
            <a:r>
              <a:rPr lang="fr-FR" dirty="0" smtClean="0">
                <a:solidFill>
                  <a:srgbClr val="00B050"/>
                </a:solidFill>
              </a:rPr>
              <a:t>B) = 0          </a:t>
            </a:r>
            <a:r>
              <a:rPr lang="fr-FR" dirty="0" smtClean="0">
                <a:solidFill>
                  <a:schemeClr val="tx1"/>
                </a:solidFill>
              </a:rPr>
              <a:t>A </a:t>
            </a:r>
            <a:r>
              <a:rPr lang="fr-FR" sz="3600" dirty="0" smtClean="0">
                <a:solidFill>
                  <a:schemeClr val="tx1"/>
                </a:solidFill>
              </a:rPr>
              <a:t>∩</a:t>
            </a:r>
            <a:r>
              <a:rPr lang="fr-FR" sz="2800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B = Ø   </a:t>
            </a:r>
            <a:r>
              <a:rPr lang="fr-FR" sz="1800" dirty="0" smtClean="0">
                <a:solidFill>
                  <a:schemeClr val="tx1"/>
                </a:solidFill>
              </a:rPr>
              <a:t>ensemble vide</a:t>
            </a:r>
          </a:p>
          <a:p>
            <a:pPr algn="l"/>
            <a:endParaRPr lang="fr-FR" sz="1800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Deux événements A et B sont </a:t>
            </a:r>
            <a:r>
              <a:rPr lang="fr-FR" dirty="0" smtClean="0">
                <a:solidFill>
                  <a:srgbClr val="FF0000"/>
                </a:solidFill>
              </a:rPr>
              <a:t>indépendants</a:t>
            </a:r>
            <a:r>
              <a:rPr lang="fr-FR" dirty="0" smtClean="0">
                <a:solidFill>
                  <a:schemeClr val="tx1"/>
                </a:solidFill>
              </a:rPr>
              <a:t> lorsque   </a:t>
            </a:r>
            <a:r>
              <a:rPr lang="fr-FR" dirty="0" smtClean="0">
                <a:solidFill>
                  <a:srgbClr val="00B050"/>
                </a:solidFill>
              </a:rPr>
              <a:t>…</a:t>
            </a:r>
            <a:endParaRPr lang="fr-FR" dirty="0" smtClean="0">
              <a:solidFill>
                <a:schemeClr val="tx1"/>
              </a:solidFill>
            </a:endParaRPr>
          </a:p>
        </p:txBody>
      </p:sp>
      <p:sp>
        <p:nvSpPr>
          <p:cNvPr id="4" name="Double flèche horizontale 3"/>
          <p:cNvSpPr/>
          <p:nvPr/>
        </p:nvSpPr>
        <p:spPr>
          <a:xfrm>
            <a:off x="1907704" y="1340768"/>
            <a:ext cx="648072" cy="3600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/>
          <p:cNvCxnSpPr/>
          <p:nvPr/>
        </p:nvCxnSpPr>
        <p:spPr>
          <a:xfrm>
            <a:off x="3275856" y="1916832"/>
            <a:ext cx="288032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ouble flèche horizontale 6"/>
          <p:cNvSpPr/>
          <p:nvPr/>
        </p:nvSpPr>
        <p:spPr>
          <a:xfrm>
            <a:off x="1907704" y="1916832"/>
            <a:ext cx="648072" cy="3600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Double flèche horizontale 7"/>
          <p:cNvSpPr/>
          <p:nvPr/>
        </p:nvSpPr>
        <p:spPr>
          <a:xfrm>
            <a:off x="4572000" y="4509120"/>
            <a:ext cx="648072" cy="3600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508104" y="2924944"/>
            <a:ext cx="2736304" cy="64807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7596336" y="3068960"/>
            <a:ext cx="504056" cy="36004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652120" y="3068960"/>
            <a:ext cx="936104" cy="3600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6293" y="342814"/>
            <a:ext cx="7886700" cy="6515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2°) </a:t>
            </a:r>
            <a:r>
              <a:rPr lang="fr-FR" u="sng" dirty="0" smtClean="0"/>
              <a:t>Probabilité</a:t>
            </a:r>
            <a:r>
              <a:rPr lang="fr-FR" dirty="0" smtClean="0"/>
              <a:t> d’un événement :</a:t>
            </a:r>
          </a:p>
          <a:p>
            <a:pPr marL="0" indent="0">
              <a:buNone/>
            </a:pPr>
            <a:r>
              <a:rPr lang="fr-FR" dirty="0" smtClean="0"/>
              <a:t>               </a:t>
            </a:r>
            <a:r>
              <a:rPr lang="fr-FR" dirty="0" err="1" smtClean="0"/>
              <a:t>n</a:t>
            </a:r>
            <a:r>
              <a:rPr lang="fr-FR" baseline="-25000" dirty="0" err="1" smtClean="0"/>
              <a:t>B</a:t>
            </a:r>
            <a:r>
              <a:rPr lang="fr-FR" dirty="0" smtClean="0"/>
              <a:t> 	 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p(B) = 		</a:t>
            </a:r>
          </a:p>
          <a:p>
            <a:pPr marL="0" indent="0">
              <a:buNone/>
            </a:pPr>
            <a:r>
              <a:rPr lang="fr-FR" dirty="0" smtClean="0"/>
              <a:t>               N 		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en équiprobabilité ! </a:t>
            </a:r>
            <a:r>
              <a:rPr lang="fr-FR" sz="2600" dirty="0" smtClean="0"/>
              <a:t>Lorsque tous les événements élémentaires ont la même probabilité d’arriver !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Contrexemple : </a:t>
            </a:r>
            <a:r>
              <a:rPr lang="fr-FR" dirty="0" smtClean="0"/>
              <a:t>un dé truqué où le 6 a 3 fois plus de chances de sortir qu’un autre nombre.</a:t>
            </a:r>
          </a:p>
          <a:p>
            <a:pPr marL="0" indent="0">
              <a:buNone/>
            </a:pPr>
            <a:r>
              <a:rPr lang="fr-FR" dirty="0" smtClean="0"/>
              <a:t>p(6) = </a:t>
            </a:r>
            <a:r>
              <a:rPr lang="fr-FR" dirty="0" smtClean="0">
                <a:solidFill>
                  <a:srgbClr val="FF0000"/>
                </a:solidFill>
              </a:rPr>
              <a:t>… ?       </a:t>
            </a:r>
            <a:r>
              <a:rPr lang="fr-FR" dirty="0" smtClean="0"/>
              <a:t>et      p(1) = p(2) = … = p(5) = </a:t>
            </a:r>
            <a:r>
              <a:rPr lang="fr-FR" dirty="0" smtClean="0">
                <a:solidFill>
                  <a:srgbClr val="FF0000"/>
                </a:solidFill>
              </a:rPr>
              <a:t>… ?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Rectangle 3"/>
          <p:cNvSpPr/>
          <p:nvPr/>
        </p:nvSpPr>
        <p:spPr>
          <a:xfrm>
            <a:off x="611560" y="980728"/>
            <a:ext cx="2376264" cy="1710598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cxnSp>
        <p:nvCxnSpPr>
          <p:cNvPr id="6" name="Connecteur droit 5"/>
          <p:cNvCxnSpPr/>
          <p:nvPr/>
        </p:nvCxnSpPr>
        <p:spPr>
          <a:xfrm>
            <a:off x="1763688" y="1844824"/>
            <a:ext cx="108012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40489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188640"/>
            <a:ext cx="8118506" cy="6669359"/>
          </a:xfrm>
        </p:spPr>
        <p:txBody>
          <a:bodyPr>
            <a:normAutofit/>
          </a:bodyPr>
          <a:lstStyle/>
          <a:p>
            <a:pPr algn="l"/>
            <a:r>
              <a:rPr lang="fr-FR" dirty="0" smtClean="0">
                <a:solidFill>
                  <a:schemeClr val="tx1"/>
                </a:solidFill>
              </a:rPr>
              <a:t>Deux événements A et B sont </a:t>
            </a:r>
            <a:r>
              <a:rPr lang="fr-FR" dirty="0" smtClean="0">
                <a:solidFill>
                  <a:srgbClr val="FF0000"/>
                </a:solidFill>
              </a:rPr>
              <a:t>complémentaires</a:t>
            </a:r>
            <a:r>
              <a:rPr lang="fr-FR" dirty="0" smtClean="0">
                <a:solidFill>
                  <a:schemeClr val="tx1"/>
                </a:solidFill>
              </a:rPr>
              <a:t> lorsque   </a:t>
            </a:r>
            <a:r>
              <a:rPr lang="fr-FR" dirty="0" smtClean="0">
                <a:solidFill>
                  <a:srgbClr val="00B050"/>
                </a:solidFill>
              </a:rPr>
              <a:t>p(A) + p(B) = 1 </a:t>
            </a: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        		A et B forment une partition de </a:t>
            </a:r>
            <a:r>
              <a:rPr lang="el-GR" dirty="0" smtClean="0">
                <a:solidFill>
                  <a:srgbClr val="00B050"/>
                </a:solidFill>
              </a:rPr>
              <a:t>Ω</a:t>
            </a:r>
            <a:endParaRPr lang="fr-FR" dirty="0" smtClean="0">
              <a:solidFill>
                <a:srgbClr val="00B050"/>
              </a:solidFill>
            </a:endParaRP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A = B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                         Remarque : </a:t>
            </a:r>
            <a:r>
              <a:rPr lang="fr-FR" sz="2800" dirty="0" smtClean="0">
                <a:solidFill>
                  <a:srgbClr val="00B050"/>
                </a:solidFill>
              </a:rPr>
              <a:t>A ∩</a:t>
            </a:r>
            <a:r>
              <a:rPr lang="fr-FR" sz="2400" dirty="0" smtClean="0">
                <a:solidFill>
                  <a:srgbClr val="00B050"/>
                </a:solidFill>
              </a:rPr>
              <a:t> </a:t>
            </a:r>
            <a:r>
              <a:rPr lang="fr-FR" sz="2800" dirty="0" smtClean="0">
                <a:solidFill>
                  <a:srgbClr val="00B050"/>
                </a:solidFill>
              </a:rPr>
              <a:t>B = Ø  </a:t>
            </a:r>
            <a:r>
              <a:rPr lang="fr-FR" sz="2800" dirty="0" smtClean="0">
                <a:solidFill>
                  <a:schemeClr val="tx1"/>
                </a:solidFill>
              </a:rPr>
              <a:t>ne suffit pas</a:t>
            </a:r>
          </a:p>
          <a:p>
            <a:pPr algn="l"/>
            <a:r>
              <a:rPr lang="fr-FR" sz="4800" dirty="0" smtClean="0">
                <a:solidFill>
                  <a:schemeClr val="tx1"/>
                </a:solidFill>
              </a:rPr>
              <a:t>  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Deux événements A et B sont </a:t>
            </a:r>
            <a:r>
              <a:rPr lang="fr-FR" dirty="0" smtClean="0">
                <a:solidFill>
                  <a:srgbClr val="FF0000"/>
                </a:solidFill>
              </a:rPr>
              <a:t>incompatibles</a:t>
            </a:r>
            <a:r>
              <a:rPr lang="fr-FR" dirty="0" smtClean="0">
                <a:solidFill>
                  <a:schemeClr val="tx1"/>
                </a:solidFill>
              </a:rPr>
              <a:t> lorsque    </a:t>
            </a:r>
            <a:r>
              <a:rPr lang="fr-FR" dirty="0" smtClean="0">
                <a:solidFill>
                  <a:srgbClr val="00B050"/>
                </a:solidFill>
              </a:rPr>
              <a:t>p(A </a:t>
            </a:r>
            <a:r>
              <a:rPr lang="fr-FR" sz="3600" dirty="0" smtClean="0">
                <a:solidFill>
                  <a:srgbClr val="00B050"/>
                </a:solidFill>
              </a:rPr>
              <a:t>∩</a:t>
            </a:r>
            <a:r>
              <a:rPr lang="fr-FR" sz="2800" dirty="0" smtClean="0">
                <a:solidFill>
                  <a:srgbClr val="00B050"/>
                </a:solidFill>
              </a:rPr>
              <a:t> </a:t>
            </a:r>
            <a:r>
              <a:rPr lang="fr-FR" dirty="0" smtClean="0">
                <a:solidFill>
                  <a:srgbClr val="00B050"/>
                </a:solidFill>
              </a:rPr>
              <a:t>B) = 0          </a:t>
            </a:r>
            <a:r>
              <a:rPr lang="fr-FR" dirty="0" smtClean="0">
                <a:solidFill>
                  <a:schemeClr val="tx1"/>
                </a:solidFill>
              </a:rPr>
              <a:t>A </a:t>
            </a:r>
            <a:r>
              <a:rPr lang="fr-FR" sz="3600" dirty="0" smtClean="0">
                <a:solidFill>
                  <a:schemeClr val="tx1"/>
                </a:solidFill>
              </a:rPr>
              <a:t>∩</a:t>
            </a:r>
            <a:r>
              <a:rPr lang="fr-FR" sz="2800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B = Ø   </a:t>
            </a:r>
            <a:r>
              <a:rPr lang="fr-FR" sz="1800" dirty="0" smtClean="0">
                <a:solidFill>
                  <a:schemeClr val="tx1"/>
                </a:solidFill>
              </a:rPr>
              <a:t>ensemble vide</a:t>
            </a:r>
          </a:p>
          <a:p>
            <a:pPr algn="l"/>
            <a:endParaRPr lang="fr-FR" sz="1800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Deux événements A et B sont </a:t>
            </a:r>
            <a:r>
              <a:rPr lang="fr-FR" dirty="0" smtClean="0">
                <a:solidFill>
                  <a:srgbClr val="FF0000"/>
                </a:solidFill>
              </a:rPr>
              <a:t>indépendants</a:t>
            </a:r>
            <a:r>
              <a:rPr lang="fr-FR" dirty="0" smtClean="0">
                <a:solidFill>
                  <a:schemeClr val="tx1"/>
                </a:solidFill>
              </a:rPr>
              <a:t> lorsque   </a:t>
            </a:r>
            <a:r>
              <a:rPr lang="fr-FR" dirty="0" smtClean="0">
                <a:solidFill>
                  <a:srgbClr val="00B050"/>
                </a:solidFill>
              </a:rPr>
              <a:t>p(A </a:t>
            </a:r>
            <a:r>
              <a:rPr lang="fr-FR" sz="3600" dirty="0" smtClean="0">
                <a:solidFill>
                  <a:srgbClr val="00B050"/>
                </a:solidFill>
              </a:rPr>
              <a:t>∩</a:t>
            </a:r>
            <a:r>
              <a:rPr lang="fr-FR" sz="2800" dirty="0" smtClean="0">
                <a:solidFill>
                  <a:srgbClr val="00B050"/>
                </a:solidFill>
              </a:rPr>
              <a:t> </a:t>
            </a:r>
            <a:r>
              <a:rPr lang="fr-FR" dirty="0" smtClean="0">
                <a:solidFill>
                  <a:srgbClr val="00B050"/>
                </a:solidFill>
              </a:rPr>
              <a:t>B) = p(A) × p(B)        </a:t>
            </a:r>
            <a:r>
              <a:rPr lang="fr-FR" dirty="0" smtClean="0"/>
              <a:t> </a:t>
            </a:r>
            <a:r>
              <a:rPr lang="fr-FR" dirty="0" err="1" smtClean="0">
                <a:solidFill>
                  <a:schemeClr val="tx1"/>
                </a:solidFill>
              </a:rPr>
              <a:t>p</a:t>
            </a:r>
            <a:r>
              <a:rPr lang="fr-FR" baseline="-25000" dirty="0" err="1" smtClean="0">
                <a:solidFill>
                  <a:schemeClr val="tx1"/>
                </a:solidFill>
              </a:rPr>
              <a:t>B</a:t>
            </a:r>
            <a:r>
              <a:rPr lang="fr-FR" dirty="0" smtClean="0">
                <a:solidFill>
                  <a:schemeClr val="tx1"/>
                </a:solidFill>
              </a:rPr>
              <a:t>(A) = p(A) </a:t>
            </a:r>
          </a:p>
        </p:txBody>
      </p:sp>
      <p:sp>
        <p:nvSpPr>
          <p:cNvPr id="4" name="Double flèche horizontale 3"/>
          <p:cNvSpPr/>
          <p:nvPr/>
        </p:nvSpPr>
        <p:spPr>
          <a:xfrm>
            <a:off x="1907704" y="1340768"/>
            <a:ext cx="648072" cy="3600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/>
          <p:cNvCxnSpPr/>
          <p:nvPr/>
        </p:nvCxnSpPr>
        <p:spPr>
          <a:xfrm>
            <a:off x="3275856" y="1916832"/>
            <a:ext cx="288032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ouble flèche horizontale 6"/>
          <p:cNvSpPr/>
          <p:nvPr/>
        </p:nvSpPr>
        <p:spPr>
          <a:xfrm>
            <a:off x="1907704" y="1916832"/>
            <a:ext cx="648072" cy="3600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Double flèche horizontale 7"/>
          <p:cNvSpPr/>
          <p:nvPr/>
        </p:nvSpPr>
        <p:spPr>
          <a:xfrm>
            <a:off x="4572000" y="4509120"/>
            <a:ext cx="648072" cy="3600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Double flèche horizontale 8"/>
          <p:cNvSpPr/>
          <p:nvPr/>
        </p:nvSpPr>
        <p:spPr>
          <a:xfrm>
            <a:off x="6012160" y="5949280"/>
            <a:ext cx="648072" cy="3600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508104" y="2924944"/>
            <a:ext cx="2736304" cy="64807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7596336" y="3068960"/>
            <a:ext cx="504056" cy="36004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652120" y="3068960"/>
            <a:ext cx="936104" cy="3600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332656"/>
            <a:ext cx="8046498" cy="6525343"/>
          </a:xfrm>
        </p:spPr>
        <p:txBody>
          <a:bodyPr>
            <a:normAutofit lnSpcReduction="10000"/>
          </a:bodyPr>
          <a:lstStyle/>
          <a:p>
            <a:pPr algn="l"/>
            <a:r>
              <a:rPr lang="fr-FR" dirty="0" smtClean="0">
                <a:solidFill>
                  <a:schemeClr val="tx1"/>
                </a:solidFill>
              </a:rPr>
              <a:t>Deux événements A et B sont </a:t>
            </a:r>
            <a:r>
              <a:rPr lang="fr-FR" dirty="0" smtClean="0">
                <a:solidFill>
                  <a:srgbClr val="FF0000"/>
                </a:solidFill>
              </a:rPr>
              <a:t>complémentaires</a:t>
            </a:r>
            <a:r>
              <a:rPr lang="fr-FR" dirty="0" smtClean="0">
                <a:solidFill>
                  <a:schemeClr val="tx1"/>
                </a:solidFill>
              </a:rPr>
              <a:t> lorsque   </a:t>
            </a:r>
            <a:r>
              <a:rPr lang="fr-FR" dirty="0" smtClean="0">
                <a:solidFill>
                  <a:srgbClr val="00B050"/>
                </a:solidFill>
              </a:rPr>
              <a:t>p(A) + p(B) = 1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Deux événements A et B sont </a:t>
            </a:r>
            <a:r>
              <a:rPr lang="fr-FR" dirty="0" smtClean="0">
                <a:solidFill>
                  <a:srgbClr val="FF0000"/>
                </a:solidFill>
              </a:rPr>
              <a:t>incompatibles</a:t>
            </a:r>
            <a:r>
              <a:rPr lang="fr-FR" dirty="0" smtClean="0">
                <a:solidFill>
                  <a:schemeClr val="tx1"/>
                </a:solidFill>
              </a:rPr>
              <a:t> lorsque    </a:t>
            </a:r>
            <a:r>
              <a:rPr lang="fr-FR" dirty="0" smtClean="0">
                <a:solidFill>
                  <a:srgbClr val="00B050"/>
                </a:solidFill>
              </a:rPr>
              <a:t>p(A </a:t>
            </a:r>
            <a:r>
              <a:rPr lang="fr-FR" sz="3600" dirty="0" smtClean="0">
                <a:solidFill>
                  <a:srgbClr val="00B050"/>
                </a:solidFill>
              </a:rPr>
              <a:t>∩</a:t>
            </a:r>
            <a:r>
              <a:rPr lang="fr-FR" sz="2800" dirty="0" smtClean="0">
                <a:solidFill>
                  <a:srgbClr val="00B050"/>
                </a:solidFill>
              </a:rPr>
              <a:t> </a:t>
            </a:r>
            <a:r>
              <a:rPr lang="fr-FR" dirty="0" smtClean="0">
                <a:solidFill>
                  <a:srgbClr val="00B050"/>
                </a:solidFill>
              </a:rPr>
              <a:t>B) = 0        </a:t>
            </a:r>
            <a:r>
              <a:rPr lang="fr-FR" dirty="0" smtClean="0">
                <a:solidFill>
                  <a:schemeClr val="tx1"/>
                </a:solidFill>
              </a:rPr>
              <a:t>A </a:t>
            </a:r>
            <a:r>
              <a:rPr lang="fr-FR" sz="3600" dirty="0" smtClean="0">
                <a:solidFill>
                  <a:schemeClr val="tx1"/>
                </a:solidFill>
              </a:rPr>
              <a:t>∩</a:t>
            </a:r>
            <a:r>
              <a:rPr lang="fr-FR" sz="2800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B = Ø   </a:t>
            </a:r>
            <a:r>
              <a:rPr lang="fr-FR" sz="1800" dirty="0" smtClean="0">
                <a:solidFill>
                  <a:schemeClr val="tx1"/>
                </a:solidFill>
              </a:rPr>
              <a:t>ensemble vide</a:t>
            </a:r>
          </a:p>
          <a:p>
            <a:pPr algn="l"/>
            <a:endParaRPr lang="fr-FR" sz="1800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Deux événements A et B sont </a:t>
            </a:r>
            <a:r>
              <a:rPr lang="fr-FR" dirty="0" smtClean="0">
                <a:solidFill>
                  <a:srgbClr val="FF0000"/>
                </a:solidFill>
              </a:rPr>
              <a:t>indépendants</a:t>
            </a:r>
            <a:r>
              <a:rPr lang="fr-FR" dirty="0" smtClean="0">
                <a:solidFill>
                  <a:schemeClr val="tx1"/>
                </a:solidFill>
              </a:rPr>
              <a:t> lorsque    </a:t>
            </a:r>
            <a:r>
              <a:rPr lang="fr-FR" dirty="0" smtClean="0">
                <a:solidFill>
                  <a:srgbClr val="00B050"/>
                </a:solidFill>
              </a:rPr>
              <a:t>p(A </a:t>
            </a:r>
            <a:r>
              <a:rPr lang="fr-FR" sz="3600" dirty="0" smtClean="0">
                <a:solidFill>
                  <a:srgbClr val="00B050"/>
                </a:solidFill>
              </a:rPr>
              <a:t>∩</a:t>
            </a:r>
            <a:r>
              <a:rPr lang="fr-FR" sz="2800" dirty="0" smtClean="0">
                <a:solidFill>
                  <a:srgbClr val="00B050"/>
                </a:solidFill>
              </a:rPr>
              <a:t> </a:t>
            </a:r>
            <a:r>
              <a:rPr lang="fr-FR" dirty="0" smtClean="0">
                <a:solidFill>
                  <a:srgbClr val="00B050"/>
                </a:solidFill>
              </a:rPr>
              <a:t>B) = p(A) × p(B)</a:t>
            </a:r>
          </a:p>
          <a:p>
            <a:pPr algn="l"/>
            <a:r>
              <a:rPr lang="fr-FR" b="1" dirty="0" smtClean="0">
                <a:solidFill>
                  <a:srgbClr val="0070C0"/>
                </a:solidFill>
              </a:rPr>
              <a:t>Exercice 1 : </a:t>
            </a:r>
          </a:p>
          <a:p>
            <a:pPr algn="l"/>
            <a:r>
              <a:rPr lang="fr-FR" dirty="0" smtClean="0">
                <a:solidFill>
                  <a:srgbClr val="0070C0"/>
                </a:solidFill>
              </a:rPr>
              <a:t>C</a:t>
            </a:r>
            <a:r>
              <a:rPr lang="fr-FR" dirty="0" smtClean="0">
                <a:solidFill>
                  <a:schemeClr val="tx1"/>
                </a:solidFill>
              </a:rPr>
              <a:t> est l’événement « Je tire au hasard un </a:t>
            </a:r>
            <a:r>
              <a:rPr lang="fr-FR" dirty="0" smtClean="0">
                <a:solidFill>
                  <a:srgbClr val="0070C0"/>
                </a:solidFill>
              </a:rPr>
              <a:t>cœur </a:t>
            </a:r>
            <a:r>
              <a:rPr lang="fr-FR" dirty="0" smtClean="0">
                <a:solidFill>
                  <a:schemeClr val="tx1"/>
                </a:solidFill>
              </a:rPr>
              <a:t>dans un paquet de 32 cartes ». </a:t>
            </a:r>
            <a:r>
              <a:rPr lang="fr-FR" dirty="0" smtClean="0">
                <a:solidFill>
                  <a:srgbClr val="0070C0"/>
                </a:solidFill>
              </a:rPr>
              <a:t>V</a:t>
            </a:r>
            <a:r>
              <a:rPr lang="fr-FR" dirty="0" smtClean="0">
                <a:solidFill>
                  <a:schemeClr val="tx1"/>
                </a:solidFill>
              </a:rPr>
              <a:t> l’</a:t>
            </a:r>
            <a:r>
              <a:rPr lang="fr-FR" dirty="0" err="1" smtClean="0">
                <a:solidFill>
                  <a:schemeClr val="tx1"/>
                </a:solidFill>
              </a:rPr>
              <a:t>év</a:t>
            </a:r>
            <a:r>
              <a:rPr lang="fr-FR" dirty="0" smtClean="0">
                <a:solidFill>
                  <a:schemeClr val="tx1"/>
                </a:solidFill>
              </a:rPr>
              <a:t>. « Je tire ensuite un </a:t>
            </a:r>
            <a:r>
              <a:rPr lang="fr-FR" dirty="0" smtClean="0">
                <a:solidFill>
                  <a:srgbClr val="0070C0"/>
                </a:solidFill>
              </a:rPr>
              <a:t>valet</a:t>
            </a:r>
            <a:r>
              <a:rPr lang="fr-FR" dirty="0" smtClean="0">
                <a:solidFill>
                  <a:schemeClr val="tx1"/>
                </a:solidFill>
              </a:rPr>
              <a:t> sans remettre la 1</a:t>
            </a:r>
            <a:r>
              <a:rPr lang="fr-FR" baseline="30000" dirty="0" smtClean="0">
                <a:solidFill>
                  <a:schemeClr val="tx1"/>
                </a:solidFill>
              </a:rPr>
              <a:t>ère</a:t>
            </a:r>
            <a:r>
              <a:rPr lang="fr-FR" dirty="0" smtClean="0">
                <a:solidFill>
                  <a:schemeClr val="tx1"/>
                </a:solidFill>
              </a:rPr>
              <a:t> carte dans le paquet ». C et V sont-ils indépendants ?</a:t>
            </a:r>
          </a:p>
        </p:txBody>
      </p:sp>
      <p:sp>
        <p:nvSpPr>
          <p:cNvPr id="5" name="Double flèche horizontale 4"/>
          <p:cNvSpPr/>
          <p:nvPr/>
        </p:nvSpPr>
        <p:spPr>
          <a:xfrm>
            <a:off x="4572000" y="2420888"/>
            <a:ext cx="504056" cy="2880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332656"/>
            <a:ext cx="8046498" cy="6525343"/>
          </a:xfrm>
        </p:spPr>
        <p:txBody>
          <a:bodyPr>
            <a:normAutofit/>
          </a:bodyPr>
          <a:lstStyle/>
          <a:p>
            <a:pPr algn="l"/>
            <a:r>
              <a:rPr lang="fr-FR" dirty="0" smtClean="0">
                <a:solidFill>
                  <a:schemeClr val="tx1"/>
                </a:solidFill>
              </a:rPr>
              <a:t>Deux événements A et B sont </a:t>
            </a:r>
            <a:r>
              <a:rPr lang="fr-FR" dirty="0" smtClean="0">
                <a:solidFill>
                  <a:srgbClr val="FF0000"/>
                </a:solidFill>
              </a:rPr>
              <a:t>indépendants</a:t>
            </a:r>
            <a:r>
              <a:rPr lang="fr-FR" dirty="0" smtClean="0">
                <a:solidFill>
                  <a:schemeClr val="tx1"/>
                </a:solidFill>
              </a:rPr>
              <a:t> lorsque    </a:t>
            </a:r>
            <a:r>
              <a:rPr lang="fr-FR" dirty="0" smtClean="0">
                <a:solidFill>
                  <a:srgbClr val="00B050"/>
                </a:solidFill>
              </a:rPr>
              <a:t>p(A </a:t>
            </a:r>
            <a:r>
              <a:rPr lang="fr-FR" sz="3600" dirty="0" smtClean="0">
                <a:solidFill>
                  <a:srgbClr val="00B050"/>
                </a:solidFill>
              </a:rPr>
              <a:t>∩</a:t>
            </a:r>
            <a:r>
              <a:rPr lang="fr-FR" sz="2800" dirty="0" smtClean="0">
                <a:solidFill>
                  <a:srgbClr val="00B050"/>
                </a:solidFill>
              </a:rPr>
              <a:t> </a:t>
            </a:r>
            <a:r>
              <a:rPr lang="fr-FR" dirty="0" smtClean="0">
                <a:solidFill>
                  <a:srgbClr val="00B050"/>
                </a:solidFill>
              </a:rPr>
              <a:t>B) = p(A) × p(B)</a:t>
            </a:r>
          </a:p>
          <a:p>
            <a:pPr algn="l"/>
            <a:r>
              <a:rPr lang="fr-FR" sz="2400" b="1" dirty="0" smtClean="0">
                <a:solidFill>
                  <a:srgbClr val="0070C0"/>
                </a:solidFill>
              </a:rPr>
              <a:t>Exercice 1 : </a:t>
            </a:r>
          </a:p>
          <a:p>
            <a:pPr algn="l"/>
            <a:r>
              <a:rPr lang="fr-FR" sz="2400" dirty="0" smtClean="0">
                <a:solidFill>
                  <a:srgbClr val="0070C0"/>
                </a:solidFill>
              </a:rPr>
              <a:t>C</a:t>
            </a:r>
            <a:r>
              <a:rPr lang="fr-FR" sz="2400" dirty="0" smtClean="0">
                <a:solidFill>
                  <a:schemeClr val="tx1"/>
                </a:solidFill>
              </a:rPr>
              <a:t> est l’événement « Je tire au hasard un </a:t>
            </a:r>
            <a:r>
              <a:rPr lang="fr-FR" sz="2400" dirty="0" smtClean="0">
                <a:solidFill>
                  <a:srgbClr val="0070C0"/>
                </a:solidFill>
              </a:rPr>
              <a:t>cœur </a:t>
            </a:r>
            <a:r>
              <a:rPr lang="fr-FR" sz="2400" dirty="0" smtClean="0">
                <a:solidFill>
                  <a:schemeClr val="tx1"/>
                </a:solidFill>
              </a:rPr>
              <a:t>dans un paquet de 32 cartes ». </a:t>
            </a:r>
            <a:r>
              <a:rPr lang="fr-FR" sz="2400" dirty="0" smtClean="0">
                <a:solidFill>
                  <a:srgbClr val="0070C0"/>
                </a:solidFill>
              </a:rPr>
              <a:t>V</a:t>
            </a:r>
            <a:r>
              <a:rPr lang="fr-FR" sz="2400" dirty="0" smtClean="0">
                <a:solidFill>
                  <a:schemeClr val="tx1"/>
                </a:solidFill>
              </a:rPr>
              <a:t> l’</a:t>
            </a:r>
            <a:r>
              <a:rPr lang="fr-FR" sz="2400" dirty="0" err="1" smtClean="0">
                <a:solidFill>
                  <a:schemeClr val="tx1"/>
                </a:solidFill>
              </a:rPr>
              <a:t>év</a:t>
            </a:r>
            <a:r>
              <a:rPr lang="fr-FR" sz="2400" dirty="0" smtClean="0">
                <a:solidFill>
                  <a:schemeClr val="tx1"/>
                </a:solidFill>
              </a:rPr>
              <a:t>. « Je tire ensuite un </a:t>
            </a:r>
            <a:r>
              <a:rPr lang="fr-FR" sz="2400" dirty="0" smtClean="0">
                <a:solidFill>
                  <a:srgbClr val="0070C0"/>
                </a:solidFill>
              </a:rPr>
              <a:t>valet</a:t>
            </a:r>
            <a:r>
              <a:rPr lang="fr-FR" sz="2400" dirty="0" smtClean="0">
                <a:solidFill>
                  <a:schemeClr val="tx1"/>
                </a:solidFill>
              </a:rPr>
              <a:t> sans remettre la 1</a:t>
            </a:r>
            <a:r>
              <a:rPr lang="fr-FR" sz="2400" baseline="30000" dirty="0" smtClean="0">
                <a:solidFill>
                  <a:schemeClr val="tx1"/>
                </a:solidFill>
              </a:rPr>
              <a:t>ère</a:t>
            </a:r>
            <a:r>
              <a:rPr lang="fr-FR" sz="2400" dirty="0" smtClean="0">
                <a:solidFill>
                  <a:schemeClr val="tx1"/>
                </a:solidFill>
              </a:rPr>
              <a:t> carte dans le paquet ». C et V sont-ils </a:t>
            </a:r>
            <a:r>
              <a:rPr lang="fr-FR" sz="2400" dirty="0" smtClean="0">
                <a:solidFill>
                  <a:srgbClr val="FF0000"/>
                </a:solidFill>
              </a:rPr>
              <a:t>indépendants</a:t>
            </a:r>
            <a:r>
              <a:rPr lang="fr-FR" sz="2400" dirty="0" smtClean="0">
                <a:solidFill>
                  <a:schemeClr val="tx1"/>
                </a:solidFill>
              </a:rPr>
              <a:t> ?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	 	 	V     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C		V     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C		V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	V</a:t>
            </a:r>
          </a:p>
          <a:p>
            <a:pPr algn="l"/>
            <a:r>
              <a:rPr lang="fr-FR" sz="2800" dirty="0" smtClean="0">
                <a:solidFill>
                  <a:srgbClr val="FF0000"/>
                </a:solidFill>
              </a:rPr>
              <a:t>… ?</a:t>
            </a:r>
            <a:endParaRPr lang="fr-FR" sz="2800" dirty="0" smtClean="0">
              <a:solidFill>
                <a:schemeClr val="tx1"/>
              </a:solidFill>
            </a:endParaRP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971600" y="4005064"/>
            <a:ext cx="720080" cy="21602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1763688" y="4365104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971600" y="4221088"/>
            <a:ext cx="720080" cy="28803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123728" y="3501008"/>
            <a:ext cx="1368152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123728" y="4509120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123728" y="400506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123728" y="4509120"/>
            <a:ext cx="1440160" cy="57606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3563888" y="3789040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3563888" y="4941168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332656"/>
            <a:ext cx="8046498" cy="6768752"/>
          </a:xfrm>
        </p:spPr>
        <p:txBody>
          <a:bodyPr>
            <a:normAutofit/>
          </a:bodyPr>
          <a:lstStyle/>
          <a:p>
            <a:pPr algn="l"/>
            <a:r>
              <a:rPr lang="fr-FR" dirty="0" smtClean="0">
                <a:solidFill>
                  <a:schemeClr val="tx1"/>
                </a:solidFill>
              </a:rPr>
              <a:t>Deux événements A et B sont </a:t>
            </a:r>
            <a:r>
              <a:rPr lang="fr-FR" dirty="0" smtClean="0">
                <a:solidFill>
                  <a:srgbClr val="FF0000"/>
                </a:solidFill>
              </a:rPr>
              <a:t>indépendants</a:t>
            </a:r>
            <a:r>
              <a:rPr lang="fr-FR" dirty="0" smtClean="0">
                <a:solidFill>
                  <a:schemeClr val="tx1"/>
                </a:solidFill>
              </a:rPr>
              <a:t> lorsque    </a:t>
            </a:r>
            <a:r>
              <a:rPr lang="fr-FR" dirty="0" smtClean="0">
                <a:solidFill>
                  <a:srgbClr val="00B050"/>
                </a:solidFill>
              </a:rPr>
              <a:t>p(A </a:t>
            </a:r>
            <a:r>
              <a:rPr lang="fr-FR" sz="3600" dirty="0" smtClean="0">
                <a:solidFill>
                  <a:srgbClr val="00B050"/>
                </a:solidFill>
              </a:rPr>
              <a:t>∩</a:t>
            </a:r>
            <a:r>
              <a:rPr lang="fr-FR" sz="2800" dirty="0" smtClean="0">
                <a:solidFill>
                  <a:srgbClr val="00B050"/>
                </a:solidFill>
              </a:rPr>
              <a:t> </a:t>
            </a:r>
            <a:r>
              <a:rPr lang="fr-FR" dirty="0" smtClean="0">
                <a:solidFill>
                  <a:srgbClr val="00B050"/>
                </a:solidFill>
              </a:rPr>
              <a:t>B) = p(A) × p(B)</a:t>
            </a:r>
          </a:p>
          <a:p>
            <a:pPr algn="l"/>
            <a:r>
              <a:rPr lang="fr-FR" sz="2400" b="1" dirty="0" smtClean="0">
                <a:solidFill>
                  <a:srgbClr val="0070C0"/>
                </a:solidFill>
              </a:rPr>
              <a:t>Exercice 1 : </a:t>
            </a:r>
          </a:p>
          <a:p>
            <a:pPr algn="l"/>
            <a:r>
              <a:rPr lang="fr-FR" sz="2400" dirty="0" smtClean="0">
                <a:solidFill>
                  <a:srgbClr val="0070C0"/>
                </a:solidFill>
              </a:rPr>
              <a:t>C</a:t>
            </a:r>
            <a:r>
              <a:rPr lang="fr-FR" sz="2400" dirty="0" smtClean="0">
                <a:solidFill>
                  <a:schemeClr val="tx1"/>
                </a:solidFill>
              </a:rPr>
              <a:t> est l’événement « Je tire au hasard un </a:t>
            </a:r>
            <a:r>
              <a:rPr lang="fr-FR" sz="2400" dirty="0" smtClean="0">
                <a:solidFill>
                  <a:srgbClr val="0070C0"/>
                </a:solidFill>
              </a:rPr>
              <a:t>cœur </a:t>
            </a:r>
            <a:r>
              <a:rPr lang="fr-FR" sz="2400" dirty="0" smtClean="0">
                <a:solidFill>
                  <a:schemeClr val="tx1"/>
                </a:solidFill>
              </a:rPr>
              <a:t>dans un paquet de 32 cartes ». </a:t>
            </a:r>
            <a:r>
              <a:rPr lang="fr-FR" sz="2400" dirty="0" smtClean="0">
                <a:solidFill>
                  <a:srgbClr val="0070C0"/>
                </a:solidFill>
              </a:rPr>
              <a:t>V</a:t>
            </a:r>
            <a:r>
              <a:rPr lang="fr-FR" sz="2400" dirty="0" smtClean="0">
                <a:solidFill>
                  <a:schemeClr val="tx1"/>
                </a:solidFill>
              </a:rPr>
              <a:t> l’</a:t>
            </a:r>
            <a:r>
              <a:rPr lang="fr-FR" sz="2400" dirty="0" err="1" smtClean="0">
                <a:solidFill>
                  <a:schemeClr val="tx1"/>
                </a:solidFill>
              </a:rPr>
              <a:t>év</a:t>
            </a:r>
            <a:r>
              <a:rPr lang="fr-FR" sz="2400" dirty="0" smtClean="0">
                <a:solidFill>
                  <a:schemeClr val="tx1"/>
                </a:solidFill>
              </a:rPr>
              <a:t>. « Je tire ensuite un </a:t>
            </a:r>
            <a:r>
              <a:rPr lang="fr-FR" sz="2400" dirty="0" smtClean="0">
                <a:solidFill>
                  <a:srgbClr val="0070C0"/>
                </a:solidFill>
              </a:rPr>
              <a:t>valet</a:t>
            </a:r>
            <a:r>
              <a:rPr lang="fr-FR" sz="2400" dirty="0" smtClean="0">
                <a:solidFill>
                  <a:schemeClr val="tx1"/>
                </a:solidFill>
              </a:rPr>
              <a:t> sans remettre la 1</a:t>
            </a:r>
            <a:r>
              <a:rPr lang="fr-FR" sz="2400" baseline="30000" dirty="0" smtClean="0">
                <a:solidFill>
                  <a:schemeClr val="tx1"/>
                </a:solidFill>
              </a:rPr>
              <a:t>ère</a:t>
            </a:r>
            <a:r>
              <a:rPr lang="fr-FR" sz="2400" dirty="0" smtClean="0">
                <a:solidFill>
                  <a:schemeClr val="tx1"/>
                </a:solidFill>
              </a:rPr>
              <a:t> carte dans le paquet ». C et V sont-ils </a:t>
            </a:r>
            <a:r>
              <a:rPr lang="fr-FR" sz="2400" dirty="0" smtClean="0">
                <a:solidFill>
                  <a:srgbClr val="FF0000"/>
                </a:solidFill>
              </a:rPr>
              <a:t>indépendants</a:t>
            </a:r>
            <a:r>
              <a:rPr lang="fr-FR" sz="2400" dirty="0" smtClean="0">
                <a:solidFill>
                  <a:schemeClr val="tx1"/>
                </a:solidFill>
              </a:rPr>
              <a:t> ?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	 	 	V     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C		V     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C		V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	V</a:t>
            </a:r>
          </a:p>
          <a:p>
            <a:pPr algn="l"/>
            <a:r>
              <a:rPr lang="fr-FR" sz="2800" dirty="0" smtClean="0">
                <a:solidFill>
                  <a:srgbClr val="FF0000"/>
                </a:solidFill>
              </a:rPr>
              <a:t>Non</a:t>
            </a:r>
            <a:r>
              <a:rPr lang="fr-FR" sz="2800" dirty="0" smtClean="0">
                <a:solidFill>
                  <a:schemeClr val="tx1"/>
                </a:solidFill>
              </a:rPr>
              <a:t>, car si la </a:t>
            </a:r>
            <a:r>
              <a:rPr lang="fr-FR" sz="2800" dirty="0" smtClean="0">
                <a:solidFill>
                  <a:srgbClr val="00B050"/>
                </a:solidFill>
              </a:rPr>
              <a:t>1</a:t>
            </a:r>
            <a:r>
              <a:rPr lang="fr-FR" sz="2800" baseline="30000" dirty="0" smtClean="0">
                <a:solidFill>
                  <a:srgbClr val="00B050"/>
                </a:solidFill>
              </a:rPr>
              <a:t>ère</a:t>
            </a:r>
            <a:r>
              <a:rPr lang="fr-FR" sz="2800" dirty="0" smtClean="0">
                <a:solidFill>
                  <a:srgbClr val="00B050"/>
                </a:solidFill>
              </a:rPr>
              <a:t> carte </a:t>
            </a:r>
            <a:r>
              <a:rPr lang="fr-FR" sz="2800" dirty="0" smtClean="0">
                <a:solidFill>
                  <a:schemeClr val="tx1"/>
                </a:solidFill>
              </a:rPr>
              <a:t>est un </a:t>
            </a:r>
            <a:r>
              <a:rPr lang="fr-FR" sz="2800" dirty="0" smtClean="0">
                <a:solidFill>
                  <a:srgbClr val="00B050"/>
                </a:solidFill>
              </a:rPr>
              <a:t>valet</a:t>
            </a:r>
            <a:r>
              <a:rPr lang="fr-FR" sz="2800" dirty="0" smtClean="0">
                <a:solidFill>
                  <a:schemeClr val="tx1"/>
                </a:solidFill>
              </a:rPr>
              <a:t>, on n’aura pas la même probabilité de tirer un valet en 2</a:t>
            </a:r>
            <a:r>
              <a:rPr lang="fr-FR" sz="2800" baseline="30000" dirty="0" smtClean="0">
                <a:solidFill>
                  <a:schemeClr val="tx1"/>
                </a:solidFill>
              </a:rPr>
              <a:t>ème</a:t>
            </a:r>
            <a:r>
              <a:rPr lang="fr-FR" sz="2800" dirty="0" smtClean="0">
                <a:solidFill>
                  <a:schemeClr val="tx1"/>
                </a:solidFill>
              </a:rPr>
              <a:t> carte           ( </a:t>
            </a:r>
            <a:r>
              <a:rPr lang="fr-FR" sz="2800" dirty="0" smtClean="0">
                <a:solidFill>
                  <a:srgbClr val="FF0000"/>
                </a:solidFill>
              </a:rPr>
              <a:t>tirage </a:t>
            </a:r>
            <a:r>
              <a:rPr lang="fr-FR" sz="2800" dirty="0" smtClean="0">
                <a:solidFill>
                  <a:srgbClr val="00B050"/>
                </a:solidFill>
              </a:rPr>
              <a:t>sans</a:t>
            </a:r>
            <a:r>
              <a:rPr lang="fr-FR" sz="2800" dirty="0" smtClean="0">
                <a:solidFill>
                  <a:srgbClr val="FF0000"/>
                </a:solidFill>
              </a:rPr>
              <a:t> remise </a:t>
            </a:r>
            <a:r>
              <a:rPr lang="fr-FR" sz="2800" dirty="0" smtClean="0">
                <a:solidFill>
                  <a:schemeClr val="tx1"/>
                </a:solidFill>
              </a:rPr>
              <a:t>) : V dépend de C </a:t>
            </a:r>
            <a:r>
              <a:rPr lang="fr-FR" sz="3600" dirty="0" smtClean="0">
                <a:solidFill>
                  <a:schemeClr val="tx1"/>
                </a:solidFill>
              </a:rPr>
              <a:t>! </a:t>
            </a:r>
            <a:r>
              <a:rPr lang="fr-FR" sz="1800" dirty="0" smtClean="0">
                <a:solidFill>
                  <a:schemeClr val="tx1"/>
                </a:solidFill>
              </a:rPr>
              <a:t>( mais C pas de V </a:t>
            </a:r>
            <a:r>
              <a:rPr lang="fr-FR" sz="1800" dirty="0" smtClean="0">
                <a:solidFill>
                  <a:schemeClr val="tx1"/>
                </a:solidFill>
              </a:rPr>
              <a:t>)</a:t>
            </a:r>
            <a:endParaRPr lang="fr-FR" sz="2800" dirty="0" smtClean="0">
              <a:solidFill>
                <a:schemeClr val="tx1"/>
              </a:solidFill>
            </a:endParaRPr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971600" y="4005064"/>
            <a:ext cx="720080" cy="216024"/>
          </a:xfrm>
          <a:prstGeom prst="line">
            <a:avLst/>
          </a:prstGeom>
          <a:ln w="635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1763688" y="4365104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971600" y="4221088"/>
            <a:ext cx="720080" cy="28803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123728" y="3501008"/>
            <a:ext cx="1368152" cy="504056"/>
          </a:xfrm>
          <a:prstGeom prst="line">
            <a:avLst/>
          </a:prstGeom>
          <a:ln w="635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123728" y="4509120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123728" y="400506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123728" y="4509120"/>
            <a:ext cx="1440160" cy="57606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3563888" y="3789040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3563888" y="4941168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11560" y="5373216"/>
            <a:ext cx="8136904" cy="1484784"/>
          </a:xfrm>
          <a:prstGeom prst="rect">
            <a:avLst/>
          </a:prstGeom>
          <a:noFill/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332656"/>
            <a:ext cx="8046498" cy="6525343"/>
          </a:xfrm>
        </p:spPr>
        <p:txBody>
          <a:bodyPr>
            <a:normAutofit/>
          </a:bodyPr>
          <a:lstStyle/>
          <a:p>
            <a:pPr algn="l"/>
            <a:r>
              <a:rPr lang="fr-FR" dirty="0" smtClean="0">
                <a:solidFill>
                  <a:schemeClr val="tx1"/>
                </a:solidFill>
              </a:rPr>
              <a:t>Deux événements A et B sont </a:t>
            </a:r>
            <a:r>
              <a:rPr lang="fr-FR" dirty="0" smtClean="0">
                <a:solidFill>
                  <a:srgbClr val="FF0000"/>
                </a:solidFill>
              </a:rPr>
              <a:t>indépendants</a:t>
            </a:r>
            <a:r>
              <a:rPr lang="fr-FR" dirty="0" smtClean="0">
                <a:solidFill>
                  <a:schemeClr val="tx1"/>
                </a:solidFill>
              </a:rPr>
              <a:t> lorsque    </a:t>
            </a:r>
            <a:r>
              <a:rPr lang="fr-FR" dirty="0" smtClean="0">
                <a:solidFill>
                  <a:srgbClr val="00B050"/>
                </a:solidFill>
              </a:rPr>
              <a:t>p(A </a:t>
            </a:r>
            <a:r>
              <a:rPr lang="fr-FR" sz="3600" dirty="0" smtClean="0">
                <a:solidFill>
                  <a:srgbClr val="00B050"/>
                </a:solidFill>
              </a:rPr>
              <a:t>∩</a:t>
            </a:r>
            <a:r>
              <a:rPr lang="fr-FR" sz="2800" dirty="0" smtClean="0">
                <a:solidFill>
                  <a:srgbClr val="00B050"/>
                </a:solidFill>
              </a:rPr>
              <a:t> </a:t>
            </a:r>
            <a:r>
              <a:rPr lang="fr-FR" dirty="0" smtClean="0">
                <a:solidFill>
                  <a:srgbClr val="00B050"/>
                </a:solidFill>
              </a:rPr>
              <a:t>B) = p(A) × p(B)</a:t>
            </a:r>
          </a:p>
          <a:p>
            <a:pPr algn="l"/>
            <a:r>
              <a:rPr lang="fr-FR" sz="2400" b="1" dirty="0" smtClean="0">
                <a:solidFill>
                  <a:srgbClr val="0070C0"/>
                </a:solidFill>
              </a:rPr>
              <a:t>Exercice 1 : </a:t>
            </a:r>
          </a:p>
          <a:p>
            <a:pPr algn="l"/>
            <a:r>
              <a:rPr lang="fr-FR" sz="2400" dirty="0" smtClean="0">
                <a:solidFill>
                  <a:srgbClr val="0070C0"/>
                </a:solidFill>
              </a:rPr>
              <a:t>C</a:t>
            </a:r>
            <a:r>
              <a:rPr lang="fr-FR" sz="2400" dirty="0" smtClean="0">
                <a:solidFill>
                  <a:schemeClr val="tx1"/>
                </a:solidFill>
              </a:rPr>
              <a:t> est l’événement « Je tire au hasard un </a:t>
            </a:r>
            <a:r>
              <a:rPr lang="fr-FR" sz="2400" dirty="0" smtClean="0">
                <a:solidFill>
                  <a:srgbClr val="0070C0"/>
                </a:solidFill>
              </a:rPr>
              <a:t>cœur </a:t>
            </a:r>
            <a:r>
              <a:rPr lang="fr-FR" sz="2400" dirty="0" smtClean="0">
                <a:solidFill>
                  <a:schemeClr val="tx1"/>
                </a:solidFill>
              </a:rPr>
              <a:t>dans un paquet de 32 cartes ». </a:t>
            </a:r>
            <a:r>
              <a:rPr lang="fr-FR" sz="2400" dirty="0" smtClean="0">
                <a:solidFill>
                  <a:srgbClr val="0070C0"/>
                </a:solidFill>
              </a:rPr>
              <a:t>V</a:t>
            </a:r>
            <a:r>
              <a:rPr lang="fr-FR" sz="2400" dirty="0" smtClean="0">
                <a:solidFill>
                  <a:schemeClr val="tx1"/>
                </a:solidFill>
              </a:rPr>
              <a:t> l’</a:t>
            </a:r>
            <a:r>
              <a:rPr lang="fr-FR" sz="2400" dirty="0" err="1" smtClean="0">
                <a:solidFill>
                  <a:schemeClr val="tx1"/>
                </a:solidFill>
              </a:rPr>
              <a:t>év</a:t>
            </a:r>
            <a:r>
              <a:rPr lang="fr-FR" sz="2400" dirty="0" smtClean="0">
                <a:solidFill>
                  <a:schemeClr val="tx1"/>
                </a:solidFill>
              </a:rPr>
              <a:t>. « Je tire ensuite un </a:t>
            </a:r>
            <a:r>
              <a:rPr lang="fr-FR" sz="2400" dirty="0" smtClean="0">
                <a:solidFill>
                  <a:srgbClr val="0070C0"/>
                </a:solidFill>
              </a:rPr>
              <a:t>valet</a:t>
            </a:r>
            <a:r>
              <a:rPr lang="fr-FR" sz="2400" dirty="0" smtClean="0">
                <a:solidFill>
                  <a:schemeClr val="tx1"/>
                </a:solidFill>
              </a:rPr>
              <a:t> sans remettre la 1</a:t>
            </a:r>
            <a:r>
              <a:rPr lang="fr-FR" sz="2400" baseline="30000" dirty="0" smtClean="0">
                <a:solidFill>
                  <a:schemeClr val="tx1"/>
                </a:solidFill>
              </a:rPr>
              <a:t>ère</a:t>
            </a:r>
            <a:r>
              <a:rPr lang="fr-FR" sz="2400" dirty="0" smtClean="0">
                <a:solidFill>
                  <a:schemeClr val="tx1"/>
                </a:solidFill>
              </a:rPr>
              <a:t> carte dans le paquet ». C et V sont-ils </a:t>
            </a:r>
            <a:r>
              <a:rPr lang="fr-FR" sz="2400" dirty="0" smtClean="0">
                <a:solidFill>
                  <a:srgbClr val="FF0000"/>
                </a:solidFill>
              </a:rPr>
              <a:t>indépendants</a:t>
            </a:r>
            <a:r>
              <a:rPr lang="fr-FR" sz="2400" dirty="0" smtClean="0">
                <a:solidFill>
                  <a:schemeClr val="tx1"/>
                </a:solidFill>
              </a:rPr>
              <a:t> ?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	 	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fr-FR" dirty="0" smtClean="0">
                <a:solidFill>
                  <a:schemeClr val="tx1"/>
                </a:solidFill>
              </a:rPr>
              <a:t>	V				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fr-FR" dirty="0" smtClean="0">
                <a:solidFill>
                  <a:schemeClr val="tx1"/>
                </a:solidFill>
              </a:rPr>
              <a:t>	V     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 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fr-FR" dirty="0" smtClean="0">
                <a:solidFill>
                  <a:schemeClr val="tx1"/>
                </a:solidFill>
              </a:rPr>
              <a:t>	C</a:t>
            </a:r>
            <a:r>
              <a:rPr lang="fr-FR" dirty="0" smtClean="0">
                <a:solidFill>
                  <a:srgbClr val="00B050"/>
                </a:solidFill>
              </a:rPr>
              <a:t>V</a:t>
            </a:r>
            <a:r>
              <a:rPr lang="fr-FR" dirty="0" smtClean="0">
                <a:solidFill>
                  <a:schemeClr val="tx1"/>
                </a:solidFill>
              </a:rPr>
              <a:t>	</a:t>
            </a:r>
            <a:r>
              <a:rPr lang="fr-FR" dirty="0" smtClean="0">
                <a:solidFill>
                  <a:srgbClr val="0070C0"/>
                </a:solidFill>
              </a:rPr>
              <a:t>28</a:t>
            </a:r>
            <a:r>
              <a:rPr lang="fr-FR" dirty="0" smtClean="0">
                <a:solidFill>
                  <a:schemeClr val="tx1"/>
                </a:solidFill>
              </a:rPr>
              <a:t>	V 		   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fr-FR" dirty="0" smtClean="0">
                <a:solidFill>
                  <a:schemeClr val="tx1"/>
                </a:solidFill>
              </a:rPr>
              <a:t>	C</a:t>
            </a:r>
            <a:r>
              <a:rPr lang="fr-FR" dirty="0" smtClean="0">
                <a:solidFill>
                  <a:srgbClr val="00B050"/>
                </a:solidFill>
              </a:rPr>
              <a:t>V</a:t>
            </a:r>
            <a:r>
              <a:rPr lang="fr-FR" dirty="0" smtClean="0">
                <a:solidFill>
                  <a:schemeClr val="tx1"/>
                </a:solidFill>
              </a:rPr>
              <a:t>	</a:t>
            </a:r>
            <a:r>
              <a:rPr lang="fr-FR" dirty="0" smtClean="0">
                <a:solidFill>
                  <a:srgbClr val="0070C0"/>
                </a:solidFill>
              </a:rPr>
              <a:t>27</a:t>
            </a:r>
            <a:r>
              <a:rPr lang="fr-FR" dirty="0" smtClean="0">
                <a:solidFill>
                  <a:schemeClr val="tx1"/>
                </a:solidFill>
              </a:rPr>
              <a:t>	V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 </a:t>
            </a:r>
            <a:r>
              <a:rPr lang="fr-FR" dirty="0" smtClean="0">
                <a:solidFill>
                  <a:srgbClr val="0070C0"/>
                </a:solidFill>
              </a:rPr>
              <a:t>24</a:t>
            </a:r>
            <a:r>
              <a:rPr lang="fr-FR" dirty="0" smtClean="0">
                <a:solidFill>
                  <a:schemeClr val="tx1"/>
                </a:solidFill>
              </a:rPr>
              <a:t>	C	 </a:t>
            </a:r>
            <a:r>
              <a:rPr lang="fr-FR" dirty="0" smtClean="0">
                <a:solidFill>
                  <a:srgbClr val="0070C0"/>
                </a:solidFill>
              </a:rPr>
              <a:t>4</a:t>
            </a:r>
            <a:r>
              <a:rPr lang="fr-FR" dirty="0" smtClean="0">
                <a:solidFill>
                  <a:schemeClr val="tx1"/>
                </a:solidFill>
              </a:rPr>
              <a:t>	V 		  </a:t>
            </a:r>
            <a:r>
              <a:rPr lang="fr-FR" dirty="0" smtClean="0">
                <a:solidFill>
                  <a:srgbClr val="0070C0"/>
                </a:solidFill>
              </a:rPr>
              <a:t>24</a:t>
            </a:r>
            <a:r>
              <a:rPr lang="fr-FR" dirty="0" smtClean="0">
                <a:solidFill>
                  <a:schemeClr val="tx1"/>
                </a:solidFill>
              </a:rPr>
              <a:t>	C	</a:t>
            </a:r>
            <a:r>
              <a:rPr lang="fr-FR" dirty="0" smtClean="0">
                <a:solidFill>
                  <a:srgbClr val="0070C0"/>
                </a:solidFill>
              </a:rPr>
              <a:t> 4</a:t>
            </a:r>
            <a:r>
              <a:rPr lang="fr-FR" dirty="0" smtClean="0">
                <a:solidFill>
                  <a:schemeClr val="tx1"/>
                </a:solidFill>
              </a:rPr>
              <a:t>	V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</a:t>
            </a:r>
            <a:r>
              <a:rPr lang="fr-FR" dirty="0" smtClean="0">
                <a:solidFill>
                  <a:srgbClr val="0070C0"/>
                </a:solidFill>
              </a:rPr>
              <a:t>27</a:t>
            </a:r>
            <a:r>
              <a:rPr lang="fr-FR" dirty="0" smtClean="0">
                <a:solidFill>
                  <a:schemeClr val="tx1"/>
                </a:solidFill>
              </a:rPr>
              <a:t>	V				</a:t>
            </a:r>
            <a:r>
              <a:rPr lang="fr-FR" dirty="0" smtClean="0">
                <a:solidFill>
                  <a:srgbClr val="0070C0"/>
                </a:solidFill>
              </a:rPr>
              <a:t>27</a:t>
            </a:r>
            <a:r>
              <a:rPr lang="fr-FR" dirty="0" smtClean="0">
                <a:solidFill>
                  <a:schemeClr val="tx1"/>
                </a:solidFill>
              </a:rPr>
              <a:t>	V</a:t>
            </a:r>
          </a:p>
          <a:p>
            <a:pPr algn="l"/>
            <a:r>
              <a:rPr lang="fr-FR" sz="2800" dirty="0" smtClean="0">
                <a:solidFill>
                  <a:srgbClr val="FF0000"/>
                </a:solidFill>
              </a:rPr>
              <a:t>Non</a:t>
            </a:r>
            <a:r>
              <a:rPr lang="fr-FR" sz="2800" dirty="0" smtClean="0">
                <a:solidFill>
                  <a:schemeClr val="tx1"/>
                </a:solidFill>
              </a:rPr>
              <a:t>, car si la </a:t>
            </a:r>
            <a:r>
              <a:rPr lang="fr-FR" sz="2800" dirty="0" smtClean="0">
                <a:solidFill>
                  <a:srgbClr val="00B050"/>
                </a:solidFill>
              </a:rPr>
              <a:t>1</a:t>
            </a:r>
            <a:r>
              <a:rPr lang="fr-FR" sz="2800" baseline="30000" dirty="0" smtClean="0">
                <a:solidFill>
                  <a:srgbClr val="00B050"/>
                </a:solidFill>
              </a:rPr>
              <a:t>ère</a:t>
            </a:r>
            <a:r>
              <a:rPr lang="fr-FR" sz="2800" dirty="0" smtClean="0">
                <a:solidFill>
                  <a:srgbClr val="00B050"/>
                </a:solidFill>
              </a:rPr>
              <a:t> carte </a:t>
            </a:r>
            <a:r>
              <a:rPr lang="fr-FR" sz="2800" dirty="0" smtClean="0">
                <a:solidFill>
                  <a:schemeClr val="tx1"/>
                </a:solidFill>
              </a:rPr>
              <a:t>est un </a:t>
            </a:r>
            <a:r>
              <a:rPr lang="fr-FR" sz="2800" dirty="0" smtClean="0">
                <a:solidFill>
                  <a:srgbClr val="00B050"/>
                </a:solidFill>
              </a:rPr>
              <a:t>valet de cœur</a:t>
            </a:r>
            <a:r>
              <a:rPr lang="fr-FR" sz="2800" dirty="0" smtClean="0">
                <a:solidFill>
                  <a:schemeClr val="tx1"/>
                </a:solidFill>
              </a:rPr>
              <a:t>, on n’aura pas la même probabilité de tirer un valet en 2</a:t>
            </a:r>
            <a:r>
              <a:rPr lang="fr-FR" sz="2800" baseline="30000" dirty="0" smtClean="0">
                <a:solidFill>
                  <a:schemeClr val="tx1"/>
                </a:solidFill>
              </a:rPr>
              <a:t>ème</a:t>
            </a:r>
            <a:r>
              <a:rPr lang="fr-FR" sz="2800" dirty="0" smtClean="0">
                <a:solidFill>
                  <a:schemeClr val="tx1"/>
                </a:solidFill>
              </a:rPr>
              <a:t> carte           ( </a:t>
            </a:r>
            <a:r>
              <a:rPr lang="fr-FR" sz="2800" dirty="0" smtClean="0">
                <a:solidFill>
                  <a:srgbClr val="FF0000"/>
                </a:solidFill>
              </a:rPr>
              <a:t>tirage </a:t>
            </a:r>
            <a:r>
              <a:rPr lang="fr-FR" sz="2800" dirty="0" smtClean="0">
                <a:solidFill>
                  <a:srgbClr val="00B050"/>
                </a:solidFill>
              </a:rPr>
              <a:t>sans</a:t>
            </a:r>
            <a:r>
              <a:rPr lang="fr-FR" sz="2800" dirty="0" smtClean="0">
                <a:solidFill>
                  <a:srgbClr val="FF0000"/>
                </a:solidFill>
              </a:rPr>
              <a:t> remise </a:t>
            </a:r>
            <a:r>
              <a:rPr lang="fr-FR" sz="2800" dirty="0" smtClean="0">
                <a:solidFill>
                  <a:schemeClr val="tx1"/>
                </a:solidFill>
              </a:rPr>
              <a:t>) : V dépend de C ! </a:t>
            </a:r>
            <a:r>
              <a:rPr lang="fr-FR" sz="2000" dirty="0" smtClean="0">
                <a:solidFill>
                  <a:schemeClr val="tx1"/>
                </a:solidFill>
              </a:rPr>
              <a:t>( mais C pas de V )</a:t>
            </a:r>
            <a:endParaRPr lang="fr-FR" sz="2800" dirty="0" smtClean="0">
              <a:solidFill>
                <a:schemeClr val="tx1"/>
              </a:solidFill>
            </a:endParaRP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971600" y="4005064"/>
            <a:ext cx="720080" cy="216024"/>
          </a:xfrm>
          <a:prstGeom prst="line">
            <a:avLst/>
          </a:prstGeom>
          <a:ln w="635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1763688" y="4365104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971600" y="4221088"/>
            <a:ext cx="720080" cy="28803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267744" y="3501008"/>
            <a:ext cx="1224136" cy="504056"/>
          </a:xfrm>
          <a:prstGeom prst="line">
            <a:avLst/>
          </a:prstGeom>
          <a:ln w="635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123728" y="4509120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339752" y="4005064"/>
            <a:ext cx="1224136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123728" y="4509120"/>
            <a:ext cx="1440160" cy="57606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3563888" y="3789040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3563888" y="4941168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5508104" y="4005064"/>
            <a:ext cx="720080" cy="216024"/>
          </a:xfrm>
          <a:prstGeom prst="line">
            <a:avLst/>
          </a:prstGeom>
          <a:ln w="635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6372200" y="4365104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5508104" y="4221088"/>
            <a:ext cx="720080" cy="28803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6876256" y="3501008"/>
            <a:ext cx="1152128" cy="504056"/>
          </a:xfrm>
          <a:prstGeom prst="line">
            <a:avLst/>
          </a:prstGeom>
          <a:ln w="635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6660232" y="4509120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6876256" y="4005064"/>
            <a:ext cx="1224136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6660232" y="4509120"/>
            <a:ext cx="1440160" cy="57606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8172400" y="3789040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8172400" y="4941168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6516216" y="3789040"/>
            <a:ext cx="288032" cy="0"/>
          </a:xfrm>
          <a:prstGeom prst="line">
            <a:avLst/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611560" y="5373216"/>
            <a:ext cx="8136904" cy="1484784"/>
          </a:xfrm>
          <a:prstGeom prst="rect">
            <a:avLst/>
          </a:prstGeom>
          <a:noFill/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332656"/>
            <a:ext cx="8046498" cy="6525343"/>
          </a:xfrm>
        </p:spPr>
        <p:txBody>
          <a:bodyPr>
            <a:normAutofit/>
          </a:bodyPr>
          <a:lstStyle/>
          <a:p>
            <a:pPr algn="l"/>
            <a:r>
              <a:rPr lang="fr-FR" dirty="0" smtClean="0">
                <a:solidFill>
                  <a:schemeClr val="tx1"/>
                </a:solidFill>
              </a:rPr>
              <a:t>Deux événements A et B sont </a:t>
            </a:r>
            <a:r>
              <a:rPr lang="fr-FR" dirty="0" smtClean="0">
                <a:solidFill>
                  <a:srgbClr val="FF0000"/>
                </a:solidFill>
              </a:rPr>
              <a:t>indépendants</a:t>
            </a:r>
            <a:r>
              <a:rPr lang="fr-FR" dirty="0" smtClean="0">
                <a:solidFill>
                  <a:schemeClr val="tx1"/>
                </a:solidFill>
              </a:rPr>
              <a:t> lorsque    </a:t>
            </a:r>
            <a:r>
              <a:rPr lang="fr-FR" dirty="0" smtClean="0">
                <a:solidFill>
                  <a:srgbClr val="00B050"/>
                </a:solidFill>
              </a:rPr>
              <a:t>p(A </a:t>
            </a:r>
            <a:r>
              <a:rPr lang="fr-FR" sz="3600" dirty="0" smtClean="0">
                <a:solidFill>
                  <a:srgbClr val="00B050"/>
                </a:solidFill>
              </a:rPr>
              <a:t>∩</a:t>
            </a:r>
            <a:r>
              <a:rPr lang="fr-FR" sz="2800" dirty="0" smtClean="0">
                <a:solidFill>
                  <a:srgbClr val="00B050"/>
                </a:solidFill>
              </a:rPr>
              <a:t> </a:t>
            </a:r>
            <a:r>
              <a:rPr lang="fr-FR" dirty="0" smtClean="0">
                <a:solidFill>
                  <a:srgbClr val="00B050"/>
                </a:solidFill>
              </a:rPr>
              <a:t>B) = p(A) × p(B)</a:t>
            </a:r>
          </a:p>
          <a:p>
            <a:pPr algn="l"/>
            <a:r>
              <a:rPr lang="fr-FR" sz="2400" b="1" dirty="0" smtClean="0">
                <a:solidFill>
                  <a:srgbClr val="0070C0"/>
                </a:solidFill>
              </a:rPr>
              <a:t>Exercice 1 :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 	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fr-FR" dirty="0" smtClean="0">
                <a:solidFill>
                  <a:schemeClr val="tx1"/>
                </a:solidFill>
              </a:rPr>
              <a:t>	V				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fr-FR" dirty="0" smtClean="0">
                <a:solidFill>
                  <a:schemeClr val="tx1"/>
                </a:solidFill>
              </a:rPr>
              <a:t>	V     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 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fr-FR" dirty="0" smtClean="0">
                <a:solidFill>
                  <a:schemeClr val="tx1"/>
                </a:solidFill>
              </a:rPr>
              <a:t>	C</a:t>
            </a:r>
            <a:r>
              <a:rPr lang="fr-FR" dirty="0" smtClean="0">
                <a:solidFill>
                  <a:srgbClr val="00B050"/>
                </a:solidFill>
              </a:rPr>
              <a:t>V</a:t>
            </a:r>
            <a:r>
              <a:rPr lang="fr-FR" dirty="0" smtClean="0">
                <a:solidFill>
                  <a:schemeClr val="tx1"/>
                </a:solidFill>
              </a:rPr>
              <a:t>	</a:t>
            </a:r>
            <a:r>
              <a:rPr lang="fr-FR" dirty="0" smtClean="0">
                <a:solidFill>
                  <a:srgbClr val="0070C0"/>
                </a:solidFill>
              </a:rPr>
              <a:t>28</a:t>
            </a:r>
            <a:r>
              <a:rPr lang="fr-FR" dirty="0" smtClean="0">
                <a:solidFill>
                  <a:schemeClr val="tx1"/>
                </a:solidFill>
              </a:rPr>
              <a:t>	V 		   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fr-FR" dirty="0" smtClean="0">
                <a:solidFill>
                  <a:schemeClr val="tx1"/>
                </a:solidFill>
              </a:rPr>
              <a:t>	C</a:t>
            </a:r>
            <a:r>
              <a:rPr lang="fr-FR" dirty="0" smtClean="0">
                <a:solidFill>
                  <a:srgbClr val="00B050"/>
                </a:solidFill>
              </a:rPr>
              <a:t>V</a:t>
            </a:r>
            <a:r>
              <a:rPr lang="fr-FR" dirty="0" smtClean="0">
                <a:solidFill>
                  <a:schemeClr val="tx1"/>
                </a:solidFill>
              </a:rPr>
              <a:t>	</a:t>
            </a:r>
            <a:r>
              <a:rPr lang="fr-FR" dirty="0" smtClean="0">
                <a:solidFill>
                  <a:srgbClr val="0070C0"/>
                </a:solidFill>
              </a:rPr>
              <a:t>27</a:t>
            </a:r>
            <a:r>
              <a:rPr lang="fr-FR" dirty="0" smtClean="0">
                <a:solidFill>
                  <a:schemeClr val="tx1"/>
                </a:solidFill>
              </a:rPr>
              <a:t>	V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 </a:t>
            </a:r>
            <a:r>
              <a:rPr lang="fr-FR" dirty="0" smtClean="0">
                <a:solidFill>
                  <a:srgbClr val="0070C0"/>
                </a:solidFill>
              </a:rPr>
              <a:t>24</a:t>
            </a:r>
            <a:r>
              <a:rPr lang="fr-FR" dirty="0" smtClean="0">
                <a:solidFill>
                  <a:schemeClr val="tx1"/>
                </a:solidFill>
              </a:rPr>
              <a:t>	C	 </a:t>
            </a:r>
            <a:r>
              <a:rPr lang="fr-FR" dirty="0" smtClean="0">
                <a:solidFill>
                  <a:srgbClr val="0070C0"/>
                </a:solidFill>
              </a:rPr>
              <a:t>4</a:t>
            </a:r>
            <a:r>
              <a:rPr lang="fr-FR" dirty="0" smtClean="0">
                <a:solidFill>
                  <a:schemeClr val="tx1"/>
                </a:solidFill>
              </a:rPr>
              <a:t>	V 		  </a:t>
            </a:r>
            <a:r>
              <a:rPr lang="fr-FR" dirty="0" smtClean="0">
                <a:solidFill>
                  <a:srgbClr val="0070C0"/>
                </a:solidFill>
              </a:rPr>
              <a:t>24</a:t>
            </a:r>
            <a:r>
              <a:rPr lang="fr-FR" dirty="0" smtClean="0">
                <a:solidFill>
                  <a:schemeClr val="tx1"/>
                </a:solidFill>
              </a:rPr>
              <a:t>	C	</a:t>
            </a:r>
            <a:r>
              <a:rPr lang="fr-FR" dirty="0" smtClean="0">
                <a:solidFill>
                  <a:srgbClr val="0070C0"/>
                </a:solidFill>
              </a:rPr>
              <a:t> 4</a:t>
            </a:r>
            <a:r>
              <a:rPr lang="fr-FR" dirty="0" smtClean="0">
                <a:solidFill>
                  <a:schemeClr val="tx1"/>
                </a:solidFill>
              </a:rPr>
              <a:t>	V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</a:t>
            </a:r>
            <a:r>
              <a:rPr lang="fr-FR" dirty="0" smtClean="0">
                <a:solidFill>
                  <a:srgbClr val="0070C0"/>
                </a:solidFill>
              </a:rPr>
              <a:t>27</a:t>
            </a:r>
            <a:r>
              <a:rPr lang="fr-FR" dirty="0" smtClean="0">
                <a:solidFill>
                  <a:schemeClr val="tx1"/>
                </a:solidFill>
              </a:rPr>
              <a:t>	V				</a:t>
            </a:r>
            <a:r>
              <a:rPr lang="fr-FR" dirty="0" smtClean="0">
                <a:solidFill>
                  <a:srgbClr val="0070C0"/>
                </a:solidFill>
              </a:rPr>
              <a:t>27</a:t>
            </a:r>
            <a:r>
              <a:rPr lang="fr-FR" dirty="0" smtClean="0">
                <a:solidFill>
                  <a:schemeClr val="tx1"/>
                </a:solidFill>
              </a:rPr>
              <a:t>	V</a:t>
            </a:r>
          </a:p>
          <a:p>
            <a:pPr algn="l"/>
            <a:r>
              <a:rPr lang="fr-FR" sz="2800" dirty="0" smtClean="0">
                <a:solidFill>
                  <a:srgbClr val="FF0000"/>
                </a:solidFill>
              </a:rPr>
              <a:t>Non</a:t>
            </a:r>
            <a:r>
              <a:rPr lang="fr-FR" sz="2800" dirty="0" smtClean="0">
                <a:solidFill>
                  <a:schemeClr val="tx1"/>
                </a:solidFill>
              </a:rPr>
              <a:t>, car si la </a:t>
            </a:r>
            <a:r>
              <a:rPr lang="fr-FR" sz="2800" dirty="0" smtClean="0">
                <a:solidFill>
                  <a:srgbClr val="00B050"/>
                </a:solidFill>
              </a:rPr>
              <a:t>1</a:t>
            </a:r>
            <a:r>
              <a:rPr lang="fr-FR" sz="2800" baseline="30000" dirty="0" smtClean="0">
                <a:solidFill>
                  <a:srgbClr val="00B050"/>
                </a:solidFill>
              </a:rPr>
              <a:t>ère</a:t>
            </a:r>
            <a:r>
              <a:rPr lang="fr-FR" sz="2800" dirty="0" smtClean="0">
                <a:solidFill>
                  <a:srgbClr val="00B050"/>
                </a:solidFill>
              </a:rPr>
              <a:t> carte </a:t>
            </a:r>
            <a:r>
              <a:rPr lang="fr-FR" sz="2800" dirty="0" smtClean="0">
                <a:solidFill>
                  <a:schemeClr val="tx1"/>
                </a:solidFill>
              </a:rPr>
              <a:t>est un </a:t>
            </a:r>
            <a:r>
              <a:rPr lang="fr-FR" sz="2800" dirty="0" smtClean="0">
                <a:solidFill>
                  <a:srgbClr val="00B050"/>
                </a:solidFill>
              </a:rPr>
              <a:t>valet de cœur</a:t>
            </a:r>
            <a:r>
              <a:rPr lang="fr-FR" sz="2800" dirty="0" smtClean="0">
                <a:solidFill>
                  <a:schemeClr val="tx1"/>
                </a:solidFill>
              </a:rPr>
              <a:t>, on n’aura pas la même probabilité de tirer un valet en 2</a:t>
            </a:r>
            <a:r>
              <a:rPr lang="fr-FR" sz="2800" baseline="30000" dirty="0" smtClean="0">
                <a:solidFill>
                  <a:schemeClr val="tx1"/>
                </a:solidFill>
              </a:rPr>
              <a:t>ème</a:t>
            </a:r>
            <a:r>
              <a:rPr lang="fr-FR" sz="2800" dirty="0" smtClean="0">
                <a:solidFill>
                  <a:schemeClr val="tx1"/>
                </a:solidFill>
              </a:rPr>
              <a:t> carte           ( </a:t>
            </a:r>
            <a:r>
              <a:rPr lang="fr-FR" sz="2800" dirty="0" smtClean="0">
                <a:solidFill>
                  <a:srgbClr val="FF0000"/>
                </a:solidFill>
              </a:rPr>
              <a:t>tirage </a:t>
            </a:r>
            <a:r>
              <a:rPr lang="fr-FR" sz="2800" dirty="0" smtClean="0">
                <a:solidFill>
                  <a:srgbClr val="00B050"/>
                </a:solidFill>
              </a:rPr>
              <a:t>sans</a:t>
            </a:r>
            <a:r>
              <a:rPr lang="fr-FR" sz="2800" dirty="0" smtClean="0">
                <a:solidFill>
                  <a:srgbClr val="FF0000"/>
                </a:solidFill>
              </a:rPr>
              <a:t> remise </a:t>
            </a:r>
            <a:r>
              <a:rPr lang="fr-FR" sz="2800" dirty="0" smtClean="0">
                <a:solidFill>
                  <a:schemeClr val="tx1"/>
                </a:solidFill>
              </a:rPr>
              <a:t>) : V dépend de C ! </a:t>
            </a:r>
            <a:r>
              <a:rPr lang="fr-FR" sz="2000" dirty="0" smtClean="0">
                <a:solidFill>
                  <a:schemeClr val="tx1"/>
                </a:solidFill>
              </a:rPr>
              <a:t>( mais C pas de D )</a:t>
            </a:r>
            <a:endParaRPr lang="fr-FR" sz="2800" dirty="0" smtClean="0">
              <a:solidFill>
                <a:schemeClr val="tx1"/>
              </a:solidFill>
            </a:endParaRP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Et il faut aussi envisager le cas … </a:t>
            </a: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971600" y="2852936"/>
            <a:ext cx="720080" cy="216024"/>
          </a:xfrm>
          <a:prstGeom prst="line">
            <a:avLst/>
          </a:prstGeom>
          <a:ln w="635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1763688" y="3212976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971600" y="3068960"/>
            <a:ext cx="720080" cy="28803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267744" y="2348880"/>
            <a:ext cx="1224136" cy="504056"/>
          </a:xfrm>
          <a:prstGeom prst="line">
            <a:avLst/>
          </a:prstGeom>
          <a:ln w="635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123728" y="3356992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339752" y="2852936"/>
            <a:ext cx="1224136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123728" y="3356992"/>
            <a:ext cx="1440160" cy="57606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3563888" y="2636912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3563888" y="3789040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5508104" y="2852936"/>
            <a:ext cx="720080" cy="216024"/>
          </a:xfrm>
          <a:prstGeom prst="line">
            <a:avLst/>
          </a:prstGeom>
          <a:ln w="635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6372200" y="3212976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5508104" y="3068960"/>
            <a:ext cx="720080" cy="28803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6876256" y="2348880"/>
            <a:ext cx="1152128" cy="504056"/>
          </a:xfrm>
          <a:prstGeom prst="line">
            <a:avLst/>
          </a:prstGeom>
          <a:ln w="635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6660232" y="3356992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6876256" y="2852936"/>
            <a:ext cx="1224136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6660232" y="3356992"/>
            <a:ext cx="1440160" cy="57606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8172400" y="2636912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8172400" y="3789040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6516216" y="2636912"/>
            <a:ext cx="288032" cy="0"/>
          </a:xfrm>
          <a:prstGeom prst="line">
            <a:avLst/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332656"/>
            <a:ext cx="8046498" cy="6525343"/>
          </a:xfrm>
        </p:spPr>
        <p:txBody>
          <a:bodyPr>
            <a:normAutofit/>
          </a:bodyPr>
          <a:lstStyle/>
          <a:p>
            <a:pPr algn="l"/>
            <a:r>
              <a:rPr lang="fr-FR" dirty="0" smtClean="0">
                <a:solidFill>
                  <a:schemeClr val="tx1"/>
                </a:solidFill>
              </a:rPr>
              <a:t>Deux événements A et B sont </a:t>
            </a:r>
            <a:r>
              <a:rPr lang="fr-FR" dirty="0" smtClean="0">
                <a:solidFill>
                  <a:srgbClr val="FF0000"/>
                </a:solidFill>
              </a:rPr>
              <a:t>indépendants</a:t>
            </a:r>
            <a:r>
              <a:rPr lang="fr-FR" dirty="0" smtClean="0">
                <a:solidFill>
                  <a:schemeClr val="tx1"/>
                </a:solidFill>
              </a:rPr>
              <a:t> lorsque    </a:t>
            </a:r>
            <a:r>
              <a:rPr lang="fr-FR" dirty="0" smtClean="0">
                <a:solidFill>
                  <a:srgbClr val="00B050"/>
                </a:solidFill>
              </a:rPr>
              <a:t>p(A </a:t>
            </a:r>
            <a:r>
              <a:rPr lang="fr-FR" sz="3600" dirty="0" smtClean="0">
                <a:solidFill>
                  <a:srgbClr val="00B050"/>
                </a:solidFill>
              </a:rPr>
              <a:t>∩</a:t>
            </a:r>
            <a:r>
              <a:rPr lang="fr-FR" sz="2800" dirty="0" smtClean="0">
                <a:solidFill>
                  <a:srgbClr val="00B050"/>
                </a:solidFill>
              </a:rPr>
              <a:t> </a:t>
            </a:r>
            <a:r>
              <a:rPr lang="fr-FR" dirty="0" smtClean="0">
                <a:solidFill>
                  <a:srgbClr val="00B050"/>
                </a:solidFill>
              </a:rPr>
              <a:t>B) = p(A) × p(B)</a:t>
            </a:r>
          </a:p>
          <a:p>
            <a:pPr algn="l"/>
            <a:r>
              <a:rPr lang="fr-FR" sz="2400" b="1" dirty="0" smtClean="0">
                <a:solidFill>
                  <a:srgbClr val="0070C0"/>
                </a:solidFill>
              </a:rPr>
              <a:t>Exercice 1 :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 	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fr-FR" dirty="0" smtClean="0">
                <a:solidFill>
                  <a:schemeClr val="tx1"/>
                </a:solidFill>
              </a:rPr>
              <a:t>	V				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fr-FR" dirty="0" smtClean="0">
                <a:solidFill>
                  <a:schemeClr val="tx1"/>
                </a:solidFill>
              </a:rPr>
              <a:t>	V     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 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fr-FR" dirty="0" smtClean="0">
                <a:solidFill>
                  <a:schemeClr val="tx1"/>
                </a:solidFill>
              </a:rPr>
              <a:t>	C</a:t>
            </a:r>
            <a:r>
              <a:rPr lang="fr-FR" dirty="0" smtClean="0">
                <a:solidFill>
                  <a:srgbClr val="00B050"/>
                </a:solidFill>
              </a:rPr>
              <a:t>V</a:t>
            </a:r>
            <a:r>
              <a:rPr lang="fr-FR" dirty="0" smtClean="0">
                <a:solidFill>
                  <a:schemeClr val="tx1"/>
                </a:solidFill>
              </a:rPr>
              <a:t>	</a:t>
            </a:r>
            <a:r>
              <a:rPr lang="fr-FR" dirty="0" smtClean="0">
                <a:solidFill>
                  <a:srgbClr val="0070C0"/>
                </a:solidFill>
              </a:rPr>
              <a:t>28</a:t>
            </a:r>
            <a:r>
              <a:rPr lang="fr-FR" dirty="0" smtClean="0">
                <a:solidFill>
                  <a:schemeClr val="tx1"/>
                </a:solidFill>
              </a:rPr>
              <a:t>	V 		   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fr-FR" dirty="0" smtClean="0">
                <a:solidFill>
                  <a:schemeClr val="tx1"/>
                </a:solidFill>
              </a:rPr>
              <a:t>	C</a:t>
            </a:r>
            <a:r>
              <a:rPr lang="fr-FR" dirty="0" smtClean="0">
                <a:solidFill>
                  <a:srgbClr val="00B050"/>
                </a:solidFill>
              </a:rPr>
              <a:t>V</a:t>
            </a:r>
            <a:r>
              <a:rPr lang="fr-FR" dirty="0" smtClean="0">
                <a:solidFill>
                  <a:schemeClr val="tx1"/>
                </a:solidFill>
              </a:rPr>
              <a:t>	</a:t>
            </a:r>
            <a:r>
              <a:rPr lang="fr-FR" dirty="0" smtClean="0">
                <a:solidFill>
                  <a:srgbClr val="0070C0"/>
                </a:solidFill>
              </a:rPr>
              <a:t>27</a:t>
            </a:r>
            <a:r>
              <a:rPr lang="fr-FR" dirty="0" smtClean="0">
                <a:solidFill>
                  <a:schemeClr val="tx1"/>
                </a:solidFill>
              </a:rPr>
              <a:t>	V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 </a:t>
            </a:r>
            <a:r>
              <a:rPr lang="fr-FR" dirty="0" smtClean="0">
                <a:solidFill>
                  <a:srgbClr val="0070C0"/>
                </a:solidFill>
              </a:rPr>
              <a:t>24</a:t>
            </a:r>
            <a:r>
              <a:rPr lang="fr-FR" dirty="0" smtClean="0">
                <a:solidFill>
                  <a:schemeClr val="tx1"/>
                </a:solidFill>
              </a:rPr>
              <a:t>	C	 </a:t>
            </a:r>
            <a:r>
              <a:rPr lang="fr-FR" dirty="0" smtClean="0">
                <a:solidFill>
                  <a:srgbClr val="0070C0"/>
                </a:solidFill>
              </a:rPr>
              <a:t>4</a:t>
            </a:r>
            <a:r>
              <a:rPr lang="fr-FR" dirty="0" smtClean="0">
                <a:solidFill>
                  <a:schemeClr val="tx1"/>
                </a:solidFill>
              </a:rPr>
              <a:t>	V 		  </a:t>
            </a:r>
            <a:r>
              <a:rPr lang="fr-FR" dirty="0" smtClean="0">
                <a:solidFill>
                  <a:srgbClr val="0070C0"/>
                </a:solidFill>
              </a:rPr>
              <a:t>24</a:t>
            </a:r>
            <a:r>
              <a:rPr lang="fr-FR" dirty="0" smtClean="0">
                <a:solidFill>
                  <a:schemeClr val="tx1"/>
                </a:solidFill>
              </a:rPr>
              <a:t>	C	</a:t>
            </a:r>
            <a:r>
              <a:rPr lang="fr-FR" dirty="0" smtClean="0">
                <a:solidFill>
                  <a:srgbClr val="0070C0"/>
                </a:solidFill>
              </a:rPr>
              <a:t> 4</a:t>
            </a:r>
            <a:r>
              <a:rPr lang="fr-FR" dirty="0" smtClean="0">
                <a:solidFill>
                  <a:schemeClr val="tx1"/>
                </a:solidFill>
              </a:rPr>
              <a:t>	V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</a:t>
            </a:r>
            <a:r>
              <a:rPr lang="fr-FR" dirty="0" smtClean="0">
                <a:solidFill>
                  <a:srgbClr val="0070C0"/>
                </a:solidFill>
              </a:rPr>
              <a:t>27</a:t>
            </a:r>
            <a:r>
              <a:rPr lang="fr-FR" dirty="0" smtClean="0">
                <a:solidFill>
                  <a:schemeClr val="tx1"/>
                </a:solidFill>
              </a:rPr>
              <a:t>	V				</a:t>
            </a:r>
            <a:r>
              <a:rPr lang="fr-FR" dirty="0" smtClean="0">
                <a:solidFill>
                  <a:srgbClr val="0070C0"/>
                </a:solidFill>
              </a:rPr>
              <a:t>27</a:t>
            </a:r>
            <a:r>
              <a:rPr lang="fr-FR" dirty="0" smtClean="0">
                <a:solidFill>
                  <a:schemeClr val="tx1"/>
                </a:solidFill>
              </a:rPr>
              <a:t>	V</a:t>
            </a:r>
          </a:p>
          <a:p>
            <a:pPr algn="l"/>
            <a:r>
              <a:rPr lang="fr-FR" sz="2800" dirty="0" smtClean="0">
                <a:solidFill>
                  <a:srgbClr val="FF0000"/>
                </a:solidFill>
              </a:rPr>
              <a:t>Non</a:t>
            </a:r>
            <a:r>
              <a:rPr lang="fr-FR" sz="2800" dirty="0" smtClean="0">
                <a:solidFill>
                  <a:schemeClr val="tx1"/>
                </a:solidFill>
              </a:rPr>
              <a:t>, car si la </a:t>
            </a:r>
            <a:r>
              <a:rPr lang="fr-FR" sz="2800" dirty="0" smtClean="0">
                <a:solidFill>
                  <a:srgbClr val="00B050"/>
                </a:solidFill>
              </a:rPr>
              <a:t>1</a:t>
            </a:r>
            <a:r>
              <a:rPr lang="fr-FR" sz="2800" baseline="30000" dirty="0" smtClean="0">
                <a:solidFill>
                  <a:srgbClr val="00B050"/>
                </a:solidFill>
              </a:rPr>
              <a:t>ère</a:t>
            </a:r>
            <a:r>
              <a:rPr lang="fr-FR" sz="2800" dirty="0" smtClean="0">
                <a:solidFill>
                  <a:srgbClr val="00B050"/>
                </a:solidFill>
              </a:rPr>
              <a:t> carte </a:t>
            </a:r>
            <a:r>
              <a:rPr lang="fr-FR" sz="2800" dirty="0" smtClean="0">
                <a:solidFill>
                  <a:schemeClr val="tx1"/>
                </a:solidFill>
              </a:rPr>
              <a:t>est un </a:t>
            </a:r>
            <a:r>
              <a:rPr lang="fr-FR" sz="2800" dirty="0" smtClean="0">
                <a:solidFill>
                  <a:srgbClr val="00B050"/>
                </a:solidFill>
              </a:rPr>
              <a:t>valet de cœur</a:t>
            </a:r>
            <a:r>
              <a:rPr lang="fr-FR" sz="2800" dirty="0" smtClean="0">
                <a:solidFill>
                  <a:schemeClr val="tx1"/>
                </a:solidFill>
              </a:rPr>
              <a:t>, on n’aura pas la même probabilité de tirer un valet en 2</a:t>
            </a:r>
            <a:r>
              <a:rPr lang="fr-FR" sz="2800" baseline="30000" dirty="0" smtClean="0">
                <a:solidFill>
                  <a:schemeClr val="tx1"/>
                </a:solidFill>
              </a:rPr>
              <a:t>ème</a:t>
            </a:r>
            <a:r>
              <a:rPr lang="fr-FR" sz="2800" dirty="0" smtClean="0">
                <a:solidFill>
                  <a:schemeClr val="tx1"/>
                </a:solidFill>
              </a:rPr>
              <a:t> carte           ( </a:t>
            </a:r>
            <a:r>
              <a:rPr lang="fr-FR" sz="2800" dirty="0" smtClean="0">
                <a:solidFill>
                  <a:srgbClr val="FF0000"/>
                </a:solidFill>
              </a:rPr>
              <a:t>tirage </a:t>
            </a:r>
            <a:r>
              <a:rPr lang="fr-FR" sz="2800" dirty="0" smtClean="0">
                <a:solidFill>
                  <a:srgbClr val="00B050"/>
                </a:solidFill>
              </a:rPr>
              <a:t>sans</a:t>
            </a:r>
            <a:r>
              <a:rPr lang="fr-FR" sz="2800" dirty="0" smtClean="0">
                <a:solidFill>
                  <a:srgbClr val="FF0000"/>
                </a:solidFill>
              </a:rPr>
              <a:t> remise </a:t>
            </a:r>
            <a:r>
              <a:rPr lang="fr-FR" sz="2800" dirty="0" smtClean="0">
                <a:solidFill>
                  <a:schemeClr val="tx1"/>
                </a:solidFill>
              </a:rPr>
              <a:t>) : V dépend de C ! </a:t>
            </a:r>
            <a:r>
              <a:rPr lang="fr-FR" sz="2000" dirty="0" smtClean="0">
                <a:solidFill>
                  <a:schemeClr val="tx1"/>
                </a:solidFill>
              </a:rPr>
              <a:t>( mais C pas de D )</a:t>
            </a:r>
            <a:endParaRPr lang="fr-FR" sz="2800" dirty="0" smtClean="0">
              <a:solidFill>
                <a:schemeClr val="tx1"/>
              </a:solidFill>
            </a:endParaRP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Et il faut aussi envisager le </a:t>
            </a:r>
            <a:r>
              <a:rPr lang="fr-FR" sz="2800" dirty="0" err="1" smtClean="0">
                <a:solidFill>
                  <a:schemeClr val="tx1"/>
                </a:solidFill>
              </a:rPr>
              <a:t>le</a:t>
            </a:r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fr-FR" sz="2800" dirty="0" smtClean="0">
                <a:solidFill>
                  <a:srgbClr val="FF0000"/>
                </a:solidFill>
              </a:rPr>
              <a:t>2</a:t>
            </a:r>
            <a:r>
              <a:rPr lang="fr-FR" sz="2800" baseline="30000" dirty="0" smtClean="0">
                <a:solidFill>
                  <a:srgbClr val="FF0000"/>
                </a:solidFill>
              </a:rPr>
              <a:t>ème</a:t>
            </a:r>
            <a:r>
              <a:rPr lang="fr-FR" sz="2800" dirty="0" smtClean="0">
                <a:solidFill>
                  <a:srgbClr val="FF0000"/>
                </a:solidFill>
              </a:rPr>
              <a:t> </a:t>
            </a:r>
            <a:r>
              <a:rPr lang="fr-FR" sz="2800" dirty="0" smtClean="0">
                <a:solidFill>
                  <a:schemeClr val="tx1"/>
                </a:solidFill>
              </a:rPr>
              <a:t>cas où la </a:t>
            </a:r>
            <a:r>
              <a:rPr lang="fr-FR" sz="2800" dirty="0" smtClean="0">
                <a:solidFill>
                  <a:srgbClr val="00B050"/>
                </a:solidFill>
              </a:rPr>
              <a:t>1</a:t>
            </a:r>
            <a:r>
              <a:rPr lang="fr-FR" sz="2800" baseline="30000" dirty="0" smtClean="0">
                <a:solidFill>
                  <a:srgbClr val="00B050"/>
                </a:solidFill>
              </a:rPr>
              <a:t>ère</a:t>
            </a:r>
            <a:r>
              <a:rPr lang="fr-FR" sz="2800" dirty="0" smtClean="0">
                <a:solidFill>
                  <a:srgbClr val="00B050"/>
                </a:solidFill>
              </a:rPr>
              <a:t> carte </a:t>
            </a:r>
            <a:r>
              <a:rPr lang="fr-FR" sz="2800" dirty="0" smtClean="0">
                <a:solidFill>
                  <a:srgbClr val="FF0000"/>
                </a:solidFill>
              </a:rPr>
              <a:t>n</a:t>
            </a:r>
            <a:r>
              <a:rPr lang="fr-FR" sz="2800" dirty="0" smtClean="0">
                <a:solidFill>
                  <a:schemeClr val="tx1"/>
                </a:solidFill>
              </a:rPr>
              <a:t>’est </a:t>
            </a:r>
            <a:r>
              <a:rPr lang="fr-FR" sz="2800" dirty="0" smtClean="0">
                <a:solidFill>
                  <a:srgbClr val="FF0000"/>
                </a:solidFill>
              </a:rPr>
              <a:t>pas</a:t>
            </a:r>
            <a:r>
              <a:rPr lang="fr-FR" sz="2800" dirty="0" smtClean="0">
                <a:solidFill>
                  <a:schemeClr val="tx1"/>
                </a:solidFill>
              </a:rPr>
              <a:t> un cœur, </a:t>
            </a:r>
            <a:r>
              <a:rPr lang="fr-FR" sz="2800" dirty="0" smtClean="0">
                <a:solidFill>
                  <a:srgbClr val="00B050"/>
                </a:solidFill>
              </a:rPr>
              <a:t>valet </a:t>
            </a:r>
            <a:r>
              <a:rPr lang="fr-FR" sz="2800" dirty="0" smtClean="0">
                <a:solidFill>
                  <a:srgbClr val="FF0000"/>
                </a:solidFill>
              </a:rPr>
              <a:t>ou</a:t>
            </a:r>
            <a:r>
              <a:rPr lang="fr-FR" sz="2800" dirty="0" smtClean="0">
                <a:solidFill>
                  <a:srgbClr val="00B050"/>
                </a:solidFill>
              </a:rPr>
              <a:t> pas </a:t>
            </a:r>
            <a:r>
              <a:rPr lang="fr-FR" sz="2800" dirty="0" smtClean="0">
                <a:solidFill>
                  <a:schemeClr val="tx1"/>
                </a:solidFill>
              </a:rPr>
              <a:t>! Ce qui fait …       cas.</a:t>
            </a: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971600" y="2852936"/>
            <a:ext cx="720080" cy="216024"/>
          </a:xfrm>
          <a:prstGeom prst="line">
            <a:avLst/>
          </a:prstGeom>
          <a:ln w="635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1763688" y="3212976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971600" y="3068960"/>
            <a:ext cx="720080" cy="28803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267744" y="2348880"/>
            <a:ext cx="1224136" cy="504056"/>
          </a:xfrm>
          <a:prstGeom prst="line">
            <a:avLst/>
          </a:prstGeom>
          <a:ln w="635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123728" y="3356992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339752" y="2852936"/>
            <a:ext cx="1224136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123728" y="3356992"/>
            <a:ext cx="1440160" cy="57606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3563888" y="2636912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3563888" y="3789040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5508104" y="2852936"/>
            <a:ext cx="720080" cy="216024"/>
          </a:xfrm>
          <a:prstGeom prst="line">
            <a:avLst/>
          </a:prstGeom>
          <a:ln w="635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6372200" y="3212976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5508104" y="3068960"/>
            <a:ext cx="720080" cy="28803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6876256" y="2348880"/>
            <a:ext cx="1152128" cy="504056"/>
          </a:xfrm>
          <a:prstGeom prst="line">
            <a:avLst/>
          </a:prstGeom>
          <a:ln w="635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6660232" y="3356992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6876256" y="2852936"/>
            <a:ext cx="1224136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6660232" y="3356992"/>
            <a:ext cx="1440160" cy="57606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8172400" y="2636912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8172400" y="3789040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6516216" y="2636912"/>
            <a:ext cx="288032" cy="0"/>
          </a:xfrm>
          <a:prstGeom prst="line">
            <a:avLst/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332656"/>
            <a:ext cx="8046498" cy="6768752"/>
          </a:xfrm>
        </p:spPr>
        <p:txBody>
          <a:bodyPr>
            <a:normAutofit/>
          </a:bodyPr>
          <a:lstStyle/>
          <a:p>
            <a:pPr algn="l"/>
            <a:r>
              <a:rPr lang="fr-FR" sz="2400" b="1" dirty="0" smtClean="0">
                <a:solidFill>
                  <a:srgbClr val="0070C0"/>
                </a:solidFill>
              </a:rPr>
              <a:t>Exercice 1 :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 	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fr-FR" dirty="0" smtClean="0">
                <a:solidFill>
                  <a:schemeClr val="tx1"/>
                </a:solidFill>
              </a:rPr>
              <a:t>	V				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fr-FR" dirty="0" smtClean="0">
                <a:solidFill>
                  <a:schemeClr val="tx1"/>
                </a:solidFill>
              </a:rPr>
              <a:t>	V     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 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fr-FR" dirty="0" smtClean="0">
                <a:solidFill>
                  <a:schemeClr val="tx1"/>
                </a:solidFill>
              </a:rPr>
              <a:t>	C</a:t>
            </a:r>
            <a:r>
              <a:rPr lang="fr-FR" dirty="0" smtClean="0">
                <a:solidFill>
                  <a:srgbClr val="00B050"/>
                </a:solidFill>
              </a:rPr>
              <a:t>V</a:t>
            </a:r>
            <a:r>
              <a:rPr lang="fr-FR" dirty="0" smtClean="0">
                <a:solidFill>
                  <a:schemeClr val="tx1"/>
                </a:solidFill>
              </a:rPr>
              <a:t>	</a:t>
            </a:r>
            <a:r>
              <a:rPr lang="fr-FR" dirty="0" smtClean="0">
                <a:solidFill>
                  <a:srgbClr val="0070C0"/>
                </a:solidFill>
              </a:rPr>
              <a:t>28</a:t>
            </a:r>
            <a:r>
              <a:rPr lang="fr-FR" dirty="0" smtClean="0">
                <a:solidFill>
                  <a:schemeClr val="tx1"/>
                </a:solidFill>
              </a:rPr>
              <a:t>	V 		   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fr-FR" dirty="0" smtClean="0">
                <a:solidFill>
                  <a:schemeClr val="tx1"/>
                </a:solidFill>
              </a:rPr>
              <a:t>	C</a:t>
            </a:r>
            <a:r>
              <a:rPr lang="fr-FR" dirty="0" smtClean="0">
                <a:solidFill>
                  <a:srgbClr val="00B050"/>
                </a:solidFill>
              </a:rPr>
              <a:t>V</a:t>
            </a:r>
            <a:r>
              <a:rPr lang="fr-FR" dirty="0" smtClean="0">
                <a:solidFill>
                  <a:schemeClr val="tx1"/>
                </a:solidFill>
              </a:rPr>
              <a:t>	</a:t>
            </a:r>
            <a:r>
              <a:rPr lang="fr-FR" dirty="0" smtClean="0">
                <a:solidFill>
                  <a:srgbClr val="0070C0"/>
                </a:solidFill>
              </a:rPr>
              <a:t>27</a:t>
            </a:r>
            <a:r>
              <a:rPr lang="fr-FR" dirty="0" smtClean="0">
                <a:solidFill>
                  <a:schemeClr val="tx1"/>
                </a:solidFill>
              </a:rPr>
              <a:t>	V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 </a:t>
            </a:r>
            <a:r>
              <a:rPr lang="fr-FR" dirty="0" smtClean="0">
                <a:solidFill>
                  <a:srgbClr val="0070C0"/>
                </a:solidFill>
              </a:rPr>
              <a:t>24</a:t>
            </a:r>
            <a:r>
              <a:rPr lang="fr-FR" dirty="0" smtClean="0">
                <a:solidFill>
                  <a:schemeClr val="tx1"/>
                </a:solidFill>
              </a:rPr>
              <a:t>	C	 </a:t>
            </a:r>
            <a:r>
              <a:rPr lang="fr-FR" dirty="0" smtClean="0">
                <a:solidFill>
                  <a:srgbClr val="0070C0"/>
                </a:solidFill>
              </a:rPr>
              <a:t>4</a:t>
            </a:r>
            <a:r>
              <a:rPr lang="fr-FR" dirty="0" smtClean="0">
                <a:solidFill>
                  <a:schemeClr val="tx1"/>
                </a:solidFill>
              </a:rPr>
              <a:t>	V 		  </a:t>
            </a:r>
            <a:r>
              <a:rPr lang="fr-FR" dirty="0" smtClean="0">
                <a:solidFill>
                  <a:srgbClr val="0070C0"/>
                </a:solidFill>
              </a:rPr>
              <a:t>24</a:t>
            </a:r>
            <a:r>
              <a:rPr lang="fr-FR" dirty="0" smtClean="0">
                <a:solidFill>
                  <a:schemeClr val="tx1"/>
                </a:solidFill>
              </a:rPr>
              <a:t>	C	</a:t>
            </a:r>
            <a:r>
              <a:rPr lang="fr-FR" dirty="0" smtClean="0">
                <a:solidFill>
                  <a:srgbClr val="0070C0"/>
                </a:solidFill>
              </a:rPr>
              <a:t> 4</a:t>
            </a:r>
            <a:r>
              <a:rPr lang="fr-FR" dirty="0" smtClean="0">
                <a:solidFill>
                  <a:schemeClr val="tx1"/>
                </a:solidFill>
              </a:rPr>
              <a:t>	V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</a:t>
            </a:r>
            <a:r>
              <a:rPr lang="fr-FR" dirty="0" smtClean="0">
                <a:solidFill>
                  <a:srgbClr val="0070C0"/>
                </a:solidFill>
              </a:rPr>
              <a:t>27</a:t>
            </a:r>
            <a:r>
              <a:rPr lang="fr-FR" dirty="0" smtClean="0">
                <a:solidFill>
                  <a:schemeClr val="tx1"/>
                </a:solidFill>
              </a:rPr>
              <a:t>	V				</a:t>
            </a:r>
            <a:r>
              <a:rPr lang="fr-FR" dirty="0" smtClean="0">
                <a:solidFill>
                  <a:srgbClr val="0070C0"/>
                </a:solidFill>
              </a:rPr>
              <a:t>27</a:t>
            </a:r>
            <a:r>
              <a:rPr lang="fr-FR" dirty="0" smtClean="0">
                <a:solidFill>
                  <a:schemeClr val="tx1"/>
                </a:solidFill>
              </a:rPr>
              <a:t>	V</a:t>
            </a:r>
          </a:p>
          <a:p>
            <a:pPr algn="l"/>
            <a:r>
              <a:rPr lang="fr-FR" sz="2800" dirty="0" smtClean="0">
                <a:solidFill>
                  <a:srgbClr val="FF0000"/>
                </a:solidFill>
              </a:rPr>
              <a:t>Non</a:t>
            </a:r>
            <a:r>
              <a:rPr lang="fr-FR" sz="2800" dirty="0" smtClean="0">
                <a:solidFill>
                  <a:schemeClr val="tx1"/>
                </a:solidFill>
              </a:rPr>
              <a:t>, car si la </a:t>
            </a:r>
            <a:r>
              <a:rPr lang="fr-FR" sz="2800" dirty="0" smtClean="0">
                <a:solidFill>
                  <a:srgbClr val="00B050"/>
                </a:solidFill>
              </a:rPr>
              <a:t>1</a:t>
            </a:r>
            <a:r>
              <a:rPr lang="fr-FR" sz="2800" baseline="30000" dirty="0" smtClean="0">
                <a:solidFill>
                  <a:srgbClr val="00B050"/>
                </a:solidFill>
              </a:rPr>
              <a:t>ère</a:t>
            </a:r>
            <a:r>
              <a:rPr lang="fr-FR" sz="2800" dirty="0" smtClean="0">
                <a:solidFill>
                  <a:srgbClr val="00B050"/>
                </a:solidFill>
              </a:rPr>
              <a:t> carte </a:t>
            </a:r>
            <a:r>
              <a:rPr lang="fr-FR" sz="2800" dirty="0" smtClean="0">
                <a:solidFill>
                  <a:schemeClr val="tx1"/>
                </a:solidFill>
              </a:rPr>
              <a:t>est un </a:t>
            </a:r>
            <a:r>
              <a:rPr lang="fr-FR" sz="2800" dirty="0" smtClean="0">
                <a:solidFill>
                  <a:srgbClr val="00B050"/>
                </a:solidFill>
              </a:rPr>
              <a:t>valet de cœur</a:t>
            </a:r>
            <a:r>
              <a:rPr lang="fr-FR" sz="2800" dirty="0" smtClean="0">
                <a:solidFill>
                  <a:schemeClr val="tx1"/>
                </a:solidFill>
              </a:rPr>
              <a:t>, on n’aura pas la même probabilité de tirer un valet en 2</a:t>
            </a:r>
            <a:r>
              <a:rPr lang="fr-FR" sz="2800" baseline="30000" dirty="0" smtClean="0">
                <a:solidFill>
                  <a:schemeClr val="tx1"/>
                </a:solidFill>
              </a:rPr>
              <a:t>ème</a:t>
            </a:r>
            <a:r>
              <a:rPr lang="fr-FR" sz="2800" dirty="0" smtClean="0">
                <a:solidFill>
                  <a:schemeClr val="tx1"/>
                </a:solidFill>
              </a:rPr>
              <a:t> carte           ( </a:t>
            </a:r>
            <a:r>
              <a:rPr lang="fr-FR" sz="2800" dirty="0" smtClean="0">
                <a:solidFill>
                  <a:srgbClr val="FF0000"/>
                </a:solidFill>
              </a:rPr>
              <a:t>tirage </a:t>
            </a:r>
            <a:r>
              <a:rPr lang="fr-FR" sz="2800" dirty="0" smtClean="0">
                <a:solidFill>
                  <a:srgbClr val="00B050"/>
                </a:solidFill>
              </a:rPr>
              <a:t>sans</a:t>
            </a:r>
            <a:r>
              <a:rPr lang="fr-FR" sz="2800" dirty="0" smtClean="0">
                <a:solidFill>
                  <a:srgbClr val="FF0000"/>
                </a:solidFill>
              </a:rPr>
              <a:t> remise </a:t>
            </a:r>
            <a:r>
              <a:rPr lang="fr-FR" sz="2800" dirty="0" smtClean="0">
                <a:solidFill>
                  <a:schemeClr val="tx1"/>
                </a:solidFill>
              </a:rPr>
              <a:t>) : V dépend de C ! </a:t>
            </a:r>
            <a:r>
              <a:rPr lang="fr-FR" sz="2000" dirty="0" smtClean="0">
                <a:solidFill>
                  <a:schemeClr val="tx1"/>
                </a:solidFill>
              </a:rPr>
              <a:t>( mais C pas de D )</a:t>
            </a:r>
            <a:endParaRPr lang="fr-FR" sz="2800" dirty="0" smtClean="0">
              <a:solidFill>
                <a:schemeClr val="tx1"/>
              </a:solidFill>
            </a:endParaRP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Et il faut aussi envisager le </a:t>
            </a:r>
            <a:r>
              <a:rPr lang="fr-FR" sz="2800" dirty="0" smtClean="0">
                <a:solidFill>
                  <a:srgbClr val="FF0000"/>
                </a:solidFill>
              </a:rPr>
              <a:t>2</a:t>
            </a:r>
            <a:r>
              <a:rPr lang="fr-FR" sz="2800" baseline="30000" dirty="0" smtClean="0">
                <a:solidFill>
                  <a:srgbClr val="FF0000"/>
                </a:solidFill>
              </a:rPr>
              <a:t>ème</a:t>
            </a:r>
            <a:r>
              <a:rPr lang="fr-FR" sz="2800" dirty="0" smtClean="0">
                <a:solidFill>
                  <a:srgbClr val="FF0000"/>
                </a:solidFill>
              </a:rPr>
              <a:t> </a:t>
            </a:r>
            <a:r>
              <a:rPr lang="fr-FR" sz="2800" dirty="0" smtClean="0">
                <a:solidFill>
                  <a:schemeClr val="tx1"/>
                </a:solidFill>
              </a:rPr>
              <a:t>cas où la </a:t>
            </a:r>
            <a:r>
              <a:rPr lang="fr-FR" sz="2800" dirty="0" smtClean="0">
                <a:solidFill>
                  <a:srgbClr val="00B050"/>
                </a:solidFill>
              </a:rPr>
              <a:t>1</a:t>
            </a:r>
            <a:r>
              <a:rPr lang="fr-FR" sz="2800" baseline="30000" dirty="0" smtClean="0">
                <a:solidFill>
                  <a:srgbClr val="00B050"/>
                </a:solidFill>
              </a:rPr>
              <a:t>ère</a:t>
            </a:r>
            <a:r>
              <a:rPr lang="fr-FR" sz="2800" dirty="0" smtClean="0">
                <a:solidFill>
                  <a:srgbClr val="00B050"/>
                </a:solidFill>
              </a:rPr>
              <a:t> carte </a:t>
            </a:r>
            <a:r>
              <a:rPr lang="fr-FR" sz="2800" dirty="0" smtClean="0">
                <a:solidFill>
                  <a:srgbClr val="FF0000"/>
                </a:solidFill>
              </a:rPr>
              <a:t>n</a:t>
            </a:r>
            <a:r>
              <a:rPr lang="fr-FR" sz="2800" dirty="0" smtClean="0">
                <a:solidFill>
                  <a:schemeClr val="tx1"/>
                </a:solidFill>
              </a:rPr>
              <a:t>’est </a:t>
            </a:r>
            <a:r>
              <a:rPr lang="fr-FR" sz="2800" dirty="0" smtClean="0">
                <a:solidFill>
                  <a:srgbClr val="FF0000"/>
                </a:solidFill>
              </a:rPr>
              <a:t>pas</a:t>
            </a:r>
            <a:r>
              <a:rPr lang="fr-FR" sz="2800" dirty="0" smtClean="0">
                <a:solidFill>
                  <a:schemeClr val="tx1"/>
                </a:solidFill>
              </a:rPr>
              <a:t> un cœur, </a:t>
            </a:r>
            <a:r>
              <a:rPr lang="fr-FR" sz="2800" dirty="0" smtClean="0">
                <a:solidFill>
                  <a:srgbClr val="00B050"/>
                </a:solidFill>
              </a:rPr>
              <a:t>valet </a:t>
            </a:r>
            <a:r>
              <a:rPr lang="fr-FR" sz="2800" dirty="0" smtClean="0">
                <a:solidFill>
                  <a:srgbClr val="FF0000"/>
                </a:solidFill>
              </a:rPr>
              <a:t>ou</a:t>
            </a:r>
            <a:r>
              <a:rPr lang="fr-FR" sz="2800" dirty="0" smtClean="0">
                <a:solidFill>
                  <a:srgbClr val="00B050"/>
                </a:solidFill>
              </a:rPr>
              <a:t> pas </a:t>
            </a:r>
            <a:r>
              <a:rPr lang="fr-FR" sz="2800" dirty="0" smtClean="0">
                <a:solidFill>
                  <a:schemeClr val="tx1"/>
                </a:solidFill>
              </a:rPr>
              <a:t>! 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Ce qui fait 4 cas (   C </a:t>
            </a:r>
            <a:r>
              <a:rPr lang="fr-FR" sz="2800" dirty="0" smtClean="0">
                <a:solidFill>
                  <a:srgbClr val="00B050"/>
                </a:solidFill>
              </a:rPr>
              <a:t>V</a:t>
            </a:r>
            <a:r>
              <a:rPr lang="fr-FR" sz="2800" dirty="0" smtClean="0">
                <a:solidFill>
                  <a:schemeClr val="tx1"/>
                </a:solidFill>
              </a:rPr>
              <a:t>     C </a:t>
            </a:r>
            <a:r>
              <a:rPr lang="fr-FR" sz="2800" dirty="0" smtClean="0">
                <a:solidFill>
                  <a:srgbClr val="00B050"/>
                </a:solidFill>
              </a:rPr>
              <a:t>V</a:t>
            </a:r>
            <a:r>
              <a:rPr lang="fr-FR" sz="2800" dirty="0" smtClean="0">
                <a:solidFill>
                  <a:schemeClr val="tx1"/>
                </a:solidFill>
              </a:rPr>
              <a:t>   </a:t>
            </a:r>
            <a:r>
              <a:rPr lang="fr-FR" sz="2800" dirty="0" smtClean="0">
                <a:solidFill>
                  <a:srgbClr val="FF0000"/>
                </a:solidFill>
              </a:rPr>
              <a:t>et </a:t>
            </a:r>
            <a:r>
              <a:rPr lang="fr-FR" sz="2800" dirty="0" smtClean="0">
                <a:solidFill>
                  <a:schemeClr val="tx1"/>
                </a:solidFill>
              </a:rPr>
              <a:t>  C </a:t>
            </a:r>
            <a:r>
              <a:rPr lang="fr-FR" sz="2800" dirty="0" smtClean="0">
                <a:solidFill>
                  <a:srgbClr val="00B050"/>
                </a:solidFill>
              </a:rPr>
              <a:t>V</a:t>
            </a:r>
            <a:r>
              <a:rPr lang="fr-FR" sz="2800" dirty="0" smtClean="0">
                <a:solidFill>
                  <a:schemeClr val="tx1"/>
                </a:solidFill>
              </a:rPr>
              <a:t>     C </a:t>
            </a:r>
            <a:r>
              <a:rPr lang="fr-FR" sz="2800" dirty="0" smtClean="0">
                <a:solidFill>
                  <a:srgbClr val="00B050"/>
                </a:solidFill>
              </a:rPr>
              <a:t>V</a:t>
            </a:r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fr-FR" sz="2800" dirty="0" smtClean="0">
                <a:solidFill>
                  <a:srgbClr val="FF0000"/>
                </a:solidFill>
              </a:rPr>
              <a:t> </a:t>
            </a:r>
            <a:r>
              <a:rPr lang="fr-FR" sz="2800" dirty="0" smtClean="0">
                <a:solidFill>
                  <a:schemeClr val="tx1"/>
                </a:solidFill>
              </a:rPr>
              <a:t>).</a:t>
            </a:r>
          </a:p>
          <a:p>
            <a:pPr algn="l"/>
            <a:r>
              <a:rPr lang="fr-FR" sz="2800" i="1" dirty="0" smtClean="0">
                <a:solidFill>
                  <a:schemeClr val="tx1"/>
                </a:solidFill>
              </a:rPr>
              <a:t>Conclusion : </a:t>
            </a:r>
            <a:r>
              <a:rPr lang="fr-FR" sz="2800" dirty="0" smtClean="0">
                <a:solidFill>
                  <a:schemeClr val="tx1"/>
                </a:solidFill>
              </a:rPr>
              <a:t>l’étude des conditions a permis de ne pas vérifier par </a:t>
            </a:r>
            <a:r>
              <a:rPr lang="fr-FR" sz="2800" i="1" dirty="0" smtClean="0">
                <a:solidFill>
                  <a:schemeClr val="tx1"/>
                </a:solidFill>
              </a:rPr>
              <a:t>les calculs de probabilités</a:t>
            </a:r>
            <a:r>
              <a:rPr lang="fr-FR" sz="2800" dirty="0" smtClean="0">
                <a:solidFill>
                  <a:schemeClr val="tx1"/>
                </a:solidFill>
              </a:rPr>
              <a:t>.</a:t>
            </a:r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971600" y="1700808"/>
            <a:ext cx="720080" cy="216024"/>
          </a:xfrm>
          <a:prstGeom prst="line">
            <a:avLst/>
          </a:prstGeom>
          <a:ln w="635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1763688" y="2060848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971600" y="1916832"/>
            <a:ext cx="720080" cy="28803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267744" y="1196752"/>
            <a:ext cx="1224136" cy="504056"/>
          </a:xfrm>
          <a:prstGeom prst="line">
            <a:avLst/>
          </a:prstGeom>
          <a:ln w="635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123728" y="220486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339752" y="1700808"/>
            <a:ext cx="1224136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123728" y="2204864"/>
            <a:ext cx="1440160" cy="57606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3563888" y="1484784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3563888" y="2636912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5508104" y="1700808"/>
            <a:ext cx="720080" cy="216024"/>
          </a:xfrm>
          <a:prstGeom prst="line">
            <a:avLst/>
          </a:prstGeom>
          <a:ln w="635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6372200" y="2060848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5508104" y="1916832"/>
            <a:ext cx="720080" cy="28803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6876256" y="1196752"/>
            <a:ext cx="1152128" cy="504056"/>
          </a:xfrm>
          <a:prstGeom prst="line">
            <a:avLst/>
          </a:prstGeom>
          <a:ln w="635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6660232" y="220486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6876256" y="1700808"/>
            <a:ext cx="1224136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6660232" y="2204864"/>
            <a:ext cx="1440160" cy="57606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8172400" y="2636912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8172400" y="3789040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6516216" y="1484784"/>
            <a:ext cx="288032" cy="0"/>
          </a:xfrm>
          <a:prstGeom prst="line">
            <a:avLst/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4644008" y="5517232"/>
            <a:ext cx="288032" cy="0"/>
          </a:xfrm>
          <a:prstGeom prst="line">
            <a:avLst/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6804248" y="5445224"/>
            <a:ext cx="288032" cy="0"/>
          </a:xfrm>
          <a:prstGeom prst="line">
            <a:avLst/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5652120" y="5517232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6588224" y="5517232"/>
            <a:ext cx="28803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3528" y="332656"/>
            <a:ext cx="8478546" cy="6192687"/>
          </a:xfrm>
        </p:spPr>
        <p:txBody>
          <a:bodyPr>
            <a:normAutofit/>
          </a:bodyPr>
          <a:lstStyle/>
          <a:p>
            <a:pPr algn="l"/>
            <a:r>
              <a:rPr lang="fr-FR" sz="4800" b="1" dirty="0" smtClean="0">
                <a:solidFill>
                  <a:srgbClr val="0070C0"/>
                </a:solidFill>
              </a:rPr>
              <a:t>Exercice 2 : </a:t>
            </a:r>
          </a:p>
          <a:p>
            <a:pPr algn="l"/>
            <a:r>
              <a:rPr lang="fr-FR" sz="4800" dirty="0" smtClean="0">
                <a:solidFill>
                  <a:srgbClr val="0070C0"/>
                </a:solidFill>
              </a:rPr>
              <a:t>D</a:t>
            </a:r>
            <a:r>
              <a:rPr lang="fr-FR" sz="4800" dirty="0" smtClean="0">
                <a:solidFill>
                  <a:schemeClr val="tx1"/>
                </a:solidFill>
              </a:rPr>
              <a:t> est l’événement « La famille de </a:t>
            </a:r>
            <a:r>
              <a:rPr lang="fr-FR" sz="4800" dirty="0" smtClean="0">
                <a:solidFill>
                  <a:srgbClr val="FF0000"/>
                </a:solidFill>
              </a:rPr>
              <a:t>2</a:t>
            </a:r>
            <a:r>
              <a:rPr lang="fr-FR" sz="4800" dirty="0" smtClean="0">
                <a:solidFill>
                  <a:schemeClr val="tx1"/>
                </a:solidFill>
              </a:rPr>
              <a:t> enfants tirée au hasard a des enfants </a:t>
            </a:r>
            <a:r>
              <a:rPr lang="fr-FR" sz="4800" dirty="0" smtClean="0">
                <a:solidFill>
                  <a:srgbClr val="0070C0"/>
                </a:solidFill>
              </a:rPr>
              <a:t>de sexes différents</a:t>
            </a:r>
            <a:r>
              <a:rPr lang="fr-FR" sz="4800" dirty="0" smtClean="0">
                <a:solidFill>
                  <a:schemeClr val="tx1"/>
                </a:solidFill>
              </a:rPr>
              <a:t> ». </a:t>
            </a:r>
          </a:p>
          <a:p>
            <a:pPr algn="l"/>
            <a:r>
              <a:rPr lang="fr-FR" sz="4800" dirty="0" smtClean="0">
                <a:solidFill>
                  <a:srgbClr val="0070C0"/>
                </a:solidFill>
              </a:rPr>
              <a:t>P</a:t>
            </a:r>
            <a:r>
              <a:rPr lang="fr-FR" sz="4800" dirty="0" smtClean="0">
                <a:solidFill>
                  <a:schemeClr val="tx1"/>
                </a:solidFill>
              </a:rPr>
              <a:t> l’</a:t>
            </a:r>
            <a:r>
              <a:rPr lang="fr-FR" sz="4800" dirty="0" err="1" smtClean="0">
                <a:solidFill>
                  <a:schemeClr val="tx1"/>
                </a:solidFill>
              </a:rPr>
              <a:t>év</a:t>
            </a:r>
            <a:r>
              <a:rPr lang="fr-FR" sz="4800" dirty="0" smtClean="0">
                <a:solidFill>
                  <a:schemeClr val="tx1"/>
                </a:solidFill>
              </a:rPr>
              <a:t>. « Elle a </a:t>
            </a:r>
            <a:r>
              <a:rPr lang="fr-FR" sz="4800" dirty="0" smtClean="0">
                <a:solidFill>
                  <a:srgbClr val="0070C0"/>
                </a:solidFill>
              </a:rPr>
              <a:t>au plus une fille</a:t>
            </a:r>
            <a:r>
              <a:rPr lang="fr-FR" sz="4800" dirty="0" smtClean="0">
                <a:solidFill>
                  <a:schemeClr val="tx1"/>
                </a:solidFill>
              </a:rPr>
              <a:t> ». </a:t>
            </a:r>
          </a:p>
          <a:p>
            <a:pPr algn="l"/>
            <a:r>
              <a:rPr lang="fr-FR" sz="4800" dirty="0" smtClean="0">
                <a:solidFill>
                  <a:schemeClr val="tx1"/>
                </a:solidFill>
              </a:rPr>
              <a:t>D et P sont-ils </a:t>
            </a:r>
            <a:r>
              <a:rPr lang="fr-FR" sz="4800" dirty="0" smtClean="0">
                <a:solidFill>
                  <a:srgbClr val="FF0000"/>
                </a:solidFill>
              </a:rPr>
              <a:t>indépendants</a:t>
            </a:r>
            <a:r>
              <a:rPr lang="fr-FR" sz="4800" dirty="0" smtClean="0">
                <a:solidFill>
                  <a:schemeClr val="tx1"/>
                </a:solidFill>
              </a:rPr>
              <a:t> ? </a:t>
            </a:r>
          </a:p>
          <a:p>
            <a:pPr algn="l"/>
            <a:endParaRPr lang="fr-FR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332656"/>
            <a:ext cx="8046498" cy="6525343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fr-FR" sz="4800" b="1" dirty="0" smtClean="0">
                <a:solidFill>
                  <a:srgbClr val="0070C0"/>
                </a:solidFill>
              </a:rPr>
              <a:t>Exercice 2 : </a:t>
            </a:r>
          </a:p>
          <a:p>
            <a:pPr algn="l"/>
            <a:r>
              <a:rPr lang="fr-FR" sz="4800" dirty="0" smtClean="0">
                <a:solidFill>
                  <a:srgbClr val="0070C0"/>
                </a:solidFill>
              </a:rPr>
              <a:t>D</a:t>
            </a:r>
            <a:r>
              <a:rPr lang="fr-FR" sz="4800" dirty="0" smtClean="0">
                <a:solidFill>
                  <a:schemeClr val="tx1"/>
                </a:solidFill>
              </a:rPr>
              <a:t> est l’événement « La famille de </a:t>
            </a:r>
            <a:r>
              <a:rPr lang="fr-FR" sz="4800" dirty="0" smtClean="0">
                <a:solidFill>
                  <a:srgbClr val="FF0000"/>
                </a:solidFill>
              </a:rPr>
              <a:t>2</a:t>
            </a:r>
            <a:r>
              <a:rPr lang="fr-FR" sz="4800" dirty="0" smtClean="0">
                <a:solidFill>
                  <a:schemeClr val="tx1"/>
                </a:solidFill>
              </a:rPr>
              <a:t> enfants tirée au hasard a des enfants </a:t>
            </a:r>
            <a:r>
              <a:rPr lang="fr-FR" sz="4800" dirty="0" smtClean="0">
                <a:solidFill>
                  <a:srgbClr val="0070C0"/>
                </a:solidFill>
              </a:rPr>
              <a:t>de sexes différents</a:t>
            </a:r>
            <a:r>
              <a:rPr lang="fr-FR" sz="4800" dirty="0" smtClean="0">
                <a:solidFill>
                  <a:schemeClr val="tx1"/>
                </a:solidFill>
              </a:rPr>
              <a:t> ». </a:t>
            </a:r>
            <a:r>
              <a:rPr lang="fr-FR" sz="4800" dirty="0" smtClean="0">
                <a:solidFill>
                  <a:srgbClr val="0070C0"/>
                </a:solidFill>
              </a:rPr>
              <a:t>P</a:t>
            </a:r>
            <a:r>
              <a:rPr lang="fr-FR" sz="4800" dirty="0" smtClean="0">
                <a:solidFill>
                  <a:schemeClr val="tx1"/>
                </a:solidFill>
              </a:rPr>
              <a:t> l’</a:t>
            </a:r>
            <a:r>
              <a:rPr lang="fr-FR" sz="4800" dirty="0" err="1" smtClean="0">
                <a:solidFill>
                  <a:schemeClr val="tx1"/>
                </a:solidFill>
              </a:rPr>
              <a:t>év</a:t>
            </a:r>
            <a:r>
              <a:rPr lang="fr-FR" sz="4800" dirty="0" smtClean="0">
                <a:solidFill>
                  <a:schemeClr val="tx1"/>
                </a:solidFill>
              </a:rPr>
              <a:t>. « Elle a </a:t>
            </a:r>
            <a:r>
              <a:rPr lang="fr-FR" sz="4800" dirty="0" smtClean="0">
                <a:solidFill>
                  <a:srgbClr val="0070C0"/>
                </a:solidFill>
              </a:rPr>
              <a:t>au plus une fille</a:t>
            </a:r>
            <a:r>
              <a:rPr lang="fr-FR" sz="4800" dirty="0" smtClean="0">
                <a:solidFill>
                  <a:schemeClr val="tx1"/>
                </a:solidFill>
              </a:rPr>
              <a:t> ». D et P sont-ils </a:t>
            </a:r>
            <a:r>
              <a:rPr lang="fr-FR" sz="4800" dirty="0" smtClean="0">
                <a:solidFill>
                  <a:srgbClr val="FF0000"/>
                </a:solidFill>
              </a:rPr>
              <a:t>indépendants</a:t>
            </a:r>
            <a:r>
              <a:rPr lang="fr-FR" sz="4800" dirty="0" smtClean="0">
                <a:solidFill>
                  <a:schemeClr val="tx1"/>
                </a:solidFill>
              </a:rPr>
              <a:t> ? </a:t>
            </a:r>
            <a:r>
              <a:rPr lang="fr-FR" sz="4800" dirty="0" smtClean="0">
                <a:solidFill>
                  <a:srgbClr val="00B050"/>
                </a:solidFill>
              </a:rPr>
              <a:t>L’étude des conditions </a:t>
            </a:r>
            <a:r>
              <a:rPr lang="fr-FR" sz="4800" dirty="0" smtClean="0">
                <a:solidFill>
                  <a:schemeClr val="tx1"/>
                </a:solidFill>
              </a:rPr>
              <a:t>permet-elle de répondre ? Sinon il va falloir vérifier par </a:t>
            </a:r>
            <a:r>
              <a:rPr lang="fr-FR" sz="4800" i="1" dirty="0" smtClean="0">
                <a:solidFill>
                  <a:srgbClr val="00B050"/>
                </a:solidFill>
              </a:rPr>
              <a:t>les calculs de probabilités</a:t>
            </a:r>
            <a:r>
              <a:rPr lang="fr-FR" sz="48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fr-FR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6293" y="342814"/>
            <a:ext cx="7886700" cy="6515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2°) </a:t>
            </a:r>
            <a:r>
              <a:rPr lang="fr-FR" u="sng" dirty="0" smtClean="0"/>
              <a:t>Probabilité</a:t>
            </a:r>
            <a:r>
              <a:rPr lang="fr-FR" dirty="0" smtClean="0"/>
              <a:t> d’un événement :</a:t>
            </a:r>
          </a:p>
          <a:p>
            <a:pPr marL="0" indent="0">
              <a:buNone/>
            </a:pPr>
            <a:r>
              <a:rPr lang="fr-FR" dirty="0" smtClean="0"/>
              <a:t>               </a:t>
            </a:r>
            <a:r>
              <a:rPr lang="fr-FR" dirty="0" err="1" smtClean="0"/>
              <a:t>n</a:t>
            </a:r>
            <a:r>
              <a:rPr lang="fr-FR" baseline="-25000" dirty="0" err="1" smtClean="0"/>
              <a:t>B</a:t>
            </a:r>
            <a:r>
              <a:rPr lang="fr-FR" dirty="0" smtClean="0"/>
              <a:t> 	 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p(B) = 		</a:t>
            </a:r>
          </a:p>
          <a:p>
            <a:pPr marL="0" indent="0">
              <a:buNone/>
            </a:pPr>
            <a:r>
              <a:rPr lang="fr-FR" dirty="0" smtClean="0"/>
              <a:t>               N 		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en équiprobabilité ! </a:t>
            </a:r>
            <a:r>
              <a:rPr lang="fr-FR" sz="2600" dirty="0" smtClean="0"/>
              <a:t>Lorsque tous les événements élémentaires ont la même probabilité d’arriver !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Contrexemple : </a:t>
            </a:r>
            <a:r>
              <a:rPr lang="fr-FR" dirty="0" smtClean="0"/>
              <a:t>un dé truqué où le 6 a 3 fois plus de chances de sortir qu’un autre nombre.</a:t>
            </a:r>
          </a:p>
          <a:p>
            <a:pPr marL="0" indent="0">
              <a:buNone/>
            </a:pPr>
            <a:r>
              <a:rPr lang="fr-FR" dirty="0" smtClean="0"/>
              <a:t>p(6) = 3 p(1) = 3t  </a:t>
            </a:r>
            <a:r>
              <a:rPr lang="fr-FR" dirty="0" smtClean="0">
                <a:solidFill>
                  <a:srgbClr val="0070C0"/>
                </a:solidFill>
              </a:rPr>
              <a:t>et</a:t>
            </a:r>
            <a:r>
              <a:rPr lang="fr-FR" dirty="0" smtClean="0"/>
              <a:t>   p(1) + p(2) + … + p(6) = 1</a:t>
            </a:r>
          </a:p>
          <a:p>
            <a:pPr marL="0" indent="0">
              <a:buNone/>
            </a:pPr>
            <a:r>
              <a:rPr lang="fr-FR" dirty="0" smtClean="0"/>
              <a:t>        </a:t>
            </a:r>
            <a:r>
              <a:rPr lang="fr-FR" sz="2800" dirty="0" smtClean="0">
                <a:solidFill>
                  <a:schemeClr val="bg1"/>
                </a:solidFill>
              </a:rPr>
              <a:t>t + t + t + t + t + ( 3t ) = 1          8t = 1          t = 1/8</a:t>
            </a:r>
            <a:endParaRPr lang="fr-FR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dirty="0" smtClean="0"/>
              <a:t>        </a:t>
            </a:r>
            <a:r>
              <a:rPr lang="fr-FR" dirty="0" smtClean="0">
                <a:solidFill>
                  <a:schemeClr val="bg1"/>
                </a:solidFill>
              </a:rPr>
              <a:t>p(1) = p(2) = … = p(5) = 1/8  et   p(6) = 3/8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Rectangle 3"/>
          <p:cNvSpPr/>
          <p:nvPr/>
        </p:nvSpPr>
        <p:spPr>
          <a:xfrm>
            <a:off x="611560" y="980728"/>
            <a:ext cx="2376264" cy="1710598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cxnSp>
        <p:nvCxnSpPr>
          <p:cNvPr id="6" name="Connecteur droit 5"/>
          <p:cNvCxnSpPr/>
          <p:nvPr/>
        </p:nvCxnSpPr>
        <p:spPr>
          <a:xfrm>
            <a:off x="1763688" y="1844824"/>
            <a:ext cx="108012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40489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43608" y="0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332656"/>
            <a:ext cx="8046498" cy="6525343"/>
          </a:xfrm>
        </p:spPr>
        <p:txBody>
          <a:bodyPr>
            <a:normAutofit/>
          </a:bodyPr>
          <a:lstStyle/>
          <a:p>
            <a:pPr algn="l"/>
            <a:r>
              <a:rPr lang="fr-FR" sz="2400" b="1" dirty="0" smtClean="0">
                <a:solidFill>
                  <a:srgbClr val="0070C0"/>
                </a:solidFill>
              </a:rPr>
              <a:t>Exercice 2 : </a:t>
            </a:r>
            <a:r>
              <a:rPr lang="fr-FR" sz="2400" dirty="0" smtClean="0">
                <a:solidFill>
                  <a:schemeClr val="bg1"/>
                </a:solidFill>
              </a:rPr>
              <a:t>Si on n’utilise pas l’équiprobabilité :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	 	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 	F      	</a:t>
            </a:r>
            <a:r>
              <a:rPr lang="fr-FR" dirty="0" smtClean="0">
                <a:solidFill>
                  <a:srgbClr val="00B050"/>
                </a:solidFill>
              </a:rPr>
              <a:t>FF		 </a:t>
            </a:r>
            <a:r>
              <a:rPr lang="fr-FR" sz="2800" dirty="0" smtClean="0">
                <a:solidFill>
                  <a:schemeClr val="bg1"/>
                </a:solidFill>
              </a:rPr>
              <a:t>0,5 × 0,5 = 0,25</a:t>
            </a:r>
            <a:endParaRPr lang="fr-FR" dirty="0" smtClean="0">
              <a:solidFill>
                <a:schemeClr val="bg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   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F	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G      	</a:t>
            </a:r>
            <a:r>
              <a:rPr lang="fr-FR" dirty="0" smtClean="0">
                <a:solidFill>
                  <a:srgbClr val="00B050"/>
                </a:solidFill>
              </a:rPr>
              <a:t>FG   </a:t>
            </a:r>
            <a:r>
              <a:rPr lang="fr-FR" dirty="0" smtClean="0">
                <a:solidFill>
                  <a:schemeClr val="bg1"/>
                </a:solidFill>
              </a:rPr>
              <a:t>D   P     </a:t>
            </a:r>
            <a:r>
              <a:rPr lang="fr-FR" sz="2800" dirty="0" smtClean="0">
                <a:solidFill>
                  <a:schemeClr val="bg1"/>
                </a:solidFill>
              </a:rPr>
              <a:t>0,5 × 0,5 = 0,25</a:t>
            </a:r>
            <a:endParaRPr lang="fr-FR" dirty="0" smtClean="0">
              <a:solidFill>
                <a:schemeClr val="bg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   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G	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F	</a:t>
            </a:r>
            <a:r>
              <a:rPr lang="fr-FR" dirty="0" smtClean="0">
                <a:solidFill>
                  <a:srgbClr val="00B050"/>
                </a:solidFill>
              </a:rPr>
              <a:t>GF </a:t>
            </a:r>
            <a:r>
              <a:rPr lang="fr-FR" dirty="0" smtClean="0">
                <a:solidFill>
                  <a:schemeClr val="tx1"/>
                </a:solidFill>
              </a:rPr>
              <a:t>  </a:t>
            </a:r>
            <a:r>
              <a:rPr lang="fr-FR" dirty="0" smtClean="0">
                <a:solidFill>
                  <a:schemeClr val="bg1"/>
                </a:solidFill>
              </a:rPr>
              <a:t>D   P     </a:t>
            </a:r>
            <a:r>
              <a:rPr lang="fr-FR" sz="2800" dirty="0" smtClean="0">
                <a:solidFill>
                  <a:schemeClr val="bg1"/>
                </a:solidFill>
              </a:rPr>
              <a:t>0,5 × 0,5 = 0,25</a:t>
            </a:r>
            <a:endParaRPr lang="fr-FR" dirty="0" smtClean="0">
              <a:solidFill>
                <a:schemeClr val="bg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G	</a:t>
            </a:r>
            <a:r>
              <a:rPr lang="fr-FR" dirty="0" smtClean="0">
                <a:solidFill>
                  <a:srgbClr val="00B050"/>
                </a:solidFill>
              </a:rPr>
              <a:t>GG	    </a:t>
            </a:r>
            <a:r>
              <a:rPr lang="fr-FR" dirty="0" smtClean="0">
                <a:solidFill>
                  <a:schemeClr val="bg1"/>
                </a:solidFill>
              </a:rPr>
              <a:t>P    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sz="2800" dirty="0" smtClean="0">
                <a:solidFill>
                  <a:schemeClr val="bg1"/>
                </a:solidFill>
              </a:rPr>
              <a:t>0,5 × 0,5 = 0,25</a:t>
            </a:r>
            <a:endParaRPr lang="fr-FR" dirty="0" smtClean="0">
              <a:solidFill>
                <a:schemeClr val="bg1"/>
              </a:solidFill>
            </a:endParaRPr>
          </a:p>
          <a:p>
            <a:pPr algn="l"/>
            <a:endParaRPr lang="fr-FR" sz="2800" dirty="0" smtClean="0">
              <a:solidFill>
                <a:schemeClr val="tx1"/>
              </a:solidFill>
            </a:endParaRPr>
          </a:p>
          <a:p>
            <a:pPr algn="l"/>
            <a:endParaRPr lang="fr-FR" sz="3600" dirty="0" smtClean="0">
              <a:solidFill>
                <a:schemeClr val="tx1"/>
              </a:solidFill>
            </a:endParaRP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	 </a:t>
            </a:r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971600" y="1772816"/>
            <a:ext cx="720080" cy="21602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971600" y="1988840"/>
            <a:ext cx="720080" cy="28803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123728" y="1268760"/>
            <a:ext cx="1368152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123728" y="2276872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123728" y="1772816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123728" y="2276872"/>
            <a:ext cx="1440160" cy="57606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43608" y="0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332656"/>
            <a:ext cx="8046498" cy="6525343"/>
          </a:xfrm>
        </p:spPr>
        <p:txBody>
          <a:bodyPr>
            <a:normAutofit/>
          </a:bodyPr>
          <a:lstStyle/>
          <a:p>
            <a:pPr algn="l"/>
            <a:r>
              <a:rPr lang="fr-FR" sz="2400" b="1" dirty="0" smtClean="0">
                <a:solidFill>
                  <a:srgbClr val="0070C0"/>
                </a:solidFill>
              </a:rPr>
              <a:t>Exercice 2 : </a:t>
            </a:r>
            <a:r>
              <a:rPr lang="fr-FR" sz="2400" dirty="0" smtClean="0">
                <a:solidFill>
                  <a:schemeClr val="bg1"/>
                </a:solidFill>
              </a:rPr>
              <a:t>Si on n’utilise pas l’équiprobabilité :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	 	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 	F      	</a:t>
            </a:r>
            <a:r>
              <a:rPr lang="fr-FR" dirty="0" smtClean="0">
                <a:solidFill>
                  <a:srgbClr val="00B050"/>
                </a:solidFill>
              </a:rPr>
              <a:t>FF		 </a:t>
            </a:r>
            <a:r>
              <a:rPr lang="fr-FR" sz="2800" dirty="0" smtClean="0">
                <a:solidFill>
                  <a:schemeClr val="bg1"/>
                </a:solidFill>
              </a:rPr>
              <a:t>0,5 × 0,5 = 0,25</a:t>
            </a:r>
            <a:endParaRPr lang="fr-FR" dirty="0" smtClean="0">
              <a:solidFill>
                <a:schemeClr val="bg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   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F	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G      	</a:t>
            </a:r>
            <a:r>
              <a:rPr lang="fr-FR" dirty="0" smtClean="0">
                <a:solidFill>
                  <a:srgbClr val="00B050"/>
                </a:solidFill>
              </a:rPr>
              <a:t>FG   </a:t>
            </a:r>
            <a:r>
              <a:rPr lang="fr-FR" dirty="0" smtClean="0">
                <a:solidFill>
                  <a:schemeClr val="tx1"/>
                </a:solidFill>
              </a:rPr>
              <a:t>D   P</a:t>
            </a:r>
            <a:r>
              <a:rPr lang="fr-FR" dirty="0" smtClean="0">
                <a:solidFill>
                  <a:srgbClr val="0070C0"/>
                </a:solidFill>
              </a:rPr>
              <a:t>     </a:t>
            </a:r>
            <a:r>
              <a:rPr lang="fr-FR" sz="2800" dirty="0" smtClean="0">
                <a:solidFill>
                  <a:schemeClr val="bg1"/>
                </a:solidFill>
              </a:rPr>
              <a:t>0,5 × 0,5 = 0,25</a:t>
            </a:r>
            <a:endParaRPr lang="fr-FR" dirty="0" smtClean="0">
              <a:solidFill>
                <a:schemeClr val="bg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   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G	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F	</a:t>
            </a:r>
            <a:r>
              <a:rPr lang="fr-FR" dirty="0" smtClean="0">
                <a:solidFill>
                  <a:srgbClr val="00B050"/>
                </a:solidFill>
              </a:rPr>
              <a:t>GF </a:t>
            </a:r>
            <a:r>
              <a:rPr lang="fr-FR" dirty="0" smtClean="0">
                <a:solidFill>
                  <a:schemeClr val="tx1"/>
                </a:solidFill>
              </a:rPr>
              <a:t>  D   P</a:t>
            </a:r>
            <a:r>
              <a:rPr lang="fr-FR" dirty="0" smtClean="0">
                <a:solidFill>
                  <a:srgbClr val="0070C0"/>
                </a:solidFill>
              </a:rPr>
              <a:t>     </a:t>
            </a:r>
            <a:r>
              <a:rPr lang="fr-FR" sz="2800" dirty="0" smtClean="0">
                <a:solidFill>
                  <a:schemeClr val="bg1"/>
                </a:solidFill>
              </a:rPr>
              <a:t>0,5 × 0,5 = 0,25</a:t>
            </a:r>
            <a:endParaRPr lang="fr-FR" dirty="0" smtClean="0">
              <a:solidFill>
                <a:schemeClr val="bg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G	</a:t>
            </a:r>
            <a:r>
              <a:rPr lang="fr-FR" dirty="0" smtClean="0">
                <a:solidFill>
                  <a:srgbClr val="00B050"/>
                </a:solidFill>
              </a:rPr>
              <a:t>GG	    </a:t>
            </a:r>
            <a:r>
              <a:rPr lang="fr-FR" dirty="0" smtClean="0">
                <a:solidFill>
                  <a:schemeClr val="tx1"/>
                </a:solidFill>
              </a:rPr>
              <a:t>P</a:t>
            </a:r>
            <a:r>
              <a:rPr lang="fr-FR" dirty="0" smtClean="0">
                <a:solidFill>
                  <a:srgbClr val="0070C0"/>
                </a:solidFill>
              </a:rPr>
              <a:t>     </a:t>
            </a:r>
            <a:r>
              <a:rPr lang="fr-FR" sz="2800" dirty="0" smtClean="0">
                <a:solidFill>
                  <a:schemeClr val="bg1"/>
                </a:solidFill>
              </a:rPr>
              <a:t>0,5 × 0,5 = 0,25</a:t>
            </a:r>
            <a:endParaRPr lang="fr-FR" dirty="0" smtClean="0">
              <a:solidFill>
                <a:schemeClr val="bg1"/>
              </a:solidFill>
            </a:endParaRPr>
          </a:p>
          <a:p>
            <a:pPr algn="l"/>
            <a:endParaRPr lang="fr-FR" sz="2800" dirty="0" smtClean="0">
              <a:solidFill>
                <a:schemeClr val="tx1"/>
              </a:solidFill>
            </a:endParaRPr>
          </a:p>
          <a:p>
            <a:pPr algn="l"/>
            <a:endParaRPr lang="fr-FR" sz="3600" dirty="0" smtClean="0">
              <a:solidFill>
                <a:schemeClr val="tx1"/>
              </a:solidFill>
            </a:endParaRP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	 </a:t>
            </a:r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971600" y="1772816"/>
            <a:ext cx="720080" cy="21602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971600" y="1988840"/>
            <a:ext cx="720080" cy="28803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123728" y="1268760"/>
            <a:ext cx="1368152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123728" y="2276872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123728" y="1772816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123728" y="2276872"/>
            <a:ext cx="1440160" cy="57606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43608" y="0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332656"/>
            <a:ext cx="8046498" cy="6525343"/>
          </a:xfrm>
        </p:spPr>
        <p:txBody>
          <a:bodyPr>
            <a:normAutofit/>
          </a:bodyPr>
          <a:lstStyle/>
          <a:p>
            <a:pPr algn="l"/>
            <a:r>
              <a:rPr lang="fr-FR" sz="2400" b="1" dirty="0" smtClean="0">
                <a:solidFill>
                  <a:srgbClr val="0070C0"/>
                </a:solidFill>
              </a:rPr>
              <a:t>Exercice 2 : </a:t>
            </a:r>
            <a:r>
              <a:rPr lang="fr-FR" sz="2400" dirty="0" smtClean="0">
                <a:solidFill>
                  <a:schemeClr val="bg1"/>
                </a:solidFill>
              </a:rPr>
              <a:t>Si on n’utilise pas l’équiprobabilité :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	 	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 	F      	</a:t>
            </a:r>
            <a:r>
              <a:rPr lang="fr-FR" dirty="0" smtClean="0">
                <a:solidFill>
                  <a:srgbClr val="00B050"/>
                </a:solidFill>
              </a:rPr>
              <a:t>FF		 </a:t>
            </a:r>
            <a:r>
              <a:rPr lang="fr-FR" sz="2800" dirty="0" smtClean="0">
                <a:solidFill>
                  <a:srgbClr val="0070C0"/>
                </a:solidFill>
              </a:rPr>
              <a:t>0,5 × 0,5 = 0,25</a:t>
            </a:r>
            <a:endParaRPr lang="fr-FR" dirty="0" smtClean="0">
              <a:solidFill>
                <a:srgbClr val="00B050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   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F	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G      	</a:t>
            </a:r>
            <a:r>
              <a:rPr lang="fr-FR" dirty="0" smtClean="0">
                <a:solidFill>
                  <a:srgbClr val="00B050"/>
                </a:solidFill>
              </a:rPr>
              <a:t>FG   </a:t>
            </a:r>
            <a:r>
              <a:rPr lang="fr-FR" dirty="0" smtClean="0">
                <a:solidFill>
                  <a:schemeClr val="tx1"/>
                </a:solidFill>
              </a:rPr>
              <a:t>D   P</a:t>
            </a:r>
            <a:r>
              <a:rPr lang="fr-FR" dirty="0" smtClean="0">
                <a:solidFill>
                  <a:srgbClr val="0070C0"/>
                </a:solidFill>
              </a:rPr>
              <a:t>     </a:t>
            </a:r>
            <a:r>
              <a:rPr lang="fr-FR" sz="2800" dirty="0" smtClean="0">
                <a:solidFill>
                  <a:srgbClr val="0070C0"/>
                </a:solidFill>
              </a:rPr>
              <a:t>0,5 × 0,5 = 0,25</a:t>
            </a:r>
            <a:endParaRPr lang="fr-FR" dirty="0" smtClean="0">
              <a:solidFill>
                <a:srgbClr val="00B050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   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G	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F	</a:t>
            </a:r>
            <a:r>
              <a:rPr lang="fr-FR" dirty="0" smtClean="0">
                <a:solidFill>
                  <a:srgbClr val="00B050"/>
                </a:solidFill>
              </a:rPr>
              <a:t>GF </a:t>
            </a:r>
            <a:r>
              <a:rPr lang="fr-FR" dirty="0" smtClean="0">
                <a:solidFill>
                  <a:schemeClr val="tx1"/>
                </a:solidFill>
              </a:rPr>
              <a:t>  D   P</a:t>
            </a:r>
            <a:r>
              <a:rPr lang="fr-FR" dirty="0" smtClean="0">
                <a:solidFill>
                  <a:srgbClr val="0070C0"/>
                </a:solidFill>
              </a:rPr>
              <a:t>     </a:t>
            </a:r>
            <a:r>
              <a:rPr lang="fr-FR" sz="2800" dirty="0" smtClean="0">
                <a:solidFill>
                  <a:srgbClr val="0070C0"/>
                </a:solidFill>
              </a:rPr>
              <a:t>0,5 × 0,5 = 0,25</a:t>
            </a:r>
            <a:endParaRPr lang="fr-FR" dirty="0" smtClean="0">
              <a:solidFill>
                <a:srgbClr val="00B050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G	</a:t>
            </a:r>
            <a:r>
              <a:rPr lang="fr-FR" dirty="0" smtClean="0">
                <a:solidFill>
                  <a:srgbClr val="00B050"/>
                </a:solidFill>
              </a:rPr>
              <a:t>GG	    </a:t>
            </a:r>
            <a:r>
              <a:rPr lang="fr-FR" dirty="0" smtClean="0">
                <a:solidFill>
                  <a:schemeClr val="tx1"/>
                </a:solidFill>
              </a:rPr>
              <a:t>P</a:t>
            </a:r>
            <a:r>
              <a:rPr lang="fr-FR" dirty="0" smtClean="0">
                <a:solidFill>
                  <a:srgbClr val="0070C0"/>
                </a:solidFill>
              </a:rPr>
              <a:t>     </a:t>
            </a:r>
            <a:r>
              <a:rPr lang="fr-FR" sz="2800" dirty="0" smtClean="0">
                <a:solidFill>
                  <a:srgbClr val="0070C0"/>
                </a:solidFill>
              </a:rPr>
              <a:t>0,5 × 0,5 = 0,25</a:t>
            </a:r>
            <a:endParaRPr lang="fr-FR" dirty="0" smtClean="0">
              <a:solidFill>
                <a:srgbClr val="00B050"/>
              </a:solidFill>
            </a:endParaRPr>
          </a:p>
          <a:p>
            <a:pPr algn="l"/>
            <a:endParaRPr lang="fr-FR" sz="2800" dirty="0" smtClean="0">
              <a:solidFill>
                <a:schemeClr val="tx1"/>
              </a:solidFill>
            </a:endParaRPr>
          </a:p>
          <a:p>
            <a:pPr algn="l"/>
            <a:endParaRPr lang="fr-FR" sz="3600" dirty="0" smtClean="0">
              <a:solidFill>
                <a:schemeClr val="tx1"/>
              </a:solidFill>
            </a:endParaRP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	 </a:t>
            </a:r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971600" y="1772816"/>
            <a:ext cx="720080" cy="21602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971600" y="1988840"/>
            <a:ext cx="720080" cy="28803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123728" y="1268760"/>
            <a:ext cx="1368152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123728" y="2276872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123728" y="1772816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123728" y="2276872"/>
            <a:ext cx="1440160" cy="57606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43608" y="0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332656"/>
            <a:ext cx="8046498" cy="6525343"/>
          </a:xfrm>
        </p:spPr>
        <p:txBody>
          <a:bodyPr>
            <a:normAutofit/>
          </a:bodyPr>
          <a:lstStyle/>
          <a:p>
            <a:pPr algn="l"/>
            <a:r>
              <a:rPr lang="fr-FR" sz="2400" b="1" dirty="0" smtClean="0">
                <a:solidFill>
                  <a:srgbClr val="0070C0"/>
                </a:solidFill>
              </a:rPr>
              <a:t>Exercice 2 : </a:t>
            </a:r>
            <a:r>
              <a:rPr lang="fr-FR" sz="2400" dirty="0" smtClean="0">
                <a:solidFill>
                  <a:schemeClr val="bg1"/>
                </a:solidFill>
              </a:rPr>
              <a:t>Si on n’utilise pas l’équiprobabilité :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	 	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 	F      	</a:t>
            </a:r>
            <a:r>
              <a:rPr lang="fr-FR" dirty="0" smtClean="0">
                <a:solidFill>
                  <a:srgbClr val="00B050"/>
                </a:solidFill>
              </a:rPr>
              <a:t>FF		 </a:t>
            </a:r>
            <a:r>
              <a:rPr lang="fr-FR" sz="2800" dirty="0" smtClean="0">
                <a:solidFill>
                  <a:srgbClr val="0070C0"/>
                </a:solidFill>
              </a:rPr>
              <a:t>0,5 × 0,5 = 0,25</a:t>
            </a:r>
            <a:endParaRPr lang="fr-FR" dirty="0" smtClean="0">
              <a:solidFill>
                <a:srgbClr val="00B050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   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F	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G      	</a:t>
            </a:r>
            <a:r>
              <a:rPr lang="fr-FR" dirty="0" smtClean="0">
                <a:solidFill>
                  <a:srgbClr val="00B050"/>
                </a:solidFill>
              </a:rPr>
              <a:t>FG   </a:t>
            </a:r>
            <a:r>
              <a:rPr lang="fr-FR" dirty="0" smtClean="0">
                <a:solidFill>
                  <a:srgbClr val="FF0000"/>
                </a:solidFill>
              </a:rPr>
              <a:t>D</a:t>
            </a:r>
            <a:r>
              <a:rPr lang="fr-FR" dirty="0" smtClean="0">
                <a:solidFill>
                  <a:schemeClr val="tx1"/>
                </a:solidFill>
              </a:rPr>
              <a:t>   P</a:t>
            </a:r>
            <a:r>
              <a:rPr lang="fr-FR" dirty="0" smtClean="0">
                <a:solidFill>
                  <a:srgbClr val="0070C0"/>
                </a:solidFill>
              </a:rPr>
              <a:t>     </a:t>
            </a:r>
            <a:r>
              <a:rPr lang="fr-FR" sz="2800" dirty="0" smtClean="0">
                <a:solidFill>
                  <a:srgbClr val="0070C0"/>
                </a:solidFill>
              </a:rPr>
              <a:t>0,5 × 0,5 = </a:t>
            </a:r>
            <a:r>
              <a:rPr lang="fr-FR" sz="2800" dirty="0" smtClean="0">
                <a:solidFill>
                  <a:srgbClr val="FF0000"/>
                </a:solidFill>
              </a:rPr>
              <a:t>0,25</a:t>
            </a:r>
            <a:endParaRPr lang="fr-FR" dirty="0" smtClean="0">
              <a:solidFill>
                <a:srgbClr val="FF0000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   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G	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F	</a:t>
            </a:r>
            <a:r>
              <a:rPr lang="fr-FR" dirty="0" smtClean="0">
                <a:solidFill>
                  <a:srgbClr val="00B050"/>
                </a:solidFill>
              </a:rPr>
              <a:t>GF </a:t>
            </a:r>
            <a:r>
              <a:rPr lang="fr-FR" dirty="0" smtClean="0">
                <a:solidFill>
                  <a:schemeClr val="tx1"/>
                </a:solidFill>
              </a:rPr>
              <a:t>  </a:t>
            </a:r>
            <a:r>
              <a:rPr lang="fr-FR" dirty="0" smtClean="0">
                <a:solidFill>
                  <a:srgbClr val="FF0000"/>
                </a:solidFill>
              </a:rPr>
              <a:t>D</a:t>
            </a:r>
            <a:r>
              <a:rPr lang="fr-FR" dirty="0" smtClean="0">
                <a:solidFill>
                  <a:schemeClr val="tx1"/>
                </a:solidFill>
              </a:rPr>
              <a:t>   P</a:t>
            </a:r>
            <a:r>
              <a:rPr lang="fr-FR" dirty="0" smtClean="0">
                <a:solidFill>
                  <a:srgbClr val="0070C0"/>
                </a:solidFill>
              </a:rPr>
              <a:t>     </a:t>
            </a:r>
            <a:r>
              <a:rPr lang="fr-FR" sz="2800" dirty="0" smtClean="0">
                <a:solidFill>
                  <a:srgbClr val="0070C0"/>
                </a:solidFill>
              </a:rPr>
              <a:t>0,5 × 0,5 = </a:t>
            </a:r>
            <a:r>
              <a:rPr lang="fr-FR" sz="2800" dirty="0" smtClean="0">
                <a:solidFill>
                  <a:srgbClr val="FF0000"/>
                </a:solidFill>
              </a:rPr>
              <a:t>0,25</a:t>
            </a:r>
            <a:endParaRPr lang="fr-FR" dirty="0" smtClean="0">
              <a:solidFill>
                <a:srgbClr val="FF0000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G	</a:t>
            </a:r>
            <a:r>
              <a:rPr lang="fr-FR" dirty="0" smtClean="0">
                <a:solidFill>
                  <a:srgbClr val="00B050"/>
                </a:solidFill>
              </a:rPr>
              <a:t>GG	    </a:t>
            </a:r>
            <a:r>
              <a:rPr lang="fr-FR" dirty="0" smtClean="0">
                <a:solidFill>
                  <a:schemeClr val="tx1"/>
                </a:solidFill>
              </a:rPr>
              <a:t>P</a:t>
            </a:r>
            <a:r>
              <a:rPr lang="fr-FR" dirty="0" smtClean="0">
                <a:solidFill>
                  <a:srgbClr val="0070C0"/>
                </a:solidFill>
              </a:rPr>
              <a:t>     </a:t>
            </a:r>
            <a:r>
              <a:rPr lang="fr-FR" sz="2800" dirty="0" smtClean="0">
                <a:solidFill>
                  <a:srgbClr val="0070C0"/>
                </a:solidFill>
              </a:rPr>
              <a:t>0,5 × 0,5 = 0,25</a:t>
            </a:r>
            <a:endParaRPr lang="fr-FR" dirty="0" smtClean="0">
              <a:solidFill>
                <a:srgbClr val="00B050"/>
              </a:solidFill>
            </a:endParaRPr>
          </a:p>
          <a:p>
            <a:pPr algn="l"/>
            <a:endParaRPr lang="fr-FR" sz="2800" dirty="0" smtClean="0">
              <a:solidFill>
                <a:schemeClr val="tx1"/>
              </a:solidFill>
            </a:endParaRPr>
          </a:p>
          <a:p>
            <a:pPr algn="l"/>
            <a:r>
              <a:rPr lang="fr-FR" sz="3600" dirty="0" smtClean="0">
                <a:solidFill>
                  <a:schemeClr val="tx1"/>
                </a:solidFill>
              </a:rPr>
              <a:t>p(D) = </a:t>
            </a:r>
            <a:r>
              <a:rPr lang="fr-FR" sz="3600" dirty="0" smtClean="0">
                <a:solidFill>
                  <a:srgbClr val="0070C0"/>
                </a:solidFill>
              </a:rPr>
              <a:t>0,25 </a:t>
            </a:r>
            <a:r>
              <a:rPr lang="fr-FR" sz="3600" dirty="0" smtClean="0">
                <a:solidFill>
                  <a:schemeClr val="tx1"/>
                </a:solidFill>
              </a:rPr>
              <a:t>+ </a:t>
            </a:r>
            <a:r>
              <a:rPr lang="fr-FR" sz="3600" dirty="0" smtClean="0">
                <a:solidFill>
                  <a:srgbClr val="0070C0"/>
                </a:solidFill>
              </a:rPr>
              <a:t>0,25</a:t>
            </a:r>
            <a:r>
              <a:rPr lang="fr-FR" sz="3600" dirty="0" smtClean="0">
                <a:solidFill>
                  <a:schemeClr val="tx1"/>
                </a:solidFill>
              </a:rPr>
              <a:t> = 0,5	   </a:t>
            </a:r>
          </a:p>
          <a:p>
            <a:pPr algn="l"/>
            <a:r>
              <a:rPr lang="fr-FR" sz="36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	 </a:t>
            </a:r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971600" y="1772816"/>
            <a:ext cx="720080" cy="21602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971600" y="1988840"/>
            <a:ext cx="720080" cy="28803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123728" y="1268760"/>
            <a:ext cx="1368152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123728" y="2276872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123728" y="1772816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123728" y="2276872"/>
            <a:ext cx="1440160" cy="57606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43608" y="0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332656"/>
            <a:ext cx="8046498" cy="6525343"/>
          </a:xfrm>
        </p:spPr>
        <p:txBody>
          <a:bodyPr>
            <a:normAutofit/>
          </a:bodyPr>
          <a:lstStyle/>
          <a:p>
            <a:pPr algn="l"/>
            <a:r>
              <a:rPr lang="fr-FR" sz="2400" b="1" dirty="0" smtClean="0">
                <a:solidFill>
                  <a:srgbClr val="0070C0"/>
                </a:solidFill>
              </a:rPr>
              <a:t>Exercice 2 : </a:t>
            </a:r>
            <a:r>
              <a:rPr lang="fr-FR" sz="2400" dirty="0" smtClean="0">
                <a:solidFill>
                  <a:schemeClr val="bg1"/>
                </a:solidFill>
              </a:rPr>
              <a:t>Si on n’utilise pas l’équiprobabilité :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	 	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 	F      	</a:t>
            </a:r>
            <a:r>
              <a:rPr lang="fr-FR" dirty="0" smtClean="0">
                <a:solidFill>
                  <a:srgbClr val="00B050"/>
                </a:solidFill>
              </a:rPr>
              <a:t>FF		 </a:t>
            </a:r>
            <a:r>
              <a:rPr lang="fr-FR" sz="2800" dirty="0" smtClean="0">
                <a:solidFill>
                  <a:srgbClr val="0070C0"/>
                </a:solidFill>
              </a:rPr>
              <a:t>0,5 × 0,5 = 0,25</a:t>
            </a:r>
            <a:endParaRPr lang="fr-FR" dirty="0" smtClean="0">
              <a:solidFill>
                <a:srgbClr val="00B050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   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F	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G      	</a:t>
            </a:r>
            <a:r>
              <a:rPr lang="fr-FR" dirty="0" smtClean="0">
                <a:solidFill>
                  <a:srgbClr val="00B050"/>
                </a:solidFill>
              </a:rPr>
              <a:t>FG   </a:t>
            </a:r>
            <a:r>
              <a:rPr lang="fr-FR" dirty="0" smtClean="0">
                <a:solidFill>
                  <a:schemeClr val="tx1"/>
                </a:solidFill>
              </a:rPr>
              <a:t>D   </a:t>
            </a:r>
            <a:r>
              <a:rPr lang="fr-FR" dirty="0" smtClean="0">
                <a:solidFill>
                  <a:srgbClr val="FF0000"/>
                </a:solidFill>
              </a:rPr>
              <a:t>P</a:t>
            </a:r>
            <a:r>
              <a:rPr lang="fr-FR" dirty="0" smtClean="0">
                <a:solidFill>
                  <a:srgbClr val="0070C0"/>
                </a:solidFill>
              </a:rPr>
              <a:t>     </a:t>
            </a:r>
            <a:r>
              <a:rPr lang="fr-FR" sz="2800" dirty="0" smtClean="0">
                <a:solidFill>
                  <a:srgbClr val="0070C0"/>
                </a:solidFill>
              </a:rPr>
              <a:t>0,5 × 0,5 = </a:t>
            </a:r>
            <a:r>
              <a:rPr lang="fr-FR" sz="2800" dirty="0" smtClean="0">
                <a:solidFill>
                  <a:srgbClr val="FF0000"/>
                </a:solidFill>
              </a:rPr>
              <a:t>0,25</a:t>
            </a:r>
            <a:endParaRPr lang="fr-FR" dirty="0" smtClean="0">
              <a:solidFill>
                <a:srgbClr val="FF0000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   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G	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F	</a:t>
            </a:r>
            <a:r>
              <a:rPr lang="fr-FR" dirty="0" smtClean="0">
                <a:solidFill>
                  <a:srgbClr val="00B050"/>
                </a:solidFill>
              </a:rPr>
              <a:t>GF </a:t>
            </a:r>
            <a:r>
              <a:rPr lang="fr-FR" dirty="0" smtClean="0">
                <a:solidFill>
                  <a:schemeClr val="tx1"/>
                </a:solidFill>
              </a:rPr>
              <a:t>  D   </a:t>
            </a:r>
            <a:r>
              <a:rPr lang="fr-FR" dirty="0" smtClean="0">
                <a:solidFill>
                  <a:srgbClr val="FF0000"/>
                </a:solidFill>
              </a:rPr>
              <a:t>P</a:t>
            </a:r>
            <a:r>
              <a:rPr lang="fr-FR" dirty="0" smtClean="0">
                <a:solidFill>
                  <a:srgbClr val="0070C0"/>
                </a:solidFill>
              </a:rPr>
              <a:t>     </a:t>
            </a:r>
            <a:r>
              <a:rPr lang="fr-FR" sz="2800" dirty="0" smtClean="0">
                <a:solidFill>
                  <a:srgbClr val="0070C0"/>
                </a:solidFill>
              </a:rPr>
              <a:t>0,5 × 0,5 = </a:t>
            </a:r>
            <a:r>
              <a:rPr lang="fr-FR" sz="2800" dirty="0" smtClean="0">
                <a:solidFill>
                  <a:srgbClr val="FF0000"/>
                </a:solidFill>
              </a:rPr>
              <a:t>0,25</a:t>
            </a:r>
            <a:endParaRPr lang="fr-FR" dirty="0" smtClean="0">
              <a:solidFill>
                <a:srgbClr val="FF0000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G	</a:t>
            </a:r>
            <a:r>
              <a:rPr lang="fr-FR" dirty="0" smtClean="0">
                <a:solidFill>
                  <a:srgbClr val="00B050"/>
                </a:solidFill>
              </a:rPr>
              <a:t>GG	    </a:t>
            </a:r>
            <a:r>
              <a:rPr lang="fr-FR" dirty="0" smtClean="0">
                <a:solidFill>
                  <a:srgbClr val="FF0000"/>
                </a:solidFill>
              </a:rPr>
              <a:t>P</a:t>
            </a:r>
            <a:r>
              <a:rPr lang="fr-FR" dirty="0" smtClean="0">
                <a:solidFill>
                  <a:srgbClr val="0070C0"/>
                </a:solidFill>
              </a:rPr>
              <a:t>     </a:t>
            </a:r>
            <a:r>
              <a:rPr lang="fr-FR" sz="2800" dirty="0" smtClean="0">
                <a:solidFill>
                  <a:srgbClr val="0070C0"/>
                </a:solidFill>
              </a:rPr>
              <a:t>0,5 × 0,5 = </a:t>
            </a:r>
            <a:r>
              <a:rPr lang="fr-FR" sz="2800" dirty="0" smtClean="0">
                <a:solidFill>
                  <a:srgbClr val="FF0000"/>
                </a:solidFill>
              </a:rPr>
              <a:t>0,25</a:t>
            </a:r>
            <a:endParaRPr lang="fr-FR" dirty="0" smtClean="0">
              <a:solidFill>
                <a:srgbClr val="FF0000"/>
              </a:solidFill>
            </a:endParaRPr>
          </a:p>
          <a:p>
            <a:pPr algn="l"/>
            <a:endParaRPr lang="fr-FR" sz="2800" dirty="0" smtClean="0">
              <a:solidFill>
                <a:schemeClr val="tx1"/>
              </a:solidFill>
            </a:endParaRPr>
          </a:p>
          <a:p>
            <a:pPr algn="l"/>
            <a:r>
              <a:rPr lang="fr-FR" sz="3600" dirty="0" smtClean="0">
                <a:solidFill>
                  <a:schemeClr val="tx1"/>
                </a:solidFill>
              </a:rPr>
              <a:t>p(D) = </a:t>
            </a:r>
            <a:r>
              <a:rPr lang="fr-FR" sz="3600" dirty="0" smtClean="0">
                <a:solidFill>
                  <a:srgbClr val="0070C0"/>
                </a:solidFill>
              </a:rPr>
              <a:t>0,25 </a:t>
            </a:r>
            <a:r>
              <a:rPr lang="fr-FR" sz="3600" dirty="0" smtClean="0">
                <a:solidFill>
                  <a:schemeClr val="tx1"/>
                </a:solidFill>
              </a:rPr>
              <a:t>+ </a:t>
            </a:r>
            <a:r>
              <a:rPr lang="fr-FR" sz="3600" dirty="0" smtClean="0">
                <a:solidFill>
                  <a:srgbClr val="0070C0"/>
                </a:solidFill>
              </a:rPr>
              <a:t>0,25</a:t>
            </a:r>
            <a:r>
              <a:rPr lang="fr-FR" sz="3600" dirty="0" smtClean="0">
                <a:solidFill>
                  <a:schemeClr val="tx1"/>
                </a:solidFill>
              </a:rPr>
              <a:t> = 0,5	   </a:t>
            </a:r>
          </a:p>
          <a:p>
            <a:pPr algn="l"/>
            <a:r>
              <a:rPr lang="fr-FR" sz="3600" dirty="0" smtClean="0">
                <a:solidFill>
                  <a:schemeClr val="tx1"/>
                </a:solidFill>
              </a:rPr>
              <a:t>p(P) = </a:t>
            </a:r>
            <a:r>
              <a:rPr lang="fr-FR" sz="3600" dirty="0" smtClean="0">
                <a:solidFill>
                  <a:srgbClr val="0070C0"/>
                </a:solidFill>
              </a:rPr>
              <a:t>0,25 </a:t>
            </a:r>
            <a:r>
              <a:rPr lang="fr-FR" sz="3600" dirty="0" smtClean="0">
                <a:solidFill>
                  <a:schemeClr val="tx1"/>
                </a:solidFill>
              </a:rPr>
              <a:t>+ </a:t>
            </a:r>
            <a:r>
              <a:rPr lang="fr-FR" sz="3600" dirty="0" smtClean="0">
                <a:solidFill>
                  <a:srgbClr val="0070C0"/>
                </a:solidFill>
              </a:rPr>
              <a:t>0,25</a:t>
            </a:r>
            <a:r>
              <a:rPr lang="fr-FR" sz="3600" dirty="0" smtClean="0">
                <a:solidFill>
                  <a:schemeClr val="tx1"/>
                </a:solidFill>
              </a:rPr>
              <a:t> + </a:t>
            </a:r>
            <a:r>
              <a:rPr lang="fr-FR" sz="3600" dirty="0" smtClean="0">
                <a:solidFill>
                  <a:srgbClr val="0070C0"/>
                </a:solidFill>
              </a:rPr>
              <a:t>0,25 </a:t>
            </a:r>
            <a:r>
              <a:rPr lang="fr-FR" sz="3600" dirty="0" smtClean="0">
                <a:solidFill>
                  <a:schemeClr val="tx1"/>
                </a:solidFill>
              </a:rPr>
              <a:t>= 0,75 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	 </a:t>
            </a:r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971600" y="1772816"/>
            <a:ext cx="720080" cy="21602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971600" y="1988840"/>
            <a:ext cx="720080" cy="28803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123728" y="1268760"/>
            <a:ext cx="1368152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123728" y="2276872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123728" y="1772816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123728" y="2276872"/>
            <a:ext cx="1440160" cy="57606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43608" y="0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332656"/>
            <a:ext cx="8046498" cy="6525343"/>
          </a:xfrm>
        </p:spPr>
        <p:txBody>
          <a:bodyPr>
            <a:normAutofit/>
          </a:bodyPr>
          <a:lstStyle/>
          <a:p>
            <a:pPr algn="l"/>
            <a:r>
              <a:rPr lang="fr-FR" sz="2400" b="1" dirty="0" smtClean="0">
                <a:solidFill>
                  <a:srgbClr val="0070C0"/>
                </a:solidFill>
              </a:rPr>
              <a:t>Exercice 2 : </a:t>
            </a:r>
            <a:r>
              <a:rPr lang="fr-FR" sz="2400" dirty="0" smtClean="0">
                <a:solidFill>
                  <a:schemeClr val="bg1"/>
                </a:solidFill>
              </a:rPr>
              <a:t>Si on n’utilise pas l’équiprobabilité :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	 	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 	F      	</a:t>
            </a:r>
            <a:r>
              <a:rPr lang="fr-FR" dirty="0" smtClean="0">
                <a:solidFill>
                  <a:srgbClr val="00B050"/>
                </a:solidFill>
              </a:rPr>
              <a:t>FF		 </a:t>
            </a:r>
            <a:r>
              <a:rPr lang="fr-FR" sz="2800" dirty="0" smtClean="0">
                <a:solidFill>
                  <a:srgbClr val="0070C0"/>
                </a:solidFill>
              </a:rPr>
              <a:t>0,5 × 0,5 = 0,25</a:t>
            </a:r>
            <a:endParaRPr lang="fr-FR" dirty="0" smtClean="0">
              <a:solidFill>
                <a:srgbClr val="00B050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   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F	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G      	</a:t>
            </a:r>
            <a:r>
              <a:rPr lang="fr-FR" dirty="0" smtClean="0">
                <a:solidFill>
                  <a:srgbClr val="00B050"/>
                </a:solidFill>
              </a:rPr>
              <a:t>FG   </a:t>
            </a:r>
            <a:r>
              <a:rPr lang="fr-FR" dirty="0" smtClean="0">
                <a:solidFill>
                  <a:srgbClr val="FF0000"/>
                </a:solidFill>
              </a:rPr>
              <a:t>D   P     </a:t>
            </a:r>
            <a:r>
              <a:rPr lang="fr-FR" sz="2800" dirty="0" smtClean="0">
                <a:solidFill>
                  <a:srgbClr val="0070C0"/>
                </a:solidFill>
              </a:rPr>
              <a:t>0,5 × 0,5 = </a:t>
            </a:r>
            <a:r>
              <a:rPr lang="fr-FR" sz="2800" dirty="0" smtClean="0">
                <a:solidFill>
                  <a:srgbClr val="FF0000"/>
                </a:solidFill>
              </a:rPr>
              <a:t>0,25</a:t>
            </a:r>
            <a:endParaRPr lang="fr-FR" dirty="0" smtClean="0">
              <a:solidFill>
                <a:srgbClr val="FF0000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   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G	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F	</a:t>
            </a:r>
            <a:r>
              <a:rPr lang="fr-FR" dirty="0" smtClean="0">
                <a:solidFill>
                  <a:srgbClr val="00B050"/>
                </a:solidFill>
              </a:rPr>
              <a:t>GF </a:t>
            </a:r>
            <a:r>
              <a:rPr lang="fr-FR" dirty="0" smtClean="0">
                <a:solidFill>
                  <a:schemeClr val="tx1"/>
                </a:solidFill>
              </a:rPr>
              <a:t>  </a:t>
            </a:r>
            <a:r>
              <a:rPr lang="fr-FR" dirty="0" smtClean="0">
                <a:solidFill>
                  <a:srgbClr val="FF0000"/>
                </a:solidFill>
              </a:rPr>
              <a:t>D   P</a:t>
            </a:r>
            <a:r>
              <a:rPr lang="fr-FR" dirty="0" smtClean="0">
                <a:solidFill>
                  <a:srgbClr val="0070C0"/>
                </a:solidFill>
              </a:rPr>
              <a:t>     </a:t>
            </a:r>
            <a:r>
              <a:rPr lang="fr-FR" sz="2800" dirty="0" smtClean="0">
                <a:solidFill>
                  <a:srgbClr val="0070C0"/>
                </a:solidFill>
              </a:rPr>
              <a:t>0,5 × 0,5 = </a:t>
            </a:r>
            <a:r>
              <a:rPr lang="fr-FR" sz="2800" dirty="0" smtClean="0">
                <a:solidFill>
                  <a:srgbClr val="FF0000"/>
                </a:solidFill>
              </a:rPr>
              <a:t>0,25</a:t>
            </a:r>
            <a:endParaRPr lang="fr-FR" dirty="0" smtClean="0">
              <a:solidFill>
                <a:srgbClr val="FF0000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G	</a:t>
            </a:r>
            <a:r>
              <a:rPr lang="fr-FR" dirty="0" smtClean="0">
                <a:solidFill>
                  <a:srgbClr val="00B050"/>
                </a:solidFill>
              </a:rPr>
              <a:t>GG	    </a:t>
            </a:r>
            <a:r>
              <a:rPr lang="fr-FR" dirty="0" smtClean="0">
                <a:solidFill>
                  <a:schemeClr val="tx1"/>
                </a:solidFill>
              </a:rPr>
              <a:t>P</a:t>
            </a:r>
            <a:r>
              <a:rPr lang="fr-FR" dirty="0" smtClean="0">
                <a:solidFill>
                  <a:srgbClr val="0070C0"/>
                </a:solidFill>
              </a:rPr>
              <a:t>     </a:t>
            </a:r>
            <a:r>
              <a:rPr lang="fr-FR" sz="2800" dirty="0" smtClean="0">
                <a:solidFill>
                  <a:srgbClr val="0070C0"/>
                </a:solidFill>
              </a:rPr>
              <a:t>0,5 × 0,5 = 0,25</a:t>
            </a:r>
            <a:endParaRPr lang="fr-FR" dirty="0" smtClean="0">
              <a:solidFill>
                <a:srgbClr val="00B050"/>
              </a:solidFill>
            </a:endParaRPr>
          </a:p>
          <a:p>
            <a:pPr algn="l"/>
            <a:endParaRPr lang="fr-FR" sz="2800" dirty="0" smtClean="0">
              <a:solidFill>
                <a:schemeClr val="tx1"/>
              </a:solidFill>
            </a:endParaRPr>
          </a:p>
          <a:p>
            <a:pPr algn="l"/>
            <a:r>
              <a:rPr lang="fr-FR" sz="3600" dirty="0" smtClean="0">
                <a:solidFill>
                  <a:schemeClr val="tx1"/>
                </a:solidFill>
              </a:rPr>
              <a:t>p(D) = </a:t>
            </a:r>
            <a:r>
              <a:rPr lang="fr-FR" sz="3600" dirty="0" smtClean="0">
                <a:solidFill>
                  <a:srgbClr val="0070C0"/>
                </a:solidFill>
              </a:rPr>
              <a:t>0,25 </a:t>
            </a:r>
            <a:r>
              <a:rPr lang="fr-FR" sz="3600" dirty="0" smtClean="0">
                <a:solidFill>
                  <a:schemeClr val="tx1"/>
                </a:solidFill>
              </a:rPr>
              <a:t>+ </a:t>
            </a:r>
            <a:r>
              <a:rPr lang="fr-FR" sz="3600" dirty="0" smtClean="0">
                <a:solidFill>
                  <a:srgbClr val="0070C0"/>
                </a:solidFill>
              </a:rPr>
              <a:t>0,25</a:t>
            </a:r>
            <a:r>
              <a:rPr lang="fr-FR" sz="3600" dirty="0" smtClean="0">
                <a:solidFill>
                  <a:schemeClr val="tx1"/>
                </a:solidFill>
              </a:rPr>
              <a:t> = 0,5	   </a:t>
            </a:r>
          </a:p>
          <a:p>
            <a:pPr algn="l"/>
            <a:r>
              <a:rPr lang="fr-FR" sz="3600" dirty="0" smtClean="0">
                <a:solidFill>
                  <a:schemeClr val="tx1"/>
                </a:solidFill>
              </a:rPr>
              <a:t>p(P) = </a:t>
            </a:r>
            <a:r>
              <a:rPr lang="fr-FR" sz="3600" dirty="0" smtClean="0">
                <a:solidFill>
                  <a:srgbClr val="0070C0"/>
                </a:solidFill>
              </a:rPr>
              <a:t>0,25 </a:t>
            </a:r>
            <a:r>
              <a:rPr lang="fr-FR" sz="3600" dirty="0" smtClean="0">
                <a:solidFill>
                  <a:schemeClr val="tx1"/>
                </a:solidFill>
              </a:rPr>
              <a:t>+ </a:t>
            </a:r>
            <a:r>
              <a:rPr lang="fr-FR" sz="3600" dirty="0" smtClean="0">
                <a:solidFill>
                  <a:srgbClr val="0070C0"/>
                </a:solidFill>
              </a:rPr>
              <a:t>0,25</a:t>
            </a:r>
            <a:r>
              <a:rPr lang="fr-FR" sz="3600" dirty="0" smtClean="0">
                <a:solidFill>
                  <a:schemeClr val="tx1"/>
                </a:solidFill>
              </a:rPr>
              <a:t> + </a:t>
            </a:r>
            <a:r>
              <a:rPr lang="fr-FR" sz="3600" dirty="0" smtClean="0">
                <a:solidFill>
                  <a:srgbClr val="0070C0"/>
                </a:solidFill>
              </a:rPr>
              <a:t>0,25 </a:t>
            </a:r>
            <a:r>
              <a:rPr lang="fr-FR" sz="3600" dirty="0" smtClean="0">
                <a:solidFill>
                  <a:schemeClr val="tx1"/>
                </a:solidFill>
              </a:rPr>
              <a:t>= 0,75 </a:t>
            </a:r>
          </a:p>
          <a:p>
            <a:pPr algn="l"/>
            <a:r>
              <a:rPr lang="fr-FR" sz="3600" dirty="0" smtClean="0">
                <a:solidFill>
                  <a:schemeClr val="tx1"/>
                </a:solidFill>
              </a:rPr>
              <a:t>p(D ∩ P) = </a:t>
            </a:r>
            <a:r>
              <a:rPr lang="fr-FR" sz="3600" dirty="0" smtClean="0">
                <a:solidFill>
                  <a:srgbClr val="0070C0"/>
                </a:solidFill>
              </a:rPr>
              <a:t>0,25 </a:t>
            </a:r>
            <a:r>
              <a:rPr lang="fr-FR" sz="3600" dirty="0" smtClean="0">
                <a:solidFill>
                  <a:schemeClr val="tx1"/>
                </a:solidFill>
              </a:rPr>
              <a:t>+ </a:t>
            </a:r>
            <a:r>
              <a:rPr lang="fr-FR" sz="3600" dirty="0" smtClean="0">
                <a:solidFill>
                  <a:srgbClr val="0070C0"/>
                </a:solidFill>
              </a:rPr>
              <a:t>0,25</a:t>
            </a:r>
            <a:r>
              <a:rPr lang="fr-FR" sz="3600" dirty="0" smtClean="0">
                <a:solidFill>
                  <a:schemeClr val="tx1"/>
                </a:solidFill>
              </a:rPr>
              <a:t> = 0,5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	 </a:t>
            </a:r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971600" y="1772816"/>
            <a:ext cx="720080" cy="21602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971600" y="1988840"/>
            <a:ext cx="720080" cy="28803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123728" y="1268760"/>
            <a:ext cx="1368152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123728" y="2276872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123728" y="1772816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123728" y="2276872"/>
            <a:ext cx="1440160" cy="57606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332656"/>
            <a:ext cx="8370026" cy="6525343"/>
          </a:xfrm>
        </p:spPr>
        <p:txBody>
          <a:bodyPr>
            <a:normAutofit/>
          </a:bodyPr>
          <a:lstStyle/>
          <a:p>
            <a:pPr algn="l"/>
            <a:r>
              <a:rPr lang="fr-FR" sz="2400" b="1" dirty="0" smtClean="0">
                <a:solidFill>
                  <a:srgbClr val="0070C0"/>
                </a:solidFill>
              </a:rPr>
              <a:t>Exercice 2 : 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	 	 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</a:t>
            </a:r>
            <a:r>
              <a:rPr lang="fr-FR" dirty="0" smtClean="0">
                <a:solidFill>
                  <a:schemeClr val="tx1"/>
                </a:solidFill>
              </a:rPr>
              <a:t>F      	</a:t>
            </a:r>
            <a:r>
              <a:rPr lang="fr-FR" dirty="0" smtClean="0">
                <a:solidFill>
                  <a:srgbClr val="00B050"/>
                </a:solidFill>
              </a:rPr>
              <a:t>FF		 </a:t>
            </a:r>
            <a:r>
              <a:rPr lang="fr-FR" sz="2800" dirty="0" smtClean="0">
                <a:solidFill>
                  <a:srgbClr val="0070C0"/>
                </a:solidFill>
              </a:rPr>
              <a:t>0,5 × 0,5 = 0,25</a:t>
            </a:r>
            <a:endParaRPr lang="fr-FR" dirty="0" smtClean="0">
              <a:solidFill>
                <a:srgbClr val="00B050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   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F	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G      	</a:t>
            </a:r>
            <a:r>
              <a:rPr lang="fr-FR" dirty="0" smtClean="0">
                <a:solidFill>
                  <a:srgbClr val="00B050"/>
                </a:solidFill>
              </a:rPr>
              <a:t>FG   </a:t>
            </a:r>
            <a:r>
              <a:rPr lang="fr-FR" dirty="0" smtClean="0">
                <a:solidFill>
                  <a:schemeClr val="tx1"/>
                </a:solidFill>
              </a:rPr>
              <a:t>D   P</a:t>
            </a:r>
            <a:r>
              <a:rPr lang="fr-FR" dirty="0" smtClean="0">
                <a:solidFill>
                  <a:srgbClr val="0070C0"/>
                </a:solidFill>
              </a:rPr>
              <a:t>     </a:t>
            </a:r>
            <a:r>
              <a:rPr lang="fr-FR" sz="2800" dirty="0" smtClean="0">
                <a:solidFill>
                  <a:srgbClr val="0070C0"/>
                </a:solidFill>
              </a:rPr>
              <a:t>0,5 × 0,5 = 0,25</a:t>
            </a:r>
            <a:endParaRPr lang="fr-FR" dirty="0" smtClean="0">
              <a:solidFill>
                <a:srgbClr val="00B050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   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G	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F	</a:t>
            </a:r>
            <a:r>
              <a:rPr lang="fr-FR" dirty="0" smtClean="0">
                <a:solidFill>
                  <a:srgbClr val="00B050"/>
                </a:solidFill>
              </a:rPr>
              <a:t>GF </a:t>
            </a:r>
            <a:r>
              <a:rPr lang="fr-FR" dirty="0" smtClean="0">
                <a:solidFill>
                  <a:schemeClr val="tx1"/>
                </a:solidFill>
              </a:rPr>
              <a:t>  D   P</a:t>
            </a:r>
            <a:r>
              <a:rPr lang="fr-FR" dirty="0" smtClean="0">
                <a:solidFill>
                  <a:srgbClr val="0070C0"/>
                </a:solidFill>
              </a:rPr>
              <a:t>     </a:t>
            </a:r>
            <a:r>
              <a:rPr lang="fr-FR" sz="2800" dirty="0" smtClean="0">
                <a:solidFill>
                  <a:srgbClr val="0070C0"/>
                </a:solidFill>
              </a:rPr>
              <a:t>0,5 × 0,5 = 0,25</a:t>
            </a:r>
            <a:endParaRPr lang="fr-FR" dirty="0" smtClean="0">
              <a:solidFill>
                <a:srgbClr val="00B050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</a:t>
            </a:r>
            <a:r>
              <a:rPr lang="fr-FR" sz="2400" dirty="0" smtClean="0">
                <a:solidFill>
                  <a:srgbClr val="0070C0"/>
                </a:solidFill>
              </a:rPr>
              <a:t>0,5</a:t>
            </a:r>
            <a:r>
              <a:rPr lang="fr-FR" dirty="0" smtClean="0">
                <a:solidFill>
                  <a:schemeClr val="tx1"/>
                </a:solidFill>
              </a:rPr>
              <a:t>	G	</a:t>
            </a:r>
            <a:r>
              <a:rPr lang="fr-FR" dirty="0" smtClean="0">
                <a:solidFill>
                  <a:srgbClr val="00B050"/>
                </a:solidFill>
              </a:rPr>
              <a:t>GG	    </a:t>
            </a:r>
            <a:r>
              <a:rPr lang="fr-FR" dirty="0" smtClean="0">
                <a:solidFill>
                  <a:schemeClr val="tx1"/>
                </a:solidFill>
              </a:rPr>
              <a:t>P</a:t>
            </a:r>
            <a:r>
              <a:rPr lang="fr-FR" dirty="0" smtClean="0">
                <a:solidFill>
                  <a:srgbClr val="0070C0"/>
                </a:solidFill>
              </a:rPr>
              <a:t>     </a:t>
            </a:r>
            <a:r>
              <a:rPr lang="fr-FR" sz="2800" dirty="0" smtClean="0">
                <a:solidFill>
                  <a:srgbClr val="0070C0"/>
                </a:solidFill>
              </a:rPr>
              <a:t>0,5 × 0,5 = 0,25</a:t>
            </a:r>
            <a:endParaRPr lang="fr-FR" dirty="0" smtClean="0">
              <a:solidFill>
                <a:srgbClr val="00B050"/>
              </a:solidFill>
            </a:endParaRPr>
          </a:p>
          <a:p>
            <a:pPr algn="l"/>
            <a:endParaRPr lang="fr-FR" sz="800" dirty="0" smtClean="0">
              <a:solidFill>
                <a:schemeClr val="tx1"/>
              </a:solidFill>
            </a:endParaRP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p(D</a:t>
            </a:r>
            <a:r>
              <a:rPr lang="fr-FR" sz="2800" dirty="0" smtClean="0">
                <a:solidFill>
                  <a:schemeClr val="tx1"/>
                </a:solidFill>
              </a:rPr>
              <a:t>) = </a:t>
            </a:r>
            <a:r>
              <a:rPr lang="fr-FR" sz="2800" dirty="0" smtClean="0">
                <a:solidFill>
                  <a:srgbClr val="0070C0"/>
                </a:solidFill>
              </a:rPr>
              <a:t>0,25 </a:t>
            </a:r>
            <a:r>
              <a:rPr lang="fr-FR" sz="2800" dirty="0" smtClean="0">
                <a:solidFill>
                  <a:schemeClr val="tx1"/>
                </a:solidFill>
              </a:rPr>
              <a:t>+ </a:t>
            </a:r>
            <a:r>
              <a:rPr lang="fr-FR" sz="2800" dirty="0" smtClean="0">
                <a:solidFill>
                  <a:srgbClr val="0070C0"/>
                </a:solidFill>
              </a:rPr>
              <a:t>0,25</a:t>
            </a:r>
            <a:r>
              <a:rPr lang="fr-FR" sz="2800" dirty="0" smtClean="0">
                <a:solidFill>
                  <a:schemeClr val="tx1"/>
                </a:solidFill>
              </a:rPr>
              <a:t> = 0,5	   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p(P) = </a:t>
            </a:r>
            <a:r>
              <a:rPr lang="fr-FR" sz="2800" dirty="0" smtClean="0">
                <a:solidFill>
                  <a:srgbClr val="0070C0"/>
                </a:solidFill>
              </a:rPr>
              <a:t>0,25 </a:t>
            </a:r>
            <a:r>
              <a:rPr lang="fr-FR" sz="2800" dirty="0" smtClean="0">
                <a:solidFill>
                  <a:schemeClr val="tx1"/>
                </a:solidFill>
              </a:rPr>
              <a:t>+ </a:t>
            </a:r>
            <a:r>
              <a:rPr lang="fr-FR" sz="2800" dirty="0" smtClean="0">
                <a:solidFill>
                  <a:srgbClr val="0070C0"/>
                </a:solidFill>
              </a:rPr>
              <a:t>0,25</a:t>
            </a:r>
            <a:r>
              <a:rPr lang="fr-FR" sz="2800" dirty="0" smtClean="0">
                <a:solidFill>
                  <a:schemeClr val="tx1"/>
                </a:solidFill>
              </a:rPr>
              <a:t> + </a:t>
            </a:r>
            <a:r>
              <a:rPr lang="fr-FR" sz="2800" dirty="0" smtClean="0">
                <a:solidFill>
                  <a:srgbClr val="0070C0"/>
                </a:solidFill>
              </a:rPr>
              <a:t>0,25 </a:t>
            </a:r>
            <a:r>
              <a:rPr lang="fr-FR" sz="2800" dirty="0" smtClean="0">
                <a:solidFill>
                  <a:schemeClr val="tx1"/>
                </a:solidFill>
              </a:rPr>
              <a:t>= 0,75 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p(D ∩ P) = </a:t>
            </a:r>
            <a:r>
              <a:rPr lang="fr-FR" sz="2800" dirty="0" smtClean="0">
                <a:solidFill>
                  <a:srgbClr val="0070C0"/>
                </a:solidFill>
              </a:rPr>
              <a:t>0,25 </a:t>
            </a:r>
            <a:r>
              <a:rPr lang="fr-FR" sz="2800" dirty="0" smtClean="0">
                <a:solidFill>
                  <a:schemeClr val="tx1"/>
                </a:solidFill>
              </a:rPr>
              <a:t>+ </a:t>
            </a:r>
            <a:r>
              <a:rPr lang="fr-FR" sz="2800" dirty="0" smtClean="0">
                <a:solidFill>
                  <a:srgbClr val="0070C0"/>
                </a:solidFill>
              </a:rPr>
              <a:t>0,25</a:t>
            </a:r>
            <a:r>
              <a:rPr lang="fr-FR" sz="2800" dirty="0" smtClean="0">
                <a:solidFill>
                  <a:schemeClr val="tx1"/>
                </a:solidFill>
              </a:rPr>
              <a:t> = </a:t>
            </a:r>
            <a:r>
              <a:rPr lang="fr-FR" sz="2800" dirty="0" smtClean="0">
                <a:solidFill>
                  <a:schemeClr val="tx1"/>
                </a:solidFill>
              </a:rPr>
              <a:t>0,5</a:t>
            </a:r>
          </a:p>
          <a:p>
            <a:pPr algn="l"/>
            <a:endParaRPr lang="fr-FR" sz="800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0,5 </a:t>
            </a:r>
            <a:r>
              <a:rPr lang="fr-FR" dirty="0" smtClean="0">
                <a:solidFill>
                  <a:srgbClr val="FF0000"/>
                </a:solidFill>
              </a:rPr>
              <a:t>≠</a:t>
            </a:r>
            <a:r>
              <a:rPr lang="fr-FR" dirty="0" smtClean="0">
                <a:solidFill>
                  <a:schemeClr val="tx1"/>
                </a:solidFill>
              </a:rPr>
              <a:t> 0,5 × 0,75           p(D ∩ P) </a:t>
            </a:r>
            <a:r>
              <a:rPr lang="fr-FR" dirty="0" smtClean="0">
                <a:solidFill>
                  <a:srgbClr val="FF0000"/>
                </a:solidFill>
              </a:rPr>
              <a:t>≠</a:t>
            </a:r>
            <a:r>
              <a:rPr lang="fr-FR" dirty="0" smtClean="0">
                <a:solidFill>
                  <a:schemeClr val="tx1"/>
                </a:solidFill>
              </a:rPr>
              <a:t> p(D) × p(P)</a:t>
            </a:r>
          </a:p>
          <a:p>
            <a:pPr algn="l"/>
            <a:r>
              <a:rPr lang="fr-FR" dirty="0" smtClean="0">
                <a:solidFill>
                  <a:srgbClr val="FF0000"/>
                </a:solidFill>
              </a:rPr>
              <a:t>	          </a:t>
            </a:r>
            <a:r>
              <a:rPr lang="fr-FR" dirty="0" smtClean="0">
                <a:solidFill>
                  <a:schemeClr val="tx1"/>
                </a:solidFill>
              </a:rPr>
              <a:t>D et P </a:t>
            </a:r>
            <a:r>
              <a:rPr lang="fr-FR" dirty="0" smtClean="0">
                <a:solidFill>
                  <a:srgbClr val="FF0000"/>
                </a:solidFill>
              </a:rPr>
              <a:t>ne</a:t>
            </a:r>
            <a:r>
              <a:rPr lang="fr-FR" dirty="0" smtClean="0">
                <a:solidFill>
                  <a:schemeClr val="tx1"/>
                </a:solidFill>
              </a:rPr>
              <a:t> sont </a:t>
            </a:r>
            <a:r>
              <a:rPr lang="fr-FR" dirty="0" smtClean="0">
                <a:solidFill>
                  <a:srgbClr val="FF0000"/>
                </a:solidFill>
              </a:rPr>
              <a:t>pas</a:t>
            </a:r>
            <a:r>
              <a:rPr lang="fr-FR" dirty="0" smtClean="0">
                <a:solidFill>
                  <a:schemeClr val="tx1"/>
                </a:solidFill>
              </a:rPr>
              <a:t> indépendants    </a:t>
            </a:r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971600" y="1700808"/>
            <a:ext cx="720080" cy="21602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971600" y="1916832"/>
            <a:ext cx="720080" cy="28803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123728" y="1196752"/>
            <a:ext cx="1368152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123728" y="220486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123728" y="1700808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123728" y="2204864"/>
            <a:ext cx="1440160" cy="576064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ouble flèche horizontale 13"/>
          <p:cNvSpPr/>
          <p:nvPr/>
        </p:nvSpPr>
        <p:spPr>
          <a:xfrm>
            <a:off x="1763688" y="5661248"/>
            <a:ext cx="720080" cy="360040"/>
          </a:xfrm>
          <a:prstGeom prst="leftRightArrow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Double flèche horizontale 10"/>
          <p:cNvSpPr/>
          <p:nvPr/>
        </p:nvSpPr>
        <p:spPr>
          <a:xfrm>
            <a:off x="3491880" y="5085184"/>
            <a:ext cx="720080" cy="360040"/>
          </a:xfrm>
          <a:prstGeom prst="leftRightArrow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332656"/>
            <a:ext cx="8046498" cy="6525343"/>
          </a:xfrm>
        </p:spPr>
        <p:txBody>
          <a:bodyPr>
            <a:normAutofit/>
          </a:bodyPr>
          <a:lstStyle/>
          <a:p>
            <a:pPr algn="l"/>
            <a:r>
              <a:rPr lang="fr-FR" sz="4800" b="1" dirty="0" smtClean="0">
                <a:solidFill>
                  <a:srgbClr val="0070C0"/>
                </a:solidFill>
              </a:rPr>
              <a:t>Exercice 3 : </a:t>
            </a:r>
          </a:p>
          <a:p>
            <a:pPr algn="l"/>
            <a:r>
              <a:rPr lang="fr-FR" sz="4800" dirty="0" smtClean="0">
                <a:solidFill>
                  <a:srgbClr val="0070C0"/>
                </a:solidFill>
              </a:rPr>
              <a:t>D</a:t>
            </a:r>
            <a:r>
              <a:rPr lang="fr-FR" sz="4800" dirty="0" smtClean="0">
                <a:solidFill>
                  <a:schemeClr val="tx1"/>
                </a:solidFill>
              </a:rPr>
              <a:t> est l’événement « La famille de </a:t>
            </a:r>
            <a:r>
              <a:rPr lang="fr-FR" sz="4800" dirty="0" smtClean="0">
                <a:solidFill>
                  <a:srgbClr val="FF0000"/>
                </a:solidFill>
              </a:rPr>
              <a:t>3</a:t>
            </a:r>
            <a:r>
              <a:rPr lang="fr-FR" sz="4800" dirty="0" smtClean="0">
                <a:solidFill>
                  <a:schemeClr val="tx1"/>
                </a:solidFill>
              </a:rPr>
              <a:t> enfants tirée au hasard a des enfants </a:t>
            </a:r>
            <a:r>
              <a:rPr lang="fr-FR" sz="4800" dirty="0" smtClean="0">
                <a:solidFill>
                  <a:srgbClr val="0070C0"/>
                </a:solidFill>
              </a:rPr>
              <a:t>de sexes différents</a:t>
            </a:r>
            <a:r>
              <a:rPr lang="fr-FR" sz="4800" dirty="0" smtClean="0">
                <a:solidFill>
                  <a:schemeClr val="tx1"/>
                </a:solidFill>
              </a:rPr>
              <a:t> ». </a:t>
            </a:r>
            <a:r>
              <a:rPr lang="fr-FR" sz="4800" dirty="0" smtClean="0">
                <a:solidFill>
                  <a:srgbClr val="0070C0"/>
                </a:solidFill>
              </a:rPr>
              <a:t>P</a:t>
            </a:r>
            <a:r>
              <a:rPr lang="fr-FR" sz="4800" dirty="0" smtClean="0">
                <a:solidFill>
                  <a:schemeClr val="tx1"/>
                </a:solidFill>
              </a:rPr>
              <a:t> l’</a:t>
            </a:r>
            <a:r>
              <a:rPr lang="fr-FR" sz="4800" dirty="0" err="1" smtClean="0">
                <a:solidFill>
                  <a:schemeClr val="tx1"/>
                </a:solidFill>
              </a:rPr>
              <a:t>év</a:t>
            </a:r>
            <a:r>
              <a:rPr lang="fr-FR" sz="4800" dirty="0" smtClean="0">
                <a:solidFill>
                  <a:schemeClr val="tx1"/>
                </a:solidFill>
              </a:rPr>
              <a:t>. « Elle a </a:t>
            </a:r>
            <a:r>
              <a:rPr lang="fr-FR" sz="4800" dirty="0" smtClean="0">
                <a:solidFill>
                  <a:srgbClr val="0070C0"/>
                </a:solidFill>
              </a:rPr>
              <a:t>au plus une fille</a:t>
            </a:r>
            <a:r>
              <a:rPr lang="fr-FR" sz="4800" dirty="0" smtClean="0">
                <a:solidFill>
                  <a:schemeClr val="tx1"/>
                </a:solidFill>
              </a:rPr>
              <a:t> ». D et P sont-ils </a:t>
            </a:r>
            <a:r>
              <a:rPr lang="fr-FR" sz="4800" dirty="0" smtClean="0">
                <a:solidFill>
                  <a:srgbClr val="FF0000"/>
                </a:solidFill>
              </a:rPr>
              <a:t>indépendants</a:t>
            </a:r>
            <a:r>
              <a:rPr lang="fr-FR" sz="4800" dirty="0" smtClean="0">
                <a:solidFill>
                  <a:schemeClr val="tx1"/>
                </a:solidFill>
              </a:rPr>
              <a:t> ?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 </a:t>
            </a:r>
            <a:endParaRPr lang="fr-FR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332656"/>
            <a:ext cx="8046498" cy="6525343"/>
          </a:xfrm>
        </p:spPr>
        <p:txBody>
          <a:bodyPr>
            <a:normAutofit/>
          </a:bodyPr>
          <a:lstStyle/>
          <a:p>
            <a:pPr algn="l"/>
            <a:r>
              <a:rPr lang="fr-FR" sz="4800" b="1" dirty="0" smtClean="0">
                <a:solidFill>
                  <a:srgbClr val="0070C0"/>
                </a:solidFill>
              </a:rPr>
              <a:t>Exercice 3 : </a:t>
            </a:r>
            <a:r>
              <a:rPr lang="fr-FR" sz="4800" b="1" dirty="0" smtClean="0">
                <a:solidFill>
                  <a:srgbClr val="FF0000"/>
                </a:solidFill>
              </a:rPr>
              <a:t>( idem exo 2 )</a:t>
            </a:r>
            <a:r>
              <a:rPr lang="fr-FR" sz="4800" b="1" dirty="0" smtClean="0">
                <a:solidFill>
                  <a:srgbClr val="0070C0"/>
                </a:solidFill>
              </a:rPr>
              <a:t> </a:t>
            </a:r>
          </a:p>
          <a:p>
            <a:pPr algn="l"/>
            <a:r>
              <a:rPr lang="fr-FR" sz="4800" dirty="0" smtClean="0">
                <a:solidFill>
                  <a:srgbClr val="0070C0"/>
                </a:solidFill>
              </a:rPr>
              <a:t>D</a:t>
            </a:r>
            <a:r>
              <a:rPr lang="fr-FR" sz="4800" dirty="0" smtClean="0">
                <a:solidFill>
                  <a:schemeClr val="tx1"/>
                </a:solidFill>
              </a:rPr>
              <a:t> est l’événement « La famille de </a:t>
            </a:r>
            <a:r>
              <a:rPr lang="fr-FR" sz="4800" dirty="0" smtClean="0">
                <a:solidFill>
                  <a:srgbClr val="FF0000"/>
                </a:solidFill>
              </a:rPr>
              <a:t>3</a:t>
            </a:r>
            <a:r>
              <a:rPr lang="fr-FR" sz="4800" dirty="0" smtClean="0">
                <a:solidFill>
                  <a:schemeClr val="tx1"/>
                </a:solidFill>
              </a:rPr>
              <a:t> enfants tirée au hasard a des enfants </a:t>
            </a:r>
            <a:r>
              <a:rPr lang="fr-FR" sz="4800" dirty="0" smtClean="0">
                <a:solidFill>
                  <a:srgbClr val="0070C0"/>
                </a:solidFill>
              </a:rPr>
              <a:t>de sexes différents</a:t>
            </a:r>
            <a:r>
              <a:rPr lang="fr-FR" sz="4800" dirty="0" smtClean="0">
                <a:solidFill>
                  <a:schemeClr val="tx1"/>
                </a:solidFill>
              </a:rPr>
              <a:t> ». </a:t>
            </a:r>
            <a:r>
              <a:rPr lang="fr-FR" sz="4800" dirty="0" smtClean="0">
                <a:solidFill>
                  <a:srgbClr val="0070C0"/>
                </a:solidFill>
              </a:rPr>
              <a:t>P</a:t>
            </a:r>
            <a:r>
              <a:rPr lang="fr-FR" sz="4800" dirty="0" smtClean="0">
                <a:solidFill>
                  <a:schemeClr val="tx1"/>
                </a:solidFill>
              </a:rPr>
              <a:t> l’</a:t>
            </a:r>
            <a:r>
              <a:rPr lang="fr-FR" sz="4800" dirty="0" err="1" smtClean="0">
                <a:solidFill>
                  <a:schemeClr val="tx1"/>
                </a:solidFill>
              </a:rPr>
              <a:t>év</a:t>
            </a:r>
            <a:r>
              <a:rPr lang="fr-FR" sz="4800" dirty="0" smtClean="0">
                <a:solidFill>
                  <a:schemeClr val="tx1"/>
                </a:solidFill>
              </a:rPr>
              <a:t>. « Elle a </a:t>
            </a:r>
            <a:r>
              <a:rPr lang="fr-FR" sz="4800" dirty="0" smtClean="0">
                <a:solidFill>
                  <a:srgbClr val="0070C0"/>
                </a:solidFill>
              </a:rPr>
              <a:t>au plus une fille</a:t>
            </a:r>
            <a:r>
              <a:rPr lang="fr-FR" sz="4800" dirty="0" smtClean="0">
                <a:solidFill>
                  <a:schemeClr val="tx1"/>
                </a:solidFill>
              </a:rPr>
              <a:t> ». D et P sont-ils </a:t>
            </a:r>
            <a:r>
              <a:rPr lang="fr-FR" sz="4800" dirty="0" smtClean="0">
                <a:solidFill>
                  <a:srgbClr val="FF0000"/>
                </a:solidFill>
              </a:rPr>
              <a:t>indépendants</a:t>
            </a:r>
            <a:r>
              <a:rPr lang="fr-FR" sz="4800" dirty="0" smtClean="0">
                <a:solidFill>
                  <a:schemeClr val="tx1"/>
                </a:solidFill>
              </a:rPr>
              <a:t> ?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 </a:t>
            </a:r>
            <a:endParaRPr lang="fr-FR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188640"/>
            <a:ext cx="8046498" cy="6669359"/>
          </a:xfrm>
        </p:spPr>
        <p:txBody>
          <a:bodyPr>
            <a:normAutofit lnSpcReduction="10000"/>
          </a:bodyPr>
          <a:lstStyle/>
          <a:p>
            <a:pPr algn="l"/>
            <a:r>
              <a:rPr lang="fr-FR" sz="2400" b="1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	 	 	F      		F	</a:t>
            </a:r>
            <a:r>
              <a:rPr lang="fr-FR" dirty="0" smtClean="0">
                <a:solidFill>
                  <a:srgbClr val="00B050"/>
                </a:solidFill>
              </a:rPr>
              <a:t>  	</a:t>
            </a:r>
            <a:r>
              <a:rPr lang="fr-FR" dirty="0" smtClean="0">
                <a:solidFill>
                  <a:schemeClr val="tx1"/>
                </a:solidFill>
              </a:rPr>
              <a:t> 	</a:t>
            </a:r>
            <a:endParaRPr lang="fr-FR" dirty="0" smtClean="0">
              <a:solidFill>
                <a:srgbClr val="00B050"/>
              </a:solidFill>
            </a:endParaRP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 </a:t>
            </a:r>
            <a:r>
              <a:rPr lang="fr-FR" dirty="0" smtClean="0">
                <a:solidFill>
                  <a:schemeClr val="tx1"/>
                </a:solidFill>
              </a:rPr>
              <a:t>	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F		G      		F	</a:t>
            </a:r>
            <a:r>
              <a:rPr lang="fr-FR" dirty="0" smtClean="0">
                <a:solidFill>
                  <a:srgbClr val="00B050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	</a:t>
            </a: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 </a:t>
            </a:r>
            <a:endParaRPr lang="fr-FR" dirty="0" smtClean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G		F		F	</a:t>
            </a:r>
            <a:r>
              <a:rPr lang="fr-FR" dirty="0" smtClean="0">
                <a:solidFill>
                  <a:srgbClr val="00B050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 	</a:t>
            </a: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  	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	G		F	</a:t>
            </a:r>
            <a:r>
              <a:rPr lang="fr-FR" dirty="0" smtClean="0">
                <a:solidFill>
                  <a:srgbClr val="00B050"/>
                </a:solidFill>
              </a:rPr>
              <a:t> 	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</a:t>
            </a:r>
            <a:r>
              <a:rPr lang="fr-FR" smtClean="0">
                <a:solidFill>
                  <a:srgbClr val="00B050"/>
                </a:solidFill>
              </a:rPr>
              <a:t>	 </a:t>
            </a:r>
            <a:r>
              <a:rPr lang="fr-FR" dirty="0" smtClean="0">
                <a:solidFill>
                  <a:schemeClr val="tx1"/>
                </a:solidFill>
              </a:rPr>
              <a:t>	 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fr-FR" sz="2800" dirty="0" smtClean="0">
                <a:solidFill>
                  <a:schemeClr val="bg1"/>
                </a:solidFill>
              </a:rPr>
              <a:t>e</a:t>
            </a:r>
          </a:p>
          <a:p>
            <a:pPr algn="l"/>
            <a:r>
              <a:rPr lang="fr-FR" sz="2800" dirty="0" smtClean="0">
                <a:solidFill>
                  <a:schemeClr val="bg1"/>
                </a:solidFill>
              </a:rPr>
              <a:t>e</a:t>
            </a:r>
          </a:p>
          <a:p>
            <a:pPr algn="l"/>
            <a:r>
              <a:rPr lang="fr-FR" sz="2800" dirty="0" smtClean="0">
                <a:solidFill>
                  <a:schemeClr val="bg1"/>
                </a:solidFill>
              </a:rPr>
              <a:t>e</a:t>
            </a:r>
          </a:p>
          <a:p>
            <a:pPr algn="l"/>
            <a:r>
              <a:rPr lang="fr-FR" sz="2800" dirty="0" smtClean="0">
                <a:solidFill>
                  <a:schemeClr val="bg1"/>
                </a:solidFill>
              </a:rPr>
              <a:t>e</a:t>
            </a:r>
          </a:p>
          <a:p>
            <a:pPr algn="l"/>
            <a:endParaRPr lang="fr-FR" sz="2800" dirty="0" smtClean="0">
              <a:solidFill>
                <a:schemeClr val="tx1"/>
              </a:solidFill>
            </a:endParaRPr>
          </a:p>
          <a:p>
            <a:pPr algn="l"/>
            <a:endParaRPr lang="fr-FR" sz="2800" dirty="0" smtClean="0">
              <a:solidFill>
                <a:schemeClr val="tx1"/>
              </a:solidFill>
            </a:endParaRPr>
          </a:p>
          <a:p>
            <a:pPr algn="l"/>
            <a:endParaRPr lang="fr-FR" sz="2800" dirty="0" smtClean="0">
              <a:solidFill>
                <a:schemeClr val="tx1"/>
              </a:solidFill>
            </a:endParaRPr>
          </a:p>
          <a:p>
            <a:pPr algn="l"/>
            <a:endParaRPr lang="fr-FR" sz="2800" dirty="0" smtClean="0">
              <a:solidFill>
                <a:schemeClr val="tx1"/>
              </a:solidFill>
            </a:endParaRPr>
          </a:p>
          <a:p>
            <a:pPr algn="l"/>
            <a:endParaRPr lang="fr-FR" sz="2800" dirty="0" smtClean="0">
              <a:solidFill>
                <a:schemeClr val="tx1"/>
              </a:solidFill>
            </a:endParaRPr>
          </a:p>
          <a:p>
            <a:pPr algn="l"/>
            <a:endParaRPr lang="fr-FR" sz="2800" dirty="0" smtClean="0">
              <a:solidFill>
                <a:schemeClr val="tx1"/>
              </a:solidFill>
            </a:endParaRPr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899592" y="1556792"/>
            <a:ext cx="792088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899592" y="2060848"/>
            <a:ext cx="792088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979712" y="476672"/>
            <a:ext cx="1512168" cy="100811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123728" y="256490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1979712" y="1484784"/>
            <a:ext cx="1584176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123728" y="2564904"/>
            <a:ext cx="1368152" cy="100811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3923928" y="148478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3923928" y="256490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3923928" y="364502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3923928" y="364502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3923928" y="256490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3923928" y="40466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3923928" y="148478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3923928" y="40466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6293" y="342814"/>
            <a:ext cx="7886700" cy="6515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2°) </a:t>
            </a:r>
            <a:r>
              <a:rPr lang="fr-FR" u="sng" dirty="0" smtClean="0"/>
              <a:t>Probabilité</a:t>
            </a:r>
            <a:r>
              <a:rPr lang="fr-FR" dirty="0" smtClean="0"/>
              <a:t> d’un événement :</a:t>
            </a:r>
          </a:p>
          <a:p>
            <a:pPr marL="0" indent="0">
              <a:buNone/>
            </a:pPr>
            <a:r>
              <a:rPr lang="fr-FR" dirty="0" smtClean="0"/>
              <a:t>               </a:t>
            </a:r>
            <a:r>
              <a:rPr lang="fr-FR" dirty="0" err="1" smtClean="0"/>
              <a:t>n</a:t>
            </a:r>
            <a:r>
              <a:rPr lang="fr-FR" baseline="-25000" dirty="0" err="1" smtClean="0"/>
              <a:t>B</a:t>
            </a:r>
            <a:r>
              <a:rPr lang="fr-FR" dirty="0" smtClean="0"/>
              <a:t> 	 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p(B) = 		</a:t>
            </a:r>
          </a:p>
          <a:p>
            <a:pPr marL="0" indent="0">
              <a:buNone/>
            </a:pPr>
            <a:r>
              <a:rPr lang="fr-FR" dirty="0" smtClean="0"/>
              <a:t>               N 		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en équiprobabilité ! </a:t>
            </a:r>
            <a:r>
              <a:rPr lang="fr-FR" sz="2600" dirty="0" smtClean="0"/>
              <a:t>Lorsque tous les événements élémentaires ont la même probabilité d’arriver !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Contrexemple : </a:t>
            </a:r>
            <a:r>
              <a:rPr lang="fr-FR" dirty="0" smtClean="0"/>
              <a:t>un dé truqué où le 6 a 3 fois plus de chances de sortir qu’un autre nombre.</a:t>
            </a:r>
          </a:p>
          <a:p>
            <a:pPr marL="0" indent="0">
              <a:buNone/>
            </a:pPr>
            <a:r>
              <a:rPr lang="fr-FR" dirty="0" smtClean="0"/>
              <a:t>p(6) = 3 p(1) = 3t  </a:t>
            </a:r>
            <a:r>
              <a:rPr lang="fr-FR" dirty="0" smtClean="0">
                <a:solidFill>
                  <a:srgbClr val="0070C0"/>
                </a:solidFill>
              </a:rPr>
              <a:t>et</a:t>
            </a:r>
            <a:r>
              <a:rPr lang="fr-FR" dirty="0" smtClean="0"/>
              <a:t>   p(1) + p(2) + … + p(6) = 1</a:t>
            </a:r>
          </a:p>
          <a:p>
            <a:pPr marL="0" indent="0">
              <a:buNone/>
            </a:pPr>
            <a:r>
              <a:rPr lang="fr-FR" dirty="0" smtClean="0"/>
              <a:t>        </a:t>
            </a:r>
            <a:r>
              <a:rPr lang="fr-FR" sz="2800" dirty="0" smtClean="0"/>
              <a:t>t + t + t + t + t + ( 3t ) = 1          8t = 1          t = 1/8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        </a:t>
            </a:r>
            <a:r>
              <a:rPr lang="fr-FR" dirty="0" smtClean="0">
                <a:solidFill>
                  <a:schemeClr val="bg1"/>
                </a:solidFill>
              </a:rPr>
              <a:t>p(1) = p(2) = … = p(5) = 1/8  et   p(6) = 3/8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Rectangle 3"/>
          <p:cNvSpPr/>
          <p:nvPr/>
        </p:nvSpPr>
        <p:spPr>
          <a:xfrm>
            <a:off x="611560" y="980728"/>
            <a:ext cx="2376264" cy="1710598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cxnSp>
        <p:nvCxnSpPr>
          <p:cNvPr id="6" name="Connecteur droit 5"/>
          <p:cNvCxnSpPr/>
          <p:nvPr/>
        </p:nvCxnSpPr>
        <p:spPr>
          <a:xfrm>
            <a:off x="1763688" y="1844824"/>
            <a:ext cx="108012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ouble flèche horizontale 6"/>
          <p:cNvSpPr/>
          <p:nvPr/>
        </p:nvSpPr>
        <p:spPr>
          <a:xfrm>
            <a:off x="683568" y="5445224"/>
            <a:ext cx="648072" cy="3600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Double flèche horizontale 7"/>
          <p:cNvSpPr/>
          <p:nvPr/>
        </p:nvSpPr>
        <p:spPr>
          <a:xfrm>
            <a:off x="5004048" y="5445224"/>
            <a:ext cx="648072" cy="3600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Double flèche horizontale 8"/>
          <p:cNvSpPr/>
          <p:nvPr/>
        </p:nvSpPr>
        <p:spPr>
          <a:xfrm>
            <a:off x="6588224" y="5445224"/>
            <a:ext cx="648072" cy="3600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0489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188640"/>
            <a:ext cx="8046498" cy="6669359"/>
          </a:xfrm>
        </p:spPr>
        <p:txBody>
          <a:bodyPr>
            <a:normAutofit lnSpcReduction="10000"/>
          </a:bodyPr>
          <a:lstStyle/>
          <a:p>
            <a:pPr algn="l"/>
            <a:r>
              <a:rPr lang="fr-FR" sz="2400" b="1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	 	 	F      		F	</a:t>
            </a:r>
            <a:r>
              <a:rPr lang="fr-FR" dirty="0" smtClean="0">
                <a:solidFill>
                  <a:srgbClr val="00B050"/>
                </a:solidFill>
              </a:rPr>
              <a:t>FFF 	</a:t>
            </a:r>
            <a:r>
              <a:rPr lang="fr-FR" dirty="0" smtClean="0">
                <a:solidFill>
                  <a:schemeClr val="tx1"/>
                </a:solidFill>
              </a:rPr>
              <a:t> 	</a:t>
            </a:r>
            <a:endParaRPr lang="fr-FR" dirty="0" smtClean="0">
              <a:solidFill>
                <a:srgbClr val="00B050"/>
              </a:solidFill>
            </a:endParaRP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FFG 	</a:t>
            </a:r>
            <a:r>
              <a:rPr lang="fr-FR" dirty="0" smtClean="0">
                <a:solidFill>
                  <a:schemeClr val="tx1"/>
                </a:solidFill>
              </a:rPr>
              <a:t> 	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F		G      		F	</a:t>
            </a:r>
            <a:r>
              <a:rPr lang="fr-FR" dirty="0" smtClean="0">
                <a:solidFill>
                  <a:srgbClr val="00B050"/>
                </a:solidFill>
              </a:rPr>
              <a:t>FGF	</a:t>
            </a:r>
            <a:r>
              <a:rPr lang="fr-FR" dirty="0" smtClean="0">
                <a:solidFill>
                  <a:schemeClr val="tx1"/>
                </a:solidFill>
              </a:rPr>
              <a:t> 	</a:t>
            </a: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FGG 	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G		F		F	</a:t>
            </a:r>
            <a:r>
              <a:rPr lang="fr-FR" dirty="0" smtClean="0">
                <a:solidFill>
                  <a:srgbClr val="00B050"/>
                </a:solidFill>
              </a:rPr>
              <a:t>GFF</a:t>
            </a:r>
            <a:r>
              <a:rPr lang="fr-FR" dirty="0" smtClean="0">
                <a:solidFill>
                  <a:schemeClr val="tx1"/>
                </a:solidFill>
              </a:rPr>
              <a:t> 	 	</a:t>
            </a: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GFG 	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	G		F	</a:t>
            </a:r>
            <a:r>
              <a:rPr lang="fr-FR" dirty="0" smtClean="0">
                <a:solidFill>
                  <a:srgbClr val="00B050"/>
                </a:solidFill>
              </a:rPr>
              <a:t>GGF	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GGG 	</a:t>
            </a:r>
            <a:r>
              <a:rPr lang="fr-FR" dirty="0" smtClean="0">
                <a:solidFill>
                  <a:schemeClr val="tx1"/>
                </a:solidFill>
              </a:rPr>
              <a:t> 	 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fr-FR" sz="2800" dirty="0" smtClean="0">
                <a:solidFill>
                  <a:schemeClr val="bg1"/>
                </a:solidFill>
              </a:rPr>
              <a:t>e</a:t>
            </a:r>
          </a:p>
          <a:p>
            <a:pPr algn="l"/>
            <a:r>
              <a:rPr lang="fr-FR" sz="2800" dirty="0" smtClean="0">
                <a:solidFill>
                  <a:schemeClr val="bg1"/>
                </a:solidFill>
              </a:rPr>
              <a:t>e</a:t>
            </a:r>
          </a:p>
          <a:p>
            <a:pPr algn="l"/>
            <a:r>
              <a:rPr lang="fr-FR" sz="2800" dirty="0" smtClean="0">
                <a:solidFill>
                  <a:schemeClr val="bg1"/>
                </a:solidFill>
              </a:rPr>
              <a:t>e</a:t>
            </a:r>
          </a:p>
          <a:p>
            <a:pPr algn="l"/>
            <a:r>
              <a:rPr lang="fr-FR" sz="2800" dirty="0" smtClean="0">
                <a:solidFill>
                  <a:schemeClr val="bg1"/>
                </a:solidFill>
              </a:rPr>
              <a:t>e</a:t>
            </a:r>
          </a:p>
          <a:p>
            <a:pPr algn="l"/>
            <a:endParaRPr lang="fr-FR" sz="2800" dirty="0" smtClean="0">
              <a:solidFill>
                <a:schemeClr val="tx1"/>
              </a:solidFill>
            </a:endParaRPr>
          </a:p>
          <a:p>
            <a:pPr algn="l"/>
            <a:endParaRPr lang="fr-FR" sz="2800" dirty="0" smtClean="0">
              <a:solidFill>
                <a:schemeClr val="tx1"/>
              </a:solidFill>
            </a:endParaRPr>
          </a:p>
          <a:p>
            <a:pPr algn="l"/>
            <a:endParaRPr lang="fr-FR" sz="2800" dirty="0" smtClean="0">
              <a:solidFill>
                <a:schemeClr val="tx1"/>
              </a:solidFill>
            </a:endParaRPr>
          </a:p>
          <a:p>
            <a:pPr algn="l"/>
            <a:endParaRPr lang="fr-FR" sz="2800" dirty="0" smtClean="0">
              <a:solidFill>
                <a:schemeClr val="tx1"/>
              </a:solidFill>
            </a:endParaRPr>
          </a:p>
          <a:p>
            <a:pPr algn="l"/>
            <a:endParaRPr lang="fr-FR" sz="2800" dirty="0" smtClean="0">
              <a:solidFill>
                <a:schemeClr val="tx1"/>
              </a:solidFill>
            </a:endParaRPr>
          </a:p>
          <a:p>
            <a:pPr algn="l"/>
            <a:endParaRPr lang="fr-FR" sz="2800" dirty="0" smtClean="0">
              <a:solidFill>
                <a:schemeClr val="tx1"/>
              </a:solidFill>
            </a:endParaRPr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899592" y="1556792"/>
            <a:ext cx="792088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899592" y="2060848"/>
            <a:ext cx="792088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979712" y="476672"/>
            <a:ext cx="1512168" cy="100811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123728" y="256490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1979712" y="1484784"/>
            <a:ext cx="1584176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123728" y="2564904"/>
            <a:ext cx="1368152" cy="100811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3923928" y="148478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3923928" y="256490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3923928" y="364502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3923928" y="364502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3923928" y="256490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3923928" y="40466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3923928" y="148478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3923928" y="40466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188640"/>
            <a:ext cx="8046498" cy="6669359"/>
          </a:xfrm>
        </p:spPr>
        <p:txBody>
          <a:bodyPr>
            <a:normAutofit lnSpcReduction="10000"/>
          </a:bodyPr>
          <a:lstStyle/>
          <a:p>
            <a:pPr algn="l"/>
            <a:r>
              <a:rPr lang="fr-FR" sz="2400" b="1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	 	 	F      		F	</a:t>
            </a:r>
            <a:r>
              <a:rPr lang="fr-FR" dirty="0" smtClean="0">
                <a:solidFill>
                  <a:srgbClr val="00B050"/>
                </a:solidFill>
              </a:rPr>
              <a:t>FFF 	</a:t>
            </a:r>
            <a:r>
              <a:rPr lang="fr-FR" dirty="0" smtClean="0">
                <a:solidFill>
                  <a:schemeClr val="tx1"/>
                </a:solidFill>
              </a:rPr>
              <a:t> 	</a:t>
            </a:r>
            <a:endParaRPr lang="fr-FR" dirty="0" smtClean="0">
              <a:solidFill>
                <a:srgbClr val="00B050"/>
              </a:solidFill>
            </a:endParaRP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FFG 	</a:t>
            </a:r>
            <a:r>
              <a:rPr lang="fr-FR" dirty="0" smtClean="0">
                <a:solidFill>
                  <a:schemeClr val="tx1"/>
                </a:solidFill>
              </a:rPr>
              <a:t>D	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F		G      		F	</a:t>
            </a:r>
            <a:r>
              <a:rPr lang="fr-FR" dirty="0" smtClean="0">
                <a:solidFill>
                  <a:srgbClr val="00B050"/>
                </a:solidFill>
              </a:rPr>
              <a:t>FGF	</a:t>
            </a:r>
            <a:r>
              <a:rPr lang="fr-FR" dirty="0" smtClean="0">
                <a:solidFill>
                  <a:schemeClr val="tx1"/>
                </a:solidFill>
              </a:rPr>
              <a:t>D	</a:t>
            </a: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FGG 	</a:t>
            </a:r>
            <a:r>
              <a:rPr lang="fr-FR" dirty="0" smtClean="0">
                <a:solidFill>
                  <a:schemeClr val="tx1"/>
                </a:solidFill>
              </a:rPr>
              <a:t>D	P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G		F		F	</a:t>
            </a:r>
            <a:r>
              <a:rPr lang="fr-FR" dirty="0" smtClean="0">
                <a:solidFill>
                  <a:srgbClr val="00B050"/>
                </a:solidFill>
              </a:rPr>
              <a:t>GFF</a:t>
            </a:r>
            <a:r>
              <a:rPr lang="fr-FR" dirty="0" smtClean="0">
                <a:solidFill>
                  <a:schemeClr val="tx1"/>
                </a:solidFill>
              </a:rPr>
              <a:t> 	D	</a:t>
            </a: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GFG 	</a:t>
            </a:r>
            <a:r>
              <a:rPr lang="fr-FR" dirty="0" smtClean="0">
                <a:solidFill>
                  <a:schemeClr val="tx1"/>
                </a:solidFill>
              </a:rPr>
              <a:t>D	P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	G		F	</a:t>
            </a:r>
            <a:r>
              <a:rPr lang="fr-FR" dirty="0" smtClean="0">
                <a:solidFill>
                  <a:srgbClr val="00B050"/>
                </a:solidFill>
              </a:rPr>
              <a:t>GGF	</a:t>
            </a:r>
            <a:r>
              <a:rPr lang="fr-FR" dirty="0" smtClean="0">
                <a:solidFill>
                  <a:schemeClr val="tx1"/>
                </a:solidFill>
              </a:rPr>
              <a:t>D </a:t>
            </a:r>
            <a:r>
              <a:rPr lang="fr-FR" dirty="0" smtClean="0">
                <a:solidFill>
                  <a:srgbClr val="00B050"/>
                </a:solidFill>
              </a:rPr>
              <a:t>	</a:t>
            </a:r>
            <a:r>
              <a:rPr lang="fr-FR" dirty="0" smtClean="0">
                <a:solidFill>
                  <a:schemeClr val="tx1"/>
                </a:solidFill>
              </a:rPr>
              <a:t>P</a:t>
            </a: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GGG 	</a:t>
            </a:r>
            <a:r>
              <a:rPr lang="fr-FR" dirty="0" smtClean="0">
                <a:solidFill>
                  <a:schemeClr val="tx1"/>
                </a:solidFill>
              </a:rPr>
              <a:t> 	P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fr-FR" sz="2800" dirty="0" smtClean="0">
                <a:solidFill>
                  <a:schemeClr val="bg1"/>
                </a:solidFill>
              </a:rPr>
              <a:t>e</a:t>
            </a:r>
          </a:p>
          <a:p>
            <a:pPr algn="l"/>
            <a:r>
              <a:rPr lang="fr-FR" sz="2800" dirty="0" smtClean="0">
                <a:solidFill>
                  <a:schemeClr val="bg1"/>
                </a:solidFill>
              </a:rPr>
              <a:t>e</a:t>
            </a:r>
          </a:p>
          <a:p>
            <a:pPr algn="l"/>
            <a:r>
              <a:rPr lang="fr-FR" sz="2800" dirty="0" smtClean="0">
                <a:solidFill>
                  <a:schemeClr val="bg1"/>
                </a:solidFill>
              </a:rPr>
              <a:t>e</a:t>
            </a:r>
          </a:p>
          <a:p>
            <a:pPr algn="l"/>
            <a:r>
              <a:rPr lang="fr-FR" sz="2800" dirty="0" smtClean="0">
                <a:solidFill>
                  <a:schemeClr val="bg1"/>
                </a:solidFill>
              </a:rPr>
              <a:t>e</a:t>
            </a:r>
          </a:p>
          <a:p>
            <a:pPr algn="l"/>
            <a:endParaRPr lang="fr-FR" sz="2800" dirty="0" smtClean="0">
              <a:solidFill>
                <a:schemeClr val="tx1"/>
              </a:solidFill>
            </a:endParaRPr>
          </a:p>
          <a:p>
            <a:pPr algn="l"/>
            <a:endParaRPr lang="fr-FR" sz="2800" dirty="0" smtClean="0">
              <a:solidFill>
                <a:schemeClr val="tx1"/>
              </a:solidFill>
            </a:endParaRPr>
          </a:p>
          <a:p>
            <a:pPr algn="l"/>
            <a:endParaRPr lang="fr-FR" sz="2800" dirty="0" smtClean="0">
              <a:solidFill>
                <a:schemeClr val="tx1"/>
              </a:solidFill>
            </a:endParaRPr>
          </a:p>
          <a:p>
            <a:pPr algn="l"/>
            <a:endParaRPr lang="fr-FR" sz="2800" dirty="0" smtClean="0">
              <a:solidFill>
                <a:schemeClr val="tx1"/>
              </a:solidFill>
            </a:endParaRPr>
          </a:p>
          <a:p>
            <a:pPr algn="l"/>
            <a:endParaRPr lang="fr-FR" sz="2800" dirty="0" smtClean="0">
              <a:solidFill>
                <a:schemeClr val="tx1"/>
              </a:solidFill>
            </a:endParaRPr>
          </a:p>
          <a:p>
            <a:pPr algn="l"/>
            <a:endParaRPr lang="fr-FR" sz="2800" dirty="0" smtClean="0">
              <a:solidFill>
                <a:schemeClr val="tx1"/>
              </a:solidFill>
            </a:endParaRPr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899592" y="1556792"/>
            <a:ext cx="792088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899592" y="2060848"/>
            <a:ext cx="792088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979712" y="476672"/>
            <a:ext cx="1512168" cy="100811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123728" y="256490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1979712" y="1484784"/>
            <a:ext cx="1584176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123728" y="2564904"/>
            <a:ext cx="1368152" cy="100811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3923928" y="148478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3923928" y="256490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3923928" y="364502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3923928" y="364502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3923928" y="256490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3923928" y="40466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3923928" y="148478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3923928" y="40466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188640"/>
            <a:ext cx="8838586" cy="6984776"/>
          </a:xfrm>
        </p:spPr>
        <p:txBody>
          <a:bodyPr>
            <a:normAutofit lnSpcReduction="10000"/>
          </a:bodyPr>
          <a:lstStyle/>
          <a:p>
            <a:pPr algn="l"/>
            <a:r>
              <a:rPr lang="fr-FR" sz="2400" b="1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	 	 	F      		F	</a:t>
            </a:r>
            <a:r>
              <a:rPr lang="fr-FR" dirty="0" smtClean="0">
                <a:solidFill>
                  <a:srgbClr val="00B050"/>
                </a:solidFill>
              </a:rPr>
              <a:t>FFF 	</a:t>
            </a:r>
            <a:r>
              <a:rPr lang="fr-FR" dirty="0" smtClean="0">
                <a:solidFill>
                  <a:schemeClr val="tx1"/>
                </a:solidFill>
              </a:rPr>
              <a:t> 	</a:t>
            </a:r>
            <a:endParaRPr lang="fr-FR" dirty="0" smtClean="0">
              <a:solidFill>
                <a:srgbClr val="00B050"/>
              </a:solidFill>
            </a:endParaRP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FFG 	</a:t>
            </a:r>
            <a:r>
              <a:rPr lang="fr-FR" dirty="0" smtClean="0">
                <a:solidFill>
                  <a:schemeClr val="tx1"/>
                </a:solidFill>
              </a:rPr>
              <a:t>D	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F		G      		F	</a:t>
            </a:r>
            <a:r>
              <a:rPr lang="fr-FR" dirty="0" smtClean="0">
                <a:solidFill>
                  <a:srgbClr val="00B050"/>
                </a:solidFill>
              </a:rPr>
              <a:t>FGF	</a:t>
            </a:r>
            <a:r>
              <a:rPr lang="fr-FR" dirty="0" smtClean="0">
                <a:solidFill>
                  <a:schemeClr val="tx1"/>
                </a:solidFill>
              </a:rPr>
              <a:t>D	</a:t>
            </a: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FGG 	</a:t>
            </a:r>
            <a:r>
              <a:rPr lang="fr-FR" dirty="0" smtClean="0">
                <a:solidFill>
                  <a:schemeClr val="tx1"/>
                </a:solidFill>
              </a:rPr>
              <a:t>D	P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G		F		F	</a:t>
            </a:r>
            <a:r>
              <a:rPr lang="fr-FR" dirty="0" smtClean="0">
                <a:solidFill>
                  <a:srgbClr val="00B050"/>
                </a:solidFill>
              </a:rPr>
              <a:t>GFF</a:t>
            </a:r>
            <a:r>
              <a:rPr lang="fr-FR" dirty="0" smtClean="0">
                <a:solidFill>
                  <a:schemeClr val="tx1"/>
                </a:solidFill>
              </a:rPr>
              <a:t> 	D	</a:t>
            </a: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GFG 	</a:t>
            </a:r>
            <a:r>
              <a:rPr lang="fr-FR" dirty="0" smtClean="0">
                <a:solidFill>
                  <a:schemeClr val="tx1"/>
                </a:solidFill>
              </a:rPr>
              <a:t>D	P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	G		F	</a:t>
            </a:r>
            <a:r>
              <a:rPr lang="fr-FR" dirty="0" smtClean="0">
                <a:solidFill>
                  <a:srgbClr val="00B050"/>
                </a:solidFill>
              </a:rPr>
              <a:t>GGF	</a:t>
            </a:r>
            <a:r>
              <a:rPr lang="fr-FR" dirty="0" smtClean="0">
                <a:solidFill>
                  <a:schemeClr val="tx1"/>
                </a:solidFill>
              </a:rPr>
              <a:t>D </a:t>
            </a:r>
            <a:r>
              <a:rPr lang="fr-FR" dirty="0" smtClean="0">
                <a:solidFill>
                  <a:srgbClr val="00B050"/>
                </a:solidFill>
              </a:rPr>
              <a:t>	</a:t>
            </a:r>
            <a:r>
              <a:rPr lang="fr-FR" dirty="0" smtClean="0">
                <a:solidFill>
                  <a:schemeClr val="tx1"/>
                </a:solidFill>
              </a:rPr>
              <a:t>P</a:t>
            </a: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GGG 	</a:t>
            </a:r>
            <a:r>
              <a:rPr lang="fr-FR" dirty="0" smtClean="0">
                <a:solidFill>
                  <a:schemeClr val="tx1"/>
                </a:solidFill>
              </a:rPr>
              <a:t> 	P</a:t>
            </a:r>
          </a:p>
          <a:p>
            <a:pPr algn="l"/>
            <a:r>
              <a:rPr lang="fr-FR" sz="2800" dirty="0" smtClean="0">
                <a:solidFill>
                  <a:srgbClr val="0070C0"/>
                </a:solidFill>
              </a:rPr>
              <a:t>probabilité 0,5 × 0,5 × 0,5 = 0,125  pour chaque famille</a:t>
            </a:r>
          </a:p>
          <a:p>
            <a:pPr algn="l"/>
            <a:r>
              <a:rPr lang="fr-FR" sz="2800" dirty="0" smtClean="0">
                <a:solidFill>
                  <a:schemeClr val="bg1"/>
                </a:solidFill>
              </a:rPr>
              <a:t>p(D) = 6 × 0,125 = 0,75   	     	p(P) = 4 × 0,125 = 0,5     </a:t>
            </a:r>
          </a:p>
          <a:p>
            <a:pPr algn="l"/>
            <a:r>
              <a:rPr lang="fr-FR" sz="2800" dirty="0" smtClean="0">
                <a:solidFill>
                  <a:schemeClr val="bg1"/>
                </a:solidFill>
              </a:rPr>
              <a:t>p(D ∩ P) = 3 × 0,125 = 0,375 </a:t>
            </a:r>
          </a:p>
          <a:p>
            <a:pPr algn="l"/>
            <a:r>
              <a:rPr lang="fr-FR" sz="2800" dirty="0" smtClean="0">
                <a:solidFill>
                  <a:schemeClr val="bg1"/>
                </a:solidFill>
              </a:rPr>
              <a:t>0,375 = 0,75 × 0,5             p(D ∩ P) = p(D) × p(P) </a:t>
            </a:r>
          </a:p>
          <a:p>
            <a:pPr algn="l"/>
            <a:r>
              <a:rPr lang="fr-FR" sz="2800" dirty="0" smtClean="0">
                <a:solidFill>
                  <a:schemeClr val="bg1"/>
                </a:solidFill>
              </a:rPr>
              <a:t>		                      Oui, D et P sont indépendants !  </a:t>
            </a:r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899592" y="1556792"/>
            <a:ext cx="792088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899592" y="2060848"/>
            <a:ext cx="792088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979712" y="476672"/>
            <a:ext cx="1512168" cy="100811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123728" y="256490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1979712" y="1484784"/>
            <a:ext cx="1584176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123728" y="2564904"/>
            <a:ext cx="1368152" cy="100811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3923928" y="148478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3923928" y="256490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3923928" y="364502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3923928" y="364502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3923928" y="256490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3923928" y="40466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3923928" y="148478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3923928" y="40466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188640"/>
            <a:ext cx="8838586" cy="6984776"/>
          </a:xfrm>
        </p:spPr>
        <p:txBody>
          <a:bodyPr>
            <a:normAutofit lnSpcReduction="10000"/>
          </a:bodyPr>
          <a:lstStyle/>
          <a:p>
            <a:pPr algn="l"/>
            <a:r>
              <a:rPr lang="fr-FR" sz="2400" b="1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	 	 	F      		F	</a:t>
            </a:r>
            <a:r>
              <a:rPr lang="fr-FR" dirty="0" smtClean="0">
                <a:solidFill>
                  <a:srgbClr val="00B050"/>
                </a:solidFill>
              </a:rPr>
              <a:t>FFF 	</a:t>
            </a:r>
            <a:r>
              <a:rPr lang="fr-FR" dirty="0" smtClean="0">
                <a:solidFill>
                  <a:schemeClr val="tx1"/>
                </a:solidFill>
              </a:rPr>
              <a:t> 	</a:t>
            </a:r>
            <a:endParaRPr lang="fr-FR" dirty="0" smtClean="0">
              <a:solidFill>
                <a:srgbClr val="00B050"/>
              </a:solidFill>
            </a:endParaRP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FFG 	</a:t>
            </a:r>
            <a:r>
              <a:rPr lang="fr-FR" dirty="0" smtClean="0">
                <a:solidFill>
                  <a:srgbClr val="FF0000"/>
                </a:solidFill>
              </a:rPr>
              <a:t>D</a:t>
            </a:r>
            <a:r>
              <a:rPr lang="fr-FR" dirty="0" smtClean="0">
                <a:solidFill>
                  <a:schemeClr val="tx1"/>
                </a:solidFill>
              </a:rPr>
              <a:t>	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F		G      		F	</a:t>
            </a:r>
            <a:r>
              <a:rPr lang="fr-FR" dirty="0" smtClean="0">
                <a:solidFill>
                  <a:srgbClr val="00B050"/>
                </a:solidFill>
              </a:rPr>
              <a:t>FGF	</a:t>
            </a:r>
            <a:r>
              <a:rPr lang="fr-FR" dirty="0" smtClean="0">
                <a:solidFill>
                  <a:srgbClr val="FF0000"/>
                </a:solidFill>
              </a:rPr>
              <a:t>D</a:t>
            </a:r>
            <a:r>
              <a:rPr lang="fr-FR" dirty="0" smtClean="0">
                <a:solidFill>
                  <a:schemeClr val="tx1"/>
                </a:solidFill>
              </a:rPr>
              <a:t>	</a:t>
            </a: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FGG 	</a:t>
            </a:r>
            <a:r>
              <a:rPr lang="fr-FR" dirty="0" smtClean="0">
                <a:solidFill>
                  <a:srgbClr val="FF0000"/>
                </a:solidFill>
              </a:rPr>
              <a:t>D</a:t>
            </a:r>
            <a:r>
              <a:rPr lang="fr-FR" dirty="0" smtClean="0">
                <a:solidFill>
                  <a:schemeClr val="tx1"/>
                </a:solidFill>
              </a:rPr>
              <a:t>	P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G		F		F	</a:t>
            </a:r>
            <a:r>
              <a:rPr lang="fr-FR" dirty="0" smtClean="0">
                <a:solidFill>
                  <a:srgbClr val="00B050"/>
                </a:solidFill>
              </a:rPr>
              <a:t>GFF</a:t>
            </a:r>
            <a:r>
              <a:rPr lang="fr-FR" dirty="0" smtClean="0">
                <a:solidFill>
                  <a:schemeClr val="tx1"/>
                </a:solidFill>
              </a:rPr>
              <a:t> 	</a:t>
            </a:r>
            <a:r>
              <a:rPr lang="fr-FR" dirty="0" smtClean="0">
                <a:solidFill>
                  <a:srgbClr val="FF0000"/>
                </a:solidFill>
              </a:rPr>
              <a:t>D</a:t>
            </a:r>
            <a:r>
              <a:rPr lang="fr-FR" dirty="0" smtClean="0">
                <a:solidFill>
                  <a:schemeClr val="tx1"/>
                </a:solidFill>
              </a:rPr>
              <a:t>	</a:t>
            </a: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GFG 	</a:t>
            </a:r>
            <a:r>
              <a:rPr lang="fr-FR" dirty="0" smtClean="0">
                <a:solidFill>
                  <a:srgbClr val="FF0000"/>
                </a:solidFill>
              </a:rPr>
              <a:t>D</a:t>
            </a:r>
            <a:r>
              <a:rPr lang="fr-FR" dirty="0" smtClean="0">
                <a:solidFill>
                  <a:schemeClr val="tx1"/>
                </a:solidFill>
              </a:rPr>
              <a:t>	P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	G		F	</a:t>
            </a:r>
            <a:r>
              <a:rPr lang="fr-FR" dirty="0" smtClean="0">
                <a:solidFill>
                  <a:srgbClr val="00B050"/>
                </a:solidFill>
              </a:rPr>
              <a:t>GGF	</a:t>
            </a:r>
            <a:r>
              <a:rPr lang="fr-FR" dirty="0" smtClean="0">
                <a:solidFill>
                  <a:srgbClr val="FF0000"/>
                </a:solidFill>
              </a:rPr>
              <a:t>D </a:t>
            </a:r>
            <a:r>
              <a:rPr lang="fr-FR" dirty="0" smtClean="0">
                <a:solidFill>
                  <a:srgbClr val="00B050"/>
                </a:solidFill>
              </a:rPr>
              <a:t>	</a:t>
            </a:r>
            <a:r>
              <a:rPr lang="fr-FR" dirty="0" smtClean="0">
                <a:solidFill>
                  <a:schemeClr val="tx1"/>
                </a:solidFill>
              </a:rPr>
              <a:t>P</a:t>
            </a: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GGG 	</a:t>
            </a:r>
            <a:r>
              <a:rPr lang="fr-FR" dirty="0" smtClean="0">
                <a:solidFill>
                  <a:schemeClr val="tx1"/>
                </a:solidFill>
              </a:rPr>
              <a:t> 	P</a:t>
            </a:r>
          </a:p>
          <a:p>
            <a:pPr algn="l"/>
            <a:r>
              <a:rPr lang="fr-FR" sz="2800" dirty="0" smtClean="0">
                <a:solidFill>
                  <a:srgbClr val="0070C0"/>
                </a:solidFill>
              </a:rPr>
              <a:t>probabilité 0,5 × 0,5 × 0,5 = 0,125  pour chaque famille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p(D) = 6</a:t>
            </a:r>
            <a:r>
              <a:rPr lang="fr-FR" sz="2800" dirty="0" smtClean="0">
                <a:solidFill>
                  <a:srgbClr val="0070C0"/>
                </a:solidFill>
              </a:rPr>
              <a:t> × 0,125</a:t>
            </a:r>
            <a:r>
              <a:rPr lang="fr-FR" sz="2800" dirty="0" smtClean="0">
                <a:solidFill>
                  <a:schemeClr val="tx1"/>
                </a:solidFill>
              </a:rPr>
              <a:t> = 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0,75</a:t>
            </a:r>
            <a:r>
              <a:rPr lang="fr-FR" sz="2800" dirty="0" smtClean="0">
                <a:solidFill>
                  <a:schemeClr val="tx1"/>
                </a:solidFill>
              </a:rPr>
              <a:t>   	     	</a:t>
            </a:r>
            <a:r>
              <a:rPr lang="fr-FR" sz="2800" dirty="0" smtClean="0">
                <a:solidFill>
                  <a:schemeClr val="bg1"/>
                </a:solidFill>
              </a:rPr>
              <a:t>p(P) = 4 × 0,125 = 0,5     </a:t>
            </a:r>
          </a:p>
          <a:p>
            <a:pPr algn="l"/>
            <a:r>
              <a:rPr lang="fr-FR" sz="2800" dirty="0" smtClean="0">
                <a:solidFill>
                  <a:schemeClr val="bg1"/>
                </a:solidFill>
              </a:rPr>
              <a:t>p(D ∩ P) = 3 × 0,125 = 0,375 </a:t>
            </a:r>
          </a:p>
          <a:p>
            <a:pPr algn="l"/>
            <a:r>
              <a:rPr lang="fr-FR" sz="2800" dirty="0" smtClean="0">
                <a:solidFill>
                  <a:schemeClr val="bg1"/>
                </a:solidFill>
              </a:rPr>
              <a:t>0,375 = 0,75 × 0,5             p(D ∩ P) = p(D) × p(P) </a:t>
            </a:r>
          </a:p>
          <a:p>
            <a:pPr algn="l"/>
            <a:r>
              <a:rPr lang="fr-FR" sz="2800" dirty="0" smtClean="0">
                <a:solidFill>
                  <a:schemeClr val="bg1"/>
                </a:solidFill>
              </a:rPr>
              <a:t>		                      Oui, D et P sont indépendants !  </a:t>
            </a:r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899592" y="1556792"/>
            <a:ext cx="792088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899592" y="2060848"/>
            <a:ext cx="792088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979712" y="476672"/>
            <a:ext cx="1512168" cy="100811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123728" y="256490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1979712" y="1484784"/>
            <a:ext cx="1584176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123728" y="2564904"/>
            <a:ext cx="1368152" cy="100811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3923928" y="148478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3923928" y="256490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3923928" y="364502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3923928" y="364502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3923928" y="256490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3923928" y="40466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3923928" y="148478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3923928" y="40466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188640"/>
            <a:ext cx="8838586" cy="6984776"/>
          </a:xfrm>
        </p:spPr>
        <p:txBody>
          <a:bodyPr>
            <a:normAutofit lnSpcReduction="10000"/>
          </a:bodyPr>
          <a:lstStyle/>
          <a:p>
            <a:pPr algn="l"/>
            <a:r>
              <a:rPr lang="fr-FR" sz="2400" b="1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	 	 	F      		F	</a:t>
            </a:r>
            <a:r>
              <a:rPr lang="fr-FR" dirty="0" smtClean="0">
                <a:solidFill>
                  <a:srgbClr val="00B050"/>
                </a:solidFill>
              </a:rPr>
              <a:t>FFF 	</a:t>
            </a:r>
            <a:r>
              <a:rPr lang="fr-FR" dirty="0" smtClean="0">
                <a:solidFill>
                  <a:schemeClr val="tx1"/>
                </a:solidFill>
              </a:rPr>
              <a:t> 	</a:t>
            </a:r>
            <a:endParaRPr lang="fr-FR" dirty="0" smtClean="0">
              <a:solidFill>
                <a:srgbClr val="00B050"/>
              </a:solidFill>
            </a:endParaRP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FFG 	</a:t>
            </a:r>
            <a:r>
              <a:rPr lang="fr-FR" dirty="0" smtClean="0">
                <a:solidFill>
                  <a:schemeClr val="tx1"/>
                </a:solidFill>
              </a:rPr>
              <a:t>D	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F		G      		F	</a:t>
            </a:r>
            <a:r>
              <a:rPr lang="fr-FR" dirty="0" smtClean="0">
                <a:solidFill>
                  <a:srgbClr val="00B050"/>
                </a:solidFill>
              </a:rPr>
              <a:t>FGF	</a:t>
            </a:r>
            <a:r>
              <a:rPr lang="fr-FR" dirty="0" smtClean="0">
                <a:solidFill>
                  <a:schemeClr val="tx1"/>
                </a:solidFill>
              </a:rPr>
              <a:t>D	</a:t>
            </a: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FGG 	</a:t>
            </a:r>
            <a:r>
              <a:rPr lang="fr-FR" dirty="0" smtClean="0">
                <a:solidFill>
                  <a:schemeClr val="tx1"/>
                </a:solidFill>
              </a:rPr>
              <a:t>D	</a:t>
            </a:r>
            <a:r>
              <a:rPr lang="fr-FR" dirty="0" smtClean="0">
                <a:solidFill>
                  <a:srgbClr val="FF0000"/>
                </a:solidFill>
              </a:rPr>
              <a:t>P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G		F		F	</a:t>
            </a:r>
            <a:r>
              <a:rPr lang="fr-FR" dirty="0" smtClean="0">
                <a:solidFill>
                  <a:srgbClr val="00B050"/>
                </a:solidFill>
              </a:rPr>
              <a:t>GFF</a:t>
            </a:r>
            <a:r>
              <a:rPr lang="fr-FR" dirty="0" smtClean="0">
                <a:solidFill>
                  <a:schemeClr val="tx1"/>
                </a:solidFill>
              </a:rPr>
              <a:t> 	D	</a:t>
            </a: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GFG 	</a:t>
            </a:r>
            <a:r>
              <a:rPr lang="fr-FR" dirty="0" smtClean="0">
                <a:solidFill>
                  <a:schemeClr val="tx1"/>
                </a:solidFill>
              </a:rPr>
              <a:t>D	</a:t>
            </a:r>
            <a:r>
              <a:rPr lang="fr-FR" dirty="0" smtClean="0">
                <a:solidFill>
                  <a:srgbClr val="FF0000"/>
                </a:solidFill>
              </a:rPr>
              <a:t>P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	G		F	</a:t>
            </a:r>
            <a:r>
              <a:rPr lang="fr-FR" dirty="0" smtClean="0">
                <a:solidFill>
                  <a:srgbClr val="00B050"/>
                </a:solidFill>
              </a:rPr>
              <a:t>GGF	</a:t>
            </a:r>
            <a:r>
              <a:rPr lang="fr-FR" dirty="0" smtClean="0">
                <a:solidFill>
                  <a:schemeClr val="tx1"/>
                </a:solidFill>
              </a:rPr>
              <a:t>D </a:t>
            </a:r>
            <a:r>
              <a:rPr lang="fr-FR" dirty="0" smtClean="0">
                <a:solidFill>
                  <a:srgbClr val="00B050"/>
                </a:solidFill>
              </a:rPr>
              <a:t>	</a:t>
            </a:r>
            <a:r>
              <a:rPr lang="fr-FR" dirty="0" smtClean="0">
                <a:solidFill>
                  <a:srgbClr val="FF0000"/>
                </a:solidFill>
              </a:rPr>
              <a:t>P</a:t>
            </a: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GGG 	</a:t>
            </a:r>
            <a:r>
              <a:rPr lang="fr-FR" dirty="0" smtClean="0">
                <a:solidFill>
                  <a:schemeClr val="tx1"/>
                </a:solidFill>
              </a:rPr>
              <a:t> 	</a:t>
            </a:r>
            <a:r>
              <a:rPr lang="fr-FR" dirty="0" smtClean="0">
                <a:solidFill>
                  <a:srgbClr val="FF0000"/>
                </a:solidFill>
              </a:rPr>
              <a:t>P</a:t>
            </a:r>
          </a:p>
          <a:p>
            <a:pPr algn="l"/>
            <a:r>
              <a:rPr lang="fr-FR" sz="2800" dirty="0" smtClean="0">
                <a:solidFill>
                  <a:srgbClr val="0070C0"/>
                </a:solidFill>
              </a:rPr>
              <a:t>probabilité 0,5 × 0,5 × 0,5 = 0,125  pour chaque famille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p(D) = 6</a:t>
            </a:r>
            <a:r>
              <a:rPr lang="fr-FR" sz="2800" dirty="0" smtClean="0">
                <a:solidFill>
                  <a:srgbClr val="0070C0"/>
                </a:solidFill>
              </a:rPr>
              <a:t> × 0,125</a:t>
            </a:r>
            <a:r>
              <a:rPr lang="fr-FR" sz="2800" dirty="0" smtClean="0">
                <a:solidFill>
                  <a:schemeClr val="tx1"/>
                </a:solidFill>
              </a:rPr>
              <a:t> = 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0,75</a:t>
            </a:r>
            <a:r>
              <a:rPr lang="fr-FR" sz="2800" dirty="0" smtClean="0">
                <a:solidFill>
                  <a:schemeClr val="tx1"/>
                </a:solidFill>
              </a:rPr>
              <a:t>   	     	p(P) = 4</a:t>
            </a:r>
            <a:r>
              <a:rPr lang="fr-FR" sz="2800" dirty="0" smtClean="0">
                <a:solidFill>
                  <a:srgbClr val="0070C0"/>
                </a:solidFill>
              </a:rPr>
              <a:t> × 0,125</a:t>
            </a:r>
            <a:r>
              <a:rPr lang="fr-FR" sz="2800" dirty="0" smtClean="0">
                <a:solidFill>
                  <a:schemeClr val="tx1"/>
                </a:solidFill>
              </a:rPr>
              <a:t> = 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0,5     </a:t>
            </a:r>
          </a:p>
          <a:p>
            <a:pPr algn="l"/>
            <a:r>
              <a:rPr lang="fr-FR" sz="2800" dirty="0" smtClean="0">
                <a:solidFill>
                  <a:schemeClr val="bg1"/>
                </a:solidFill>
              </a:rPr>
              <a:t>p(D ∩ P) = 3 × 0,125 = 0,375 </a:t>
            </a:r>
          </a:p>
          <a:p>
            <a:pPr algn="l"/>
            <a:r>
              <a:rPr lang="fr-FR" sz="2800" dirty="0" smtClean="0">
                <a:solidFill>
                  <a:schemeClr val="bg1"/>
                </a:solidFill>
              </a:rPr>
              <a:t>0,375 = 0,75 × 0,5             p(D ∩ P) = p(D) × p(P) </a:t>
            </a:r>
          </a:p>
          <a:p>
            <a:pPr algn="l"/>
            <a:r>
              <a:rPr lang="fr-FR" sz="2800" dirty="0" smtClean="0">
                <a:solidFill>
                  <a:schemeClr val="bg1"/>
                </a:solidFill>
              </a:rPr>
              <a:t>		                      Oui, D et P sont indépendants !  </a:t>
            </a:r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899592" y="1556792"/>
            <a:ext cx="792088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899592" y="2060848"/>
            <a:ext cx="792088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979712" y="476672"/>
            <a:ext cx="1512168" cy="100811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123728" y="256490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1979712" y="1484784"/>
            <a:ext cx="1584176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123728" y="2564904"/>
            <a:ext cx="1368152" cy="100811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3923928" y="148478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3923928" y="256490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3923928" y="364502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3923928" y="364502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3923928" y="256490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3923928" y="40466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3923928" y="148478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3923928" y="40466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188640"/>
            <a:ext cx="8838586" cy="6984776"/>
          </a:xfrm>
        </p:spPr>
        <p:txBody>
          <a:bodyPr>
            <a:normAutofit lnSpcReduction="10000"/>
          </a:bodyPr>
          <a:lstStyle/>
          <a:p>
            <a:pPr algn="l"/>
            <a:r>
              <a:rPr lang="fr-FR" sz="2400" b="1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	 	 	F      		F	</a:t>
            </a:r>
            <a:r>
              <a:rPr lang="fr-FR" dirty="0" smtClean="0">
                <a:solidFill>
                  <a:srgbClr val="00B050"/>
                </a:solidFill>
              </a:rPr>
              <a:t>FFF 	</a:t>
            </a:r>
            <a:r>
              <a:rPr lang="fr-FR" dirty="0" smtClean="0">
                <a:solidFill>
                  <a:schemeClr val="tx1"/>
                </a:solidFill>
              </a:rPr>
              <a:t> 	</a:t>
            </a:r>
            <a:endParaRPr lang="fr-FR" dirty="0" smtClean="0">
              <a:solidFill>
                <a:srgbClr val="00B050"/>
              </a:solidFill>
            </a:endParaRP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FFG 	</a:t>
            </a:r>
            <a:r>
              <a:rPr lang="fr-FR" dirty="0" smtClean="0">
                <a:solidFill>
                  <a:schemeClr val="tx1"/>
                </a:solidFill>
              </a:rPr>
              <a:t>D	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F		G      		F	</a:t>
            </a:r>
            <a:r>
              <a:rPr lang="fr-FR" dirty="0" smtClean="0">
                <a:solidFill>
                  <a:srgbClr val="00B050"/>
                </a:solidFill>
              </a:rPr>
              <a:t>FGF	</a:t>
            </a:r>
            <a:r>
              <a:rPr lang="fr-FR" dirty="0" smtClean="0">
                <a:solidFill>
                  <a:schemeClr val="tx1"/>
                </a:solidFill>
              </a:rPr>
              <a:t>D	</a:t>
            </a: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FGG 	</a:t>
            </a:r>
            <a:r>
              <a:rPr lang="fr-FR" dirty="0" smtClean="0">
                <a:solidFill>
                  <a:srgbClr val="FF0000"/>
                </a:solidFill>
              </a:rPr>
              <a:t>D	P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G		F		F	</a:t>
            </a:r>
            <a:r>
              <a:rPr lang="fr-FR" dirty="0" smtClean="0">
                <a:solidFill>
                  <a:srgbClr val="00B050"/>
                </a:solidFill>
              </a:rPr>
              <a:t>GFF</a:t>
            </a:r>
            <a:r>
              <a:rPr lang="fr-FR" dirty="0" smtClean="0">
                <a:solidFill>
                  <a:schemeClr val="tx1"/>
                </a:solidFill>
              </a:rPr>
              <a:t> 	D	</a:t>
            </a: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GFG 	</a:t>
            </a:r>
            <a:r>
              <a:rPr lang="fr-FR" dirty="0" smtClean="0">
                <a:solidFill>
                  <a:srgbClr val="FF0000"/>
                </a:solidFill>
              </a:rPr>
              <a:t>D	P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	G		F	</a:t>
            </a:r>
            <a:r>
              <a:rPr lang="fr-FR" dirty="0" smtClean="0">
                <a:solidFill>
                  <a:srgbClr val="00B050"/>
                </a:solidFill>
              </a:rPr>
              <a:t>GGF	</a:t>
            </a:r>
            <a:r>
              <a:rPr lang="fr-FR" dirty="0" smtClean="0">
                <a:solidFill>
                  <a:srgbClr val="FF0000"/>
                </a:solidFill>
              </a:rPr>
              <a:t>D 	P</a:t>
            </a: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GGG 	</a:t>
            </a:r>
            <a:r>
              <a:rPr lang="fr-FR" dirty="0" smtClean="0">
                <a:solidFill>
                  <a:schemeClr val="tx1"/>
                </a:solidFill>
              </a:rPr>
              <a:t> 	P</a:t>
            </a:r>
          </a:p>
          <a:p>
            <a:pPr algn="l"/>
            <a:r>
              <a:rPr lang="fr-FR" sz="2800" dirty="0" smtClean="0">
                <a:solidFill>
                  <a:srgbClr val="0070C0"/>
                </a:solidFill>
              </a:rPr>
              <a:t>probabilité 0,5 × 0,5 × 0,5 = 0,125  pour chaque famille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p(D) = 6</a:t>
            </a:r>
            <a:r>
              <a:rPr lang="fr-FR" sz="2800" dirty="0" smtClean="0">
                <a:solidFill>
                  <a:srgbClr val="0070C0"/>
                </a:solidFill>
              </a:rPr>
              <a:t> × 0,125</a:t>
            </a:r>
            <a:r>
              <a:rPr lang="fr-FR" sz="2800" dirty="0" smtClean="0">
                <a:solidFill>
                  <a:schemeClr val="tx1"/>
                </a:solidFill>
              </a:rPr>
              <a:t> = 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0,75</a:t>
            </a:r>
            <a:r>
              <a:rPr lang="fr-FR" sz="2800" dirty="0" smtClean="0">
                <a:solidFill>
                  <a:schemeClr val="tx1"/>
                </a:solidFill>
              </a:rPr>
              <a:t>   	     	p(P) = 4</a:t>
            </a:r>
            <a:r>
              <a:rPr lang="fr-FR" sz="2800" dirty="0" smtClean="0">
                <a:solidFill>
                  <a:srgbClr val="0070C0"/>
                </a:solidFill>
              </a:rPr>
              <a:t> × 0,125</a:t>
            </a:r>
            <a:r>
              <a:rPr lang="fr-FR" sz="2800" dirty="0" smtClean="0">
                <a:solidFill>
                  <a:schemeClr val="tx1"/>
                </a:solidFill>
              </a:rPr>
              <a:t> = 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0,5     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p(D ∩ P) = 3</a:t>
            </a:r>
            <a:r>
              <a:rPr lang="fr-FR" sz="2800" dirty="0" smtClean="0">
                <a:solidFill>
                  <a:srgbClr val="0070C0"/>
                </a:solidFill>
              </a:rPr>
              <a:t> × 0,125</a:t>
            </a:r>
            <a:r>
              <a:rPr lang="fr-FR" sz="2800" dirty="0" smtClean="0">
                <a:solidFill>
                  <a:schemeClr val="tx1"/>
                </a:solidFill>
              </a:rPr>
              <a:t> = 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0,375</a:t>
            </a:r>
            <a:r>
              <a:rPr lang="fr-FR" sz="28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fr-FR" sz="2800" dirty="0" smtClean="0">
                <a:solidFill>
                  <a:schemeClr val="bg1"/>
                </a:solidFill>
              </a:rPr>
              <a:t>0,375 = 0,75 × 0,5             p(D ∩ P) = p(D) × p(P) </a:t>
            </a:r>
          </a:p>
          <a:p>
            <a:pPr algn="l"/>
            <a:r>
              <a:rPr lang="fr-FR" sz="2800" dirty="0" smtClean="0">
                <a:solidFill>
                  <a:schemeClr val="bg1"/>
                </a:solidFill>
              </a:rPr>
              <a:t>		                      Oui, D et P sont indépendants !  </a:t>
            </a:r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899592" y="1556792"/>
            <a:ext cx="792088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899592" y="2060848"/>
            <a:ext cx="792088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979712" y="476672"/>
            <a:ext cx="1512168" cy="100811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123728" y="256490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1979712" y="1484784"/>
            <a:ext cx="1584176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123728" y="2564904"/>
            <a:ext cx="1368152" cy="100811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3923928" y="148478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3923928" y="256490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3923928" y="364502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3923928" y="364502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3923928" y="256490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3923928" y="40466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3923928" y="148478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3923928" y="40466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188640"/>
            <a:ext cx="8838586" cy="6984776"/>
          </a:xfrm>
        </p:spPr>
        <p:txBody>
          <a:bodyPr>
            <a:normAutofit lnSpcReduction="10000"/>
          </a:bodyPr>
          <a:lstStyle/>
          <a:p>
            <a:pPr algn="l"/>
            <a:r>
              <a:rPr lang="fr-FR" sz="2400" b="1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	 	 	F      		F	</a:t>
            </a:r>
            <a:r>
              <a:rPr lang="fr-FR" dirty="0" smtClean="0">
                <a:solidFill>
                  <a:srgbClr val="00B050"/>
                </a:solidFill>
              </a:rPr>
              <a:t>FFF 	</a:t>
            </a:r>
            <a:r>
              <a:rPr lang="fr-FR" dirty="0" smtClean="0">
                <a:solidFill>
                  <a:schemeClr val="tx1"/>
                </a:solidFill>
              </a:rPr>
              <a:t> 	</a:t>
            </a:r>
            <a:endParaRPr lang="fr-FR" dirty="0" smtClean="0">
              <a:solidFill>
                <a:srgbClr val="00B050"/>
              </a:solidFill>
            </a:endParaRP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FFG 	</a:t>
            </a:r>
            <a:r>
              <a:rPr lang="fr-FR" dirty="0" smtClean="0">
                <a:solidFill>
                  <a:schemeClr val="tx1"/>
                </a:solidFill>
              </a:rPr>
              <a:t>D	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F		G      		F	</a:t>
            </a:r>
            <a:r>
              <a:rPr lang="fr-FR" dirty="0" smtClean="0">
                <a:solidFill>
                  <a:srgbClr val="00B050"/>
                </a:solidFill>
              </a:rPr>
              <a:t>FGF	</a:t>
            </a:r>
            <a:r>
              <a:rPr lang="fr-FR" dirty="0" smtClean="0">
                <a:solidFill>
                  <a:schemeClr val="tx1"/>
                </a:solidFill>
              </a:rPr>
              <a:t>D	</a:t>
            </a: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FGG 	</a:t>
            </a:r>
            <a:r>
              <a:rPr lang="fr-FR" dirty="0" smtClean="0">
                <a:solidFill>
                  <a:schemeClr val="tx1"/>
                </a:solidFill>
              </a:rPr>
              <a:t>D	P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G		F		F	</a:t>
            </a:r>
            <a:r>
              <a:rPr lang="fr-FR" dirty="0" smtClean="0">
                <a:solidFill>
                  <a:srgbClr val="00B050"/>
                </a:solidFill>
              </a:rPr>
              <a:t>GFF</a:t>
            </a:r>
            <a:r>
              <a:rPr lang="fr-FR" dirty="0" smtClean="0">
                <a:solidFill>
                  <a:schemeClr val="tx1"/>
                </a:solidFill>
              </a:rPr>
              <a:t> 	D	</a:t>
            </a: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GFG 	</a:t>
            </a:r>
            <a:r>
              <a:rPr lang="fr-FR" dirty="0" smtClean="0">
                <a:solidFill>
                  <a:schemeClr val="tx1"/>
                </a:solidFill>
              </a:rPr>
              <a:t>D	P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		G		F	</a:t>
            </a:r>
            <a:r>
              <a:rPr lang="fr-FR" dirty="0" smtClean="0">
                <a:solidFill>
                  <a:srgbClr val="00B050"/>
                </a:solidFill>
              </a:rPr>
              <a:t>GGF	</a:t>
            </a:r>
            <a:r>
              <a:rPr lang="fr-FR" dirty="0" smtClean="0">
                <a:solidFill>
                  <a:schemeClr val="tx1"/>
                </a:solidFill>
              </a:rPr>
              <a:t>D </a:t>
            </a:r>
            <a:r>
              <a:rPr lang="fr-FR" dirty="0" smtClean="0">
                <a:solidFill>
                  <a:srgbClr val="00B050"/>
                </a:solidFill>
              </a:rPr>
              <a:t>	</a:t>
            </a:r>
            <a:r>
              <a:rPr lang="fr-FR" dirty="0" smtClean="0">
                <a:solidFill>
                  <a:schemeClr val="tx1"/>
                </a:solidFill>
              </a:rPr>
              <a:t>P</a:t>
            </a: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GGG 	</a:t>
            </a:r>
            <a:r>
              <a:rPr lang="fr-FR" dirty="0" smtClean="0">
                <a:solidFill>
                  <a:schemeClr val="tx1"/>
                </a:solidFill>
              </a:rPr>
              <a:t> 	P</a:t>
            </a:r>
          </a:p>
          <a:p>
            <a:pPr algn="l"/>
            <a:r>
              <a:rPr lang="fr-FR" sz="2800" dirty="0" smtClean="0">
                <a:solidFill>
                  <a:srgbClr val="0070C0"/>
                </a:solidFill>
              </a:rPr>
              <a:t>probabilité 0,5 × 0,5 × 0,5 = 0,125  pour chaque famille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p(D) = 6</a:t>
            </a:r>
            <a:r>
              <a:rPr lang="fr-FR" sz="2800" dirty="0" smtClean="0">
                <a:solidFill>
                  <a:srgbClr val="0070C0"/>
                </a:solidFill>
              </a:rPr>
              <a:t> × 0,125</a:t>
            </a:r>
            <a:r>
              <a:rPr lang="fr-FR" sz="2800" dirty="0" smtClean="0">
                <a:solidFill>
                  <a:schemeClr val="tx1"/>
                </a:solidFill>
              </a:rPr>
              <a:t> = 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0,75</a:t>
            </a:r>
            <a:r>
              <a:rPr lang="fr-FR" sz="2800" dirty="0" smtClean="0">
                <a:solidFill>
                  <a:schemeClr val="tx1"/>
                </a:solidFill>
              </a:rPr>
              <a:t>   	     	p(P) = 4</a:t>
            </a:r>
            <a:r>
              <a:rPr lang="fr-FR" sz="2800" dirty="0" smtClean="0">
                <a:solidFill>
                  <a:srgbClr val="0070C0"/>
                </a:solidFill>
              </a:rPr>
              <a:t> × 0,125</a:t>
            </a:r>
            <a:r>
              <a:rPr lang="fr-FR" sz="2800" dirty="0" smtClean="0">
                <a:solidFill>
                  <a:schemeClr val="tx1"/>
                </a:solidFill>
              </a:rPr>
              <a:t> = 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0,5     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p(D ∩ P) = 3</a:t>
            </a:r>
            <a:r>
              <a:rPr lang="fr-FR" sz="2800" dirty="0" smtClean="0">
                <a:solidFill>
                  <a:srgbClr val="0070C0"/>
                </a:solidFill>
              </a:rPr>
              <a:t> × 0,125</a:t>
            </a:r>
            <a:r>
              <a:rPr lang="fr-FR" sz="2800" dirty="0" smtClean="0">
                <a:solidFill>
                  <a:schemeClr val="tx1"/>
                </a:solidFill>
              </a:rPr>
              <a:t> = 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0,375</a:t>
            </a:r>
            <a:r>
              <a:rPr lang="fr-FR" sz="28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0,375 </a:t>
            </a:r>
            <a:r>
              <a:rPr lang="fr-FR" sz="2800" dirty="0" smtClean="0">
                <a:solidFill>
                  <a:schemeClr val="tx1"/>
                </a:solidFill>
              </a:rPr>
              <a:t>= </a:t>
            </a:r>
            <a:r>
              <a:rPr lang="fr-FR" sz="2800" dirty="0" smtClean="0">
                <a:solidFill>
                  <a:schemeClr val="tx1"/>
                </a:solidFill>
              </a:rPr>
              <a:t>0,75 </a:t>
            </a:r>
            <a:r>
              <a:rPr lang="fr-FR" sz="2800" dirty="0" smtClean="0">
                <a:solidFill>
                  <a:schemeClr val="tx1"/>
                </a:solidFill>
              </a:rPr>
              <a:t>× </a:t>
            </a:r>
            <a:r>
              <a:rPr lang="fr-FR" sz="2800" dirty="0" smtClean="0">
                <a:solidFill>
                  <a:schemeClr val="tx1"/>
                </a:solidFill>
              </a:rPr>
              <a:t>0,5             p(D </a:t>
            </a:r>
            <a:r>
              <a:rPr lang="fr-FR" sz="2800" dirty="0" smtClean="0">
                <a:solidFill>
                  <a:schemeClr val="tx1"/>
                </a:solidFill>
              </a:rPr>
              <a:t>∩ P) </a:t>
            </a:r>
            <a:r>
              <a:rPr lang="fr-FR" sz="2800" dirty="0" smtClean="0">
                <a:solidFill>
                  <a:srgbClr val="FF0000"/>
                </a:solidFill>
              </a:rPr>
              <a:t>=</a:t>
            </a:r>
            <a:r>
              <a:rPr lang="fr-FR" sz="2800" dirty="0" smtClean="0">
                <a:solidFill>
                  <a:schemeClr val="tx1"/>
                </a:solidFill>
              </a:rPr>
              <a:t> p(D) × p(P) </a:t>
            </a:r>
          </a:p>
          <a:p>
            <a:pPr algn="l"/>
            <a:r>
              <a:rPr lang="fr-FR" sz="2800" dirty="0" smtClean="0">
                <a:solidFill>
                  <a:srgbClr val="FF0000"/>
                </a:solidFill>
              </a:rPr>
              <a:t>		                      Oui</a:t>
            </a:r>
            <a:r>
              <a:rPr lang="fr-FR" sz="2800" dirty="0" smtClean="0">
                <a:solidFill>
                  <a:schemeClr val="tx1"/>
                </a:solidFill>
              </a:rPr>
              <a:t>, D et P sont indépendants !  </a:t>
            </a:r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899592" y="1556792"/>
            <a:ext cx="792088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899592" y="2060848"/>
            <a:ext cx="792088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979712" y="476672"/>
            <a:ext cx="1512168" cy="100811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123728" y="256490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1979712" y="1484784"/>
            <a:ext cx="1584176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123728" y="2564904"/>
            <a:ext cx="1368152" cy="100811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ouble flèche horizontale 13"/>
          <p:cNvSpPr/>
          <p:nvPr/>
        </p:nvSpPr>
        <p:spPr>
          <a:xfrm>
            <a:off x="3635896" y="5949280"/>
            <a:ext cx="648072" cy="288032"/>
          </a:xfrm>
          <a:prstGeom prst="leftRightArrow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3" name="Connecteur droit 22"/>
          <p:cNvCxnSpPr/>
          <p:nvPr/>
        </p:nvCxnSpPr>
        <p:spPr>
          <a:xfrm>
            <a:off x="3923928" y="148478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3923928" y="256490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3923928" y="364502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3923928" y="364502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3923928" y="256490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3923928" y="40466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3923928" y="148478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3923928" y="40466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ouble flèche horizontale 19"/>
          <p:cNvSpPr/>
          <p:nvPr/>
        </p:nvSpPr>
        <p:spPr>
          <a:xfrm>
            <a:off x="3635896" y="6381328"/>
            <a:ext cx="648072" cy="288032"/>
          </a:xfrm>
          <a:prstGeom prst="leftRightArrow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5840" y="744583"/>
            <a:ext cx="6858000" cy="92129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     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3974" y="188640"/>
            <a:ext cx="8838586" cy="6984776"/>
          </a:xfrm>
        </p:spPr>
        <p:txBody>
          <a:bodyPr>
            <a:normAutofit lnSpcReduction="10000"/>
          </a:bodyPr>
          <a:lstStyle/>
          <a:p>
            <a:pPr algn="l"/>
            <a:r>
              <a:rPr lang="fr-FR" sz="2400" b="1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	 	 	F      		F	</a:t>
            </a:r>
            <a:r>
              <a:rPr lang="fr-FR" dirty="0" smtClean="0">
                <a:solidFill>
                  <a:srgbClr val="00B050"/>
                </a:solidFill>
              </a:rPr>
              <a:t>FFF 	</a:t>
            </a:r>
            <a:r>
              <a:rPr lang="fr-FR" dirty="0" smtClean="0">
                <a:solidFill>
                  <a:schemeClr val="tx1"/>
                </a:solidFill>
              </a:rPr>
              <a:t> 	</a:t>
            </a:r>
            <a:endParaRPr lang="fr-FR" dirty="0" smtClean="0">
              <a:solidFill>
                <a:srgbClr val="00B050"/>
              </a:solidFill>
            </a:endParaRP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FFG 	</a:t>
            </a:r>
            <a:r>
              <a:rPr lang="fr-FR" dirty="0" smtClean="0">
                <a:solidFill>
                  <a:schemeClr val="tx1"/>
                </a:solidFill>
              </a:rPr>
              <a:t>D	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F		G      		F	</a:t>
            </a:r>
            <a:r>
              <a:rPr lang="fr-FR" dirty="0" smtClean="0">
                <a:solidFill>
                  <a:srgbClr val="00B050"/>
                </a:solidFill>
              </a:rPr>
              <a:t>FGF	</a:t>
            </a:r>
            <a:r>
              <a:rPr lang="fr-FR" dirty="0" smtClean="0">
                <a:solidFill>
                  <a:schemeClr val="tx1"/>
                </a:solidFill>
              </a:rPr>
              <a:t>D	</a:t>
            </a: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FGG 	</a:t>
            </a:r>
            <a:r>
              <a:rPr lang="fr-FR" dirty="0" smtClean="0">
                <a:solidFill>
                  <a:schemeClr val="tx1"/>
                </a:solidFill>
              </a:rPr>
              <a:t>D	P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G		F		F	</a:t>
            </a:r>
            <a:r>
              <a:rPr lang="fr-FR" dirty="0" smtClean="0">
                <a:solidFill>
                  <a:srgbClr val="00B050"/>
                </a:solidFill>
              </a:rPr>
              <a:t>GFF</a:t>
            </a:r>
            <a:r>
              <a:rPr lang="fr-FR" dirty="0" smtClean="0">
                <a:solidFill>
                  <a:schemeClr val="tx1"/>
                </a:solidFill>
              </a:rPr>
              <a:t> 	D	</a:t>
            </a:r>
          </a:p>
          <a:p>
            <a:pPr algn="l"/>
            <a:r>
              <a:rPr lang="fr-FR" dirty="0" smtClean="0">
                <a:solidFill>
                  <a:srgbClr val="00B050"/>
                </a:solidFill>
              </a:rPr>
              <a:t>				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GFG 	</a:t>
            </a:r>
            <a:r>
              <a:rPr lang="fr-FR" dirty="0" smtClean="0">
                <a:solidFill>
                  <a:schemeClr val="tx1"/>
                </a:solidFill>
              </a:rPr>
              <a:t>D	P</a:t>
            </a:r>
          </a:p>
          <a:p>
            <a:pPr algn="l"/>
            <a:r>
              <a:rPr lang="fr-FR" sz="2400" dirty="0" smtClean="0">
                <a:solidFill>
                  <a:srgbClr val="00B050"/>
                </a:solidFill>
              </a:rPr>
              <a:t>en équiprobabilité</a:t>
            </a:r>
            <a:r>
              <a:rPr lang="fr-FR" dirty="0" smtClean="0">
                <a:solidFill>
                  <a:schemeClr val="tx1"/>
                </a:solidFill>
              </a:rPr>
              <a:t>	G		F	</a:t>
            </a:r>
            <a:r>
              <a:rPr lang="fr-FR" dirty="0" smtClean="0">
                <a:solidFill>
                  <a:srgbClr val="00B050"/>
                </a:solidFill>
              </a:rPr>
              <a:t>GGF	</a:t>
            </a:r>
            <a:r>
              <a:rPr lang="fr-FR" dirty="0" smtClean="0">
                <a:solidFill>
                  <a:schemeClr val="tx1"/>
                </a:solidFill>
              </a:rPr>
              <a:t>D </a:t>
            </a:r>
            <a:r>
              <a:rPr lang="fr-FR" dirty="0" smtClean="0">
                <a:solidFill>
                  <a:srgbClr val="00B050"/>
                </a:solidFill>
              </a:rPr>
              <a:t>	</a:t>
            </a:r>
            <a:r>
              <a:rPr lang="fr-FR" dirty="0" smtClean="0">
                <a:solidFill>
                  <a:schemeClr val="tx1"/>
                </a:solidFill>
              </a:rPr>
              <a:t>P</a:t>
            </a:r>
          </a:p>
          <a:p>
            <a:pPr algn="l"/>
            <a:r>
              <a:rPr lang="fr-FR" sz="2400" dirty="0" smtClean="0">
                <a:solidFill>
                  <a:srgbClr val="00B050"/>
                </a:solidFill>
              </a:rPr>
              <a:t>en écrivant avec des fractions :</a:t>
            </a:r>
            <a:r>
              <a:rPr lang="fr-FR" dirty="0" smtClean="0">
                <a:solidFill>
                  <a:srgbClr val="00B050"/>
                </a:solidFill>
              </a:rPr>
              <a:t>	</a:t>
            </a:r>
            <a:r>
              <a:rPr lang="fr-FR" dirty="0" smtClean="0">
                <a:solidFill>
                  <a:schemeClr val="tx1"/>
                </a:solidFill>
              </a:rPr>
              <a:t>G</a:t>
            </a:r>
            <a:r>
              <a:rPr lang="fr-FR" dirty="0" smtClean="0">
                <a:solidFill>
                  <a:srgbClr val="00B050"/>
                </a:solidFill>
              </a:rPr>
              <a:t> 	GGG 	</a:t>
            </a:r>
            <a:r>
              <a:rPr lang="fr-FR" dirty="0" smtClean="0">
                <a:solidFill>
                  <a:schemeClr val="tx1"/>
                </a:solidFill>
              </a:rPr>
              <a:t> 	P</a:t>
            </a:r>
          </a:p>
          <a:p>
            <a:pPr algn="l"/>
            <a:r>
              <a:rPr lang="fr-FR" sz="2800" dirty="0" smtClean="0">
                <a:solidFill>
                  <a:srgbClr val="0070C0"/>
                </a:solidFill>
              </a:rPr>
              <a:t>probabilité      ½  × ½  × ½ = 1/8   pour chaque famille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p(D) = 6</a:t>
            </a:r>
            <a:r>
              <a:rPr lang="fr-FR" sz="2800" dirty="0" smtClean="0">
                <a:solidFill>
                  <a:srgbClr val="0070C0"/>
                </a:solidFill>
              </a:rPr>
              <a:t> × 1/8 </a:t>
            </a:r>
            <a:r>
              <a:rPr lang="fr-FR" sz="2800" dirty="0" smtClean="0">
                <a:solidFill>
                  <a:schemeClr val="tx1"/>
                </a:solidFill>
              </a:rPr>
              <a:t> = 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6/8</a:t>
            </a:r>
            <a:r>
              <a:rPr lang="fr-FR" sz="2800" dirty="0" smtClean="0">
                <a:solidFill>
                  <a:schemeClr val="tx1"/>
                </a:solidFill>
              </a:rPr>
              <a:t>  	     	p(P) = 4</a:t>
            </a:r>
            <a:r>
              <a:rPr lang="fr-FR" sz="2800" dirty="0" smtClean="0">
                <a:solidFill>
                  <a:srgbClr val="0070C0"/>
                </a:solidFill>
              </a:rPr>
              <a:t> × 1/8</a:t>
            </a:r>
            <a:r>
              <a:rPr lang="fr-FR" sz="2800" dirty="0" smtClean="0">
                <a:solidFill>
                  <a:schemeClr val="tx1"/>
                </a:solidFill>
              </a:rPr>
              <a:t> = 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4/8     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p(D ∩ P) = 3</a:t>
            </a:r>
            <a:r>
              <a:rPr lang="fr-FR" sz="2800" dirty="0" smtClean="0">
                <a:solidFill>
                  <a:srgbClr val="0070C0"/>
                </a:solidFill>
              </a:rPr>
              <a:t> × 1/8</a:t>
            </a:r>
            <a:r>
              <a:rPr lang="fr-FR" sz="2800" dirty="0" smtClean="0">
                <a:solidFill>
                  <a:schemeClr val="tx1"/>
                </a:solidFill>
              </a:rPr>
              <a:t> = 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3/8</a:t>
            </a:r>
            <a:r>
              <a:rPr lang="fr-FR" sz="28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fr-FR" sz="2800" dirty="0" smtClean="0">
                <a:solidFill>
                  <a:schemeClr val="tx1"/>
                </a:solidFill>
              </a:rPr>
              <a:t>3/8 = 3/4 × 4/8                  p(D ∩ P) </a:t>
            </a:r>
            <a:r>
              <a:rPr lang="fr-FR" sz="2800" dirty="0" smtClean="0">
                <a:solidFill>
                  <a:srgbClr val="FF0000"/>
                </a:solidFill>
              </a:rPr>
              <a:t>=</a:t>
            </a:r>
            <a:r>
              <a:rPr lang="fr-FR" sz="2800" dirty="0" smtClean="0">
                <a:solidFill>
                  <a:schemeClr val="tx1"/>
                </a:solidFill>
              </a:rPr>
              <a:t> p(D) × p(P) </a:t>
            </a:r>
          </a:p>
          <a:p>
            <a:pPr algn="l"/>
            <a:r>
              <a:rPr lang="fr-FR" sz="2800" dirty="0" smtClean="0">
                <a:solidFill>
                  <a:srgbClr val="FF0000"/>
                </a:solidFill>
              </a:rPr>
              <a:t>		                      Oui</a:t>
            </a:r>
            <a:r>
              <a:rPr lang="fr-FR" sz="2800" dirty="0" smtClean="0">
                <a:solidFill>
                  <a:schemeClr val="tx1"/>
                </a:solidFill>
              </a:rPr>
              <a:t>, D et P sont indépendants !  </a:t>
            </a:r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899592" y="1556792"/>
            <a:ext cx="792088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899592" y="2060848"/>
            <a:ext cx="792088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979712" y="476672"/>
            <a:ext cx="1512168" cy="100811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123728" y="256490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1979712" y="1484784"/>
            <a:ext cx="1584176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123728" y="2564904"/>
            <a:ext cx="1368152" cy="100811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ouble flèche horizontale 13"/>
          <p:cNvSpPr/>
          <p:nvPr/>
        </p:nvSpPr>
        <p:spPr>
          <a:xfrm>
            <a:off x="3635896" y="5949280"/>
            <a:ext cx="648072" cy="288032"/>
          </a:xfrm>
          <a:prstGeom prst="leftRightArrow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3" name="Connecteur droit 22"/>
          <p:cNvCxnSpPr/>
          <p:nvPr/>
        </p:nvCxnSpPr>
        <p:spPr>
          <a:xfrm>
            <a:off x="3923928" y="148478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3923928" y="256490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3923928" y="364502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3923928" y="364502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3923928" y="256490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3923928" y="40466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3923928" y="1484784"/>
            <a:ext cx="1440160" cy="50405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3923928" y="404664"/>
            <a:ext cx="1440160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ouble flèche horizontale 19"/>
          <p:cNvSpPr/>
          <p:nvPr/>
        </p:nvSpPr>
        <p:spPr>
          <a:xfrm>
            <a:off x="3635896" y="6381328"/>
            <a:ext cx="648072" cy="288032"/>
          </a:xfrm>
          <a:prstGeom prst="leftRightArrow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306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508104" y="2636912"/>
            <a:ext cx="3096344" cy="2304256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10800000" flipH="1" flipV="1">
            <a:off x="899592" y="0"/>
            <a:ext cx="7632848" cy="548680"/>
          </a:xfrm>
        </p:spPr>
        <p:txBody>
          <a:bodyPr>
            <a:normAutofit fontScale="90000"/>
          </a:bodyPr>
          <a:lstStyle/>
          <a:p>
            <a:pPr algn="l"/>
            <a:r>
              <a:rPr lang="fr-FR" sz="1800" dirty="0" smtClean="0"/>
              <a:t> </a:t>
            </a:r>
            <a:r>
              <a:rPr lang="fr-FR" sz="1800" dirty="0" smtClean="0"/>
              <a:t>	</a:t>
            </a:r>
            <a:r>
              <a:rPr lang="fr-F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Exo </a:t>
            </a:r>
            <a:r>
              <a:rPr lang="fr-F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sz="3200" dirty="0" smtClean="0">
                <a:solidFill>
                  <a:srgbClr val="0070C0"/>
                </a:solidFill>
              </a:rPr>
              <a:t>Ω</a:t>
            </a:r>
            <a:r>
              <a:rPr lang="fr-FR" sz="3200" dirty="0" smtClean="0"/>
              <a:t> désigne l’univers.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85786" y="476672"/>
            <a:ext cx="7786742" cy="6381328"/>
          </a:xfrm>
        </p:spPr>
        <p:txBody>
          <a:bodyPr>
            <a:noAutofit/>
          </a:bodyPr>
          <a:lstStyle/>
          <a:p>
            <a:pPr algn="l"/>
            <a:r>
              <a:rPr lang="fr-FR" dirty="0" smtClean="0">
                <a:solidFill>
                  <a:schemeClr val="tx1"/>
                </a:solidFill>
              </a:rPr>
              <a:t>On sait que </a:t>
            </a:r>
            <a:r>
              <a:rPr lang="fr-FR" sz="3600" dirty="0" smtClean="0">
                <a:solidFill>
                  <a:srgbClr val="0070C0"/>
                </a:solidFill>
              </a:rPr>
              <a:t>p(A) = 0,25      </a:t>
            </a:r>
            <a:r>
              <a:rPr lang="fr-FR" sz="3600" dirty="0" smtClean="0">
                <a:solidFill>
                  <a:srgbClr val="FF0000"/>
                </a:solidFill>
              </a:rPr>
              <a:t>Complétez :</a:t>
            </a:r>
            <a:endParaRPr lang="fr-FR" sz="3600" b="1" dirty="0" smtClean="0">
              <a:solidFill>
                <a:srgbClr val="FF0000"/>
              </a:solidFill>
            </a:endParaRPr>
          </a:p>
          <a:p>
            <a:pPr algn="l"/>
            <a:r>
              <a:rPr lang="fr-FR" sz="4400" dirty="0" smtClean="0">
                <a:solidFill>
                  <a:schemeClr val="tx1"/>
                </a:solidFill>
              </a:rPr>
              <a:t>p( A U A ) = </a:t>
            </a:r>
            <a:r>
              <a:rPr lang="fr-FR" sz="4400" dirty="0" smtClean="0">
                <a:solidFill>
                  <a:srgbClr val="FF0000"/>
                </a:solidFill>
              </a:rPr>
              <a:t>… ? </a:t>
            </a:r>
            <a:endParaRPr lang="fr-FR" sz="4400" dirty="0" smtClean="0">
              <a:solidFill>
                <a:schemeClr val="tx1"/>
              </a:solidFill>
            </a:endParaRPr>
          </a:p>
          <a:p>
            <a:pPr algn="l"/>
            <a:r>
              <a:rPr lang="fr-FR" sz="4400" dirty="0" smtClean="0">
                <a:solidFill>
                  <a:schemeClr val="tx1"/>
                </a:solidFill>
              </a:rPr>
              <a:t>p( A U </a:t>
            </a:r>
            <a:r>
              <a:rPr lang="el-GR" sz="4400" dirty="0" smtClean="0">
                <a:solidFill>
                  <a:schemeClr val="tx1"/>
                </a:solidFill>
              </a:rPr>
              <a:t>Ω</a:t>
            </a:r>
            <a:r>
              <a:rPr lang="fr-FR" sz="4400" dirty="0" smtClean="0">
                <a:solidFill>
                  <a:schemeClr val="tx1"/>
                </a:solidFill>
              </a:rPr>
              <a:t> ) = </a:t>
            </a:r>
            <a:r>
              <a:rPr lang="fr-FR" sz="4400" dirty="0" smtClean="0">
                <a:solidFill>
                  <a:srgbClr val="FF0000"/>
                </a:solidFill>
              </a:rPr>
              <a:t>… ? </a:t>
            </a:r>
            <a:endParaRPr lang="fr-FR" sz="4400" dirty="0" smtClean="0">
              <a:solidFill>
                <a:schemeClr val="tx1"/>
              </a:solidFill>
            </a:endParaRPr>
          </a:p>
          <a:p>
            <a:pPr algn="l"/>
            <a:r>
              <a:rPr lang="fr-FR" sz="4400" dirty="0" smtClean="0">
                <a:solidFill>
                  <a:schemeClr val="tx1"/>
                </a:solidFill>
              </a:rPr>
              <a:t>p( A ∩ A ) = </a:t>
            </a:r>
            <a:r>
              <a:rPr lang="fr-FR" sz="4400" dirty="0" smtClean="0">
                <a:solidFill>
                  <a:srgbClr val="FF0000"/>
                </a:solidFill>
              </a:rPr>
              <a:t>… ?      </a:t>
            </a:r>
            <a:r>
              <a:rPr lang="el-GR" sz="4400" dirty="0" smtClean="0">
                <a:solidFill>
                  <a:srgbClr val="0070C0"/>
                </a:solidFill>
              </a:rPr>
              <a:t>Ω</a:t>
            </a:r>
            <a:r>
              <a:rPr lang="fr-FR" sz="4400" dirty="0" smtClean="0">
                <a:solidFill>
                  <a:srgbClr val="0070C0"/>
                </a:solidFill>
              </a:rPr>
              <a:t>        A</a:t>
            </a:r>
          </a:p>
          <a:p>
            <a:pPr algn="l"/>
            <a:r>
              <a:rPr lang="fr-FR" sz="4400" dirty="0" smtClean="0">
                <a:solidFill>
                  <a:schemeClr val="tx1"/>
                </a:solidFill>
              </a:rPr>
              <a:t>p( A ∩ </a:t>
            </a:r>
            <a:r>
              <a:rPr lang="el-GR" sz="4400" dirty="0" smtClean="0">
                <a:solidFill>
                  <a:schemeClr val="tx1"/>
                </a:solidFill>
              </a:rPr>
              <a:t>Ω</a:t>
            </a:r>
            <a:r>
              <a:rPr lang="fr-FR" sz="4400" dirty="0" smtClean="0">
                <a:solidFill>
                  <a:schemeClr val="tx1"/>
                </a:solidFill>
              </a:rPr>
              <a:t> ) =</a:t>
            </a:r>
            <a:r>
              <a:rPr lang="fr-FR" sz="3600" dirty="0" smtClean="0">
                <a:solidFill>
                  <a:schemeClr val="tx1"/>
                </a:solidFill>
              </a:rPr>
              <a:t>	</a:t>
            </a:r>
            <a:r>
              <a:rPr lang="fr-FR" sz="4000" dirty="0" smtClean="0">
                <a:solidFill>
                  <a:srgbClr val="FF0000"/>
                </a:solidFill>
              </a:rPr>
              <a:t> … ? </a:t>
            </a:r>
            <a:r>
              <a:rPr lang="fr-FR" sz="3600" dirty="0" smtClean="0">
                <a:solidFill>
                  <a:schemeClr val="tx1"/>
                </a:solidFill>
              </a:rPr>
              <a:t>	</a:t>
            </a:r>
          </a:p>
          <a:p>
            <a:pPr algn="l"/>
            <a:r>
              <a:rPr lang="fr-FR" sz="4400" dirty="0" smtClean="0">
                <a:solidFill>
                  <a:schemeClr val="tx1"/>
                </a:solidFill>
              </a:rPr>
              <a:t>p </a:t>
            </a:r>
            <a:r>
              <a:rPr lang="fr-FR" sz="4400" baseline="-25000" dirty="0" smtClean="0">
                <a:solidFill>
                  <a:schemeClr val="tx1"/>
                </a:solidFill>
              </a:rPr>
              <a:t>A </a:t>
            </a:r>
            <a:r>
              <a:rPr lang="fr-FR" sz="4400" dirty="0" smtClean="0">
                <a:solidFill>
                  <a:schemeClr val="tx1"/>
                </a:solidFill>
              </a:rPr>
              <a:t>( A ) = </a:t>
            </a:r>
            <a:r>
              <a:rPr lang="fr-FR" sz="4400" dirty="0" smtClean="0">
                <a:solidFill>
                  <a:srgbClr val="FF0000"/>
                </a:solidFill>
              </a:rPr>
              <a:t>… ?</a:t>
            </a:r>
            <a:r>
              <a:rPr lang="fr-FR" sz="4400" dirty="0" smtClean="0">
                <a:solidFill>
                  <a:schemeClr val="tx1"/>
                </a:solidFill>
              </a:rPr>
              <a:t>   </a:t>
            </a:r>
          </a:p>
          <a:p>
            <a:pPr algn="l"/>
            <a:r>
              <a:rPr lang="fr-FR" sz="4400" dirty="0" smtClean="0">
                <a:solidFill>
                  <a:schemeClr val="tx1"/>
                </a:solidFill>
              </a:rPr>
              <a:t>p </a:t>
            </a:r>
            <a:r>
              <a:rPr lang="fr-FR" sz="4400" baseline="-25000" dirty="0" smtClean="0">
                <a:solidFill>
                  <a:schemeClr val="tx1"/>
                </a:solidFill>
              </a:rPr>
              <a:t>A </a:t>
            </a:r>
            <a:r>
              <a:rPr lang="fr-FR" sz="4400" dirty="0" smtClean="0">
                <a:solidFill>
                  <a:schemeClr val="tx1"/>
                </a:solidFill>
              </a:rPr>
              <a:t>( A ) = </a:t>
            </a:r>
            <a:r>
              <a:rPr lang="fr-FR" sz="4400" dirty="0" smtClean="0">
                <a:solidFill>
                  <a:srgbClr val="FF0000"/>
                </a:solidFill>
              </a:rPr>
              <a:t>… ? </a:t>
            </a:r>
            <a:endParaRPr lang="fr-FR" sz="4400" dirty="0" smtClean="0">
              <a:solidFill>
                <a:schemeClr val="tx1"/>
              </a:solidFill>
            </a:endParaRPr>
          </a:p>
          <a:p>
            <a:pPr algn="l"/>
            <a:r>
              <a:rPr lang="fr-FR" sz="4400" dirty="0" smtClean="0">
                <a:solidFill>
                  <a:schemeClr val="tx1"/>
                </a:solidFill>
              </a:rPr>
              <a:t>p </a:t>
            </a:r>
            <a:r>
              <a:rPr lang="el-GR" sz="4400" baseline="-25000" dirty="0" smtClean="0">
                <a:solidFill>
                  <a:schemeClr val="tx1"/>
                </a:solidFill>
              </a:rPr>
              <a:t>Ω</a:t>
            </a:r>
            <a:r>
              <a:rPr lang="fr-FR" sz="4400" baseline="-25000" dirty="0" smtClean="0">
                <a:solidFill>
                  <a:schemeClr val="tx1"/>
                </a:solidFill>
              </a:rPr>
              <a:t> </a:t>
            </a:r>
            <a:r>
              <a:rPr lang="fr-FR" sz="4400" dirty="0" smtClean="0">
                <a:solidFill>
                  <a:schemeClr val="tx1"/>
                </a:solidFill>
              </a:rPr>
              <a:t>( A )	= </a:t>
            </a:r>
            <a:r>
              <a:rPr lang="fr-FR" sz="4400" dirty="0" smtClean="0">
                <a:solidFill>
                  <a:srgbClr val="FF0000"/>
                </a:solidFill>
              </a:rPr>
              <a:t>… ?    </a:t>
            </a:r>
            <a:r>
              <a:rPr lang="fr-FR" sz="4400" dirty="0" smtClean="0">
                <a:solidFill>
                  <a:schemeClr val="tx1"/>
                </a:solidFill>
              </a:rPr>
              <a:t>    p </a:t>
            </a:r>
            <a:r>
              <a:rPr lang="fr-FR" sz="4400" baseline="-25000" dirty="0" smtClean="0">
                <a:solidFill>
                  <a:schemeClr val="tx1"/>
                </a:solidFill>
              </a:rPr>
              <a:t>A </a:t>
            </a:r>
            <a:r>
              <a:rPr lang="fr-FR" sz="4400" dirty="0" smtClean="0">
                <a:solidFill>
                  <a:schemeClr val="tx1"/>
                </a:solidFill>
              </a:rPr>
              <a:t>( </a:t>
            </a:r>
            <a:r>
              <a:rPr lang="el-GR" sz="4400" dirty="0" smtClean="0">
                <a:solidFill>
                  <a:schemeClr val="tx1"/>
                </a:solidFill>
              </a:rPr>
              <a:t>Ω</a:t>
            </a:r>
            <a:r>
              <a:rPr lang="fr-FR" sz="4400" dirty="0" smtClean="0">
                <a:solidFill>
                  <a:schemeClr val="tx1"/>
                </a:solidFill>
              </a:rPr>
              <a:t> ) = </a:t>
            </a:r>
            <a:r>
              <a:rPr lang="fr-FR" sz="4400" dirty="0" smtClean="0">
                <a:solidFill>
                  <a:srgbClr val="FF0000"/>
                </a:solidFill>
              </a:rPr>
              <a:t>… ? </a:t>
            </a:r>
            <a:endParaRPr lang="fr-FR" sz="4400" dirty="0" smtClean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04248" y="2780928"/>
            <a:ext cx="1512168" cy="100811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/>
          <p:cNvCxnSpPr/>
          <p:nvPr/>
        </p:nvCxnSpPr>
        <p:spPr>
          <a:xfrm>
            <a:off x="1259632" y="5517232"/>
            <a:ext cx="3600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1835696" y="4509120"/>
            <a:ext cx="3600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411760" y="2924944"/>
            <a:ext cx="3600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411760" y="1268760"/>
            <a:ext cx="3600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1475656" y="3717032"/>
            <a:ext cx="3600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1907704" y="6093296"/>
            <a:ext cx="3600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508104" y="2636912"/>
            <a:ext cx="3096344" cy="2304256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10800000" flipH="1" flipV="1">
            <a:off x="899592" y="0"/>
            <a:ext cx="7632848" cy="548680"/>
          </a:xfrm>
        </p:spPr>
        <p:txBody>
          <a:bodyPr>
            <a:normAutofit fontScale="90000"/>
          </a:bodyPr>
          <a:lstStyle/>
          <a:p>
            <a:pPr algn="l"/>
            <a:r>
              <a:rPr lang="fr-FR" sz="1800" smtClean="0"/>
              <a:t> </a:t>
            </a:r>
            <a:r>
              <a:rPr lang="fr-FR" sz="1800" smtClean="0"/>
              <a:t>	</a:t>
            </a:r>
            <a:r>
              <a:rPr lang="fr-FR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Exo </a:t>
            </a:r>
            <a:r>
              <a:rPr lang="fr-F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sz="3200" dirty="0" smtClean="0">
                <a:solidFill>
                  <a:srgbClr val="0070C0"/>
                </a:solidFill>
              </a:rPr>
              <a:t>Ω</a:t>
            </a:r>
            <a:r>
              <a:rPr lang="fr-FR" sz="3200" dirty="0" smtClean="0"/>
              <a:t> désigne l’univers.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85786" y="476672"/>
            <a:ext cx="7786742" cy="6381328"/>
          </a:xfrm>
        </p:spPr>
        <p:txBody>
          <a:bodyPr>
            <a:noAutofit/>
          </a:bodyPr>
          <a:lstStyle/>
          <a:p>
            <a:pPr algn="l"/>
            <a:r>
              <a:rPr lang="fr-FR" dirty="0" smtClean="0">
                <a:solidFill>
                  <a:schemeClr val="tx1"/>
                </a:solidFill>
              </a:rPr>
              <a:t>On sait que </a:t>
            </a:r>
            <a:r>
              <a:rPr lang="fr-FR" sz="3600" dirty="0" smtClean="0">
                <a:solidFill>
                  <a:srgbClr val="0070C0"/>
                </a:solidFill>
              </a:rPr>
              <a:t>p(A) = 0,25      </a:t>
            </a:r>
            <a:r>
              <a:rPr lang="fr-FR" sz="3600" dirty="0" smtClean="0">
                <a:solidFill>
                  <a:srgbClr val="FF0000"/>
                </a:solidFill>
              </a:rPr>
              <a:t>Complétez :</a:t>
            </a:r>
            <a:endParaRPr lang="fr-FR" sz="3600" b="1" dirty="0" smtClean="0">
              <a:solidFill>
                <a:srgbClr val="FF0000"/>
              </a:solidFill>
            </a:endParaRPr>
          </a:p>
          <a:p>
            <a:pPr algn="l"/>
            <a:r>
              <a:rPr lang="fr-FR" sz="4400" dirty="0" smtClean="0">
                <a:solidFill>
                  <a:schemeClr val="tx1"/>
                </a:solidFill>
              </a:rPr>
              <a:t>p( </a:t>
            </a:r>
            <a:r>
              <a:rPr lang="fr-FR" sz="4400" dirty="0" smtClean="0">
                <a:solidFill>
                  <a:srgbClr val="0070C0"/>
                </a:solidFill>
              </a:rPr>
              <a:t>A</a:t>
            </a:r>
            <a:r>
              <a:rPr lang="fr-FR" sz="4400" dirty="0" smtClean="0">
                <a:solidFill>
                  <a:schemeClr val="tx1"/>
                </a:solidFill>
              </a:rPr>
              <a:t> U </a:t>
            </a:r>
            <a:r>
              <a:rPr lang="fr-FR" sz="4400" dirty="0" smtClean="0">
                <a:solidFill>
                  <a:srgbClr val="00B050"/>
                </a:solidFill>
              </a:rPr>
              <a:t>A</a:t>
            </a:r>
            <a:r>
              <a:rPr lang="fr-FR" sz="4400" dirty="0" smtClean="0">
                <a:solidFill>
                  <a:schemeClr val="tx1"/>
                </a:solidFill>
              </a:rPr>
              <a:t> ) = </a:t>
            </a:r>
            <a:r>
              <a:rPr lang="fr-FR" sz="4400" dirty="0" smtClean="0">
                <a:solidFill>
                  <a:srgbClr val="FF0000"/>
                </a:solidFill>
              </a:rPr>
              <a:t>1</a:t>
            </a:r>
            <a:endParaRPr lang="fr-FR" sz="4400" dirty="0" smtClean="0">
              <a:solidFill>
                <a:schemeClr val="tx1"/>
              </a:solidFill>
            </a:endParaRPr>
          </a:p>
          <a:p>
            <a:pPr algn="l"/>
            <a:r>
              <a:rPr lang="fr-FR" sz="4400" dirty="0" smtClean="0">
                <a:solidFill>
                  <a:schemeClr val="tx1"/>
                </a:solidFill>
              </a:rPr>
              <a:t>p( </a:t>
            </a:r>
            <a:r>
              <a:rPr lang="fr-FR" sz="4400" dirty="0" smtClean="0">
                <a:solidFill>
                  <a:srgbClr val="0070C0"/>
                </a:solidFill>
              </a:rPr>
              <a:t>A</a:t>
            </a:r>
            <a:r>
              <a:rPr lang="fr-FR" sz="4400" dirty="0" smtClean="0">
                <a:solidFill>
                  <a:schemeClr val="tx1"/>
                </a:solidFill>
              </a:rPr>
              <a:t> U </a:t>
            </a:r>
            <a:r>
              <a:rPr lang="el-GR" sz="4400" dirty="0" smtClean="0">
                <a:solidFill>
                  <a:schemeClr val="tx1"/>
                </a:solidFill>
              </a:rPr>
              <a:t>Ω</a:t>
            </a:r>
            <a:r>
              <a:rPr lang="fr-FR" sz="4400" dirty="0" smtClean="0">
                <a:solidFill>
                  <a:schemeClr val="tx1"/>
                </a:solidFill>
              </a:rPr>
              <a:t> ) = </a:t>
            </a:r>
            <a:r>
              <a:rPr lang="fr-FR" sz="4400" dirty="0" smtClean="0">
                <a:solidFill>
                  <a:srgbClr val="FF0000"/>
                </a:solidFill>
              </a:rPr>
              <a:t>1</a:t>
            </a:r>
            <a:endParaRPr lang="fr-FR" sz="4400" dirty="0" smtClean="0">
              <a:solidFill>
                <a:schemeClr val="tx1"/>
              </a:solidFill>
            </a:endParaRPr>
          </a:p>
          <a:p>
            <a:pPr algn="l"/>
            <a:r>
              <a:rPr lang="fr-FR" sz="4400" dirty="0" smtClean="0">
                <a:solidFill>
                  <a:schemeClr val="tx1"/>
                </a:solidFill>
              </a:rPr>
              <a:t>p( </a:t>
            </a:r>
            <a:r>
              <a:rPr lang="fr-FR" sz="4400" dirty="0" smtClean="0">
                <a:solidFill>
                  <a:srgbClr val="0070C0"/>
                </a:solidFill>
              </a:rPr>
              <a:t>A</a:t>
            </a:r>
            <a:r>
              <a:rPr lang="fr-FR" sz="4400" dirty="0" smtClean="0">
                <a:solidFill>
                  <a:schemeClr val="tx1"/>
                </a:solidFill>
              </a:rPr>
              <a:t> ∩ </a:t>
            </a:r>
            <a:r>
              <a:rPr lang="fr-FR" sz="4400" dirty="0" smtClean="0">
                <a:solidFill>
                  <a:srgbClr val="00B050"/>
                </a:solidFill>
              </a:rPr>
              <a:t>A</a:t>
            </a:r>
            <a:r>
              <a:rPr lang="fr-FR" sz="4400" dirty="0" smtClean="0">
                <a:solidFill>
                  <a:schemeClr val="tx1"/>
                </a:solidFill>
              </a:rPr>
              <a:t> ) = </a:t>
            </a:r>
            <a:r>
              <a:rPr lang="fr-FR" sz="4400" dirty="0" smtClean="0">
                <a:solidFill>
                  <a:srgbClr val="FF0000"/>
                </a:solidFill>
              </a:rPr>
              <a:t>0      </a:t>
            </a:r>
            <a:r>
              <a:rPr lang="fr-FR" sz="4400" dirty="0" smtClean="0">
                <a:solidFill>
                  <a:schemeClr val="tx1"/>
                </a:solidFill>
              </a:rPr>
              <a:t>  </a:t>
            </a:r>
            <a:r>
              <a:rPr lang="fr-FR" sz="3600" dirty="0" smtClean="0">
                <a:solidFill>
                  <a:schemeClr val="tx1"/>
                </a:solidFill>
              </a:rPr>
              <a:t>  </a:t>
            </a:r>
            <a:r>
              <a:rPr lang="el-GR" sz="4400" dirty="0" smtClean="0">
                <a:solidFill>
                  <a:srgbClr val="0070C0"/>
                </a:solidFill>
              </a:rPr>
              <a:t>Ω</a:t>
            </a:r>
            <a:r>
              <a:rPr lang="fr-FR" sz="4400" dirty="0" smtClean="0">
                <a:solidFill>
                  <a:srgbClr val="0070C0"/>
                </a:solidFill>
              </a:rPr>
              <a:t>        A</a:t>
            </a:r>
          </a:p>
          <a:p>
            <a:pPr algn="l"/>
            <a:r>
              <a:rPr lang="fr-FR" sz="4400" dirty="0" smtClean="0">
                <a:solidFill>
                  <a:schemeClr val="tx1"/>
                </a:solidFill>
              </a:rPr>
              <a:t>p( </a:t>
            </a:r>
            <a:r>
              <a:rPr lang="fr-FR" sz="4400" dirty="0" smtClean="0">
                <a:solidFill>
                  <a:srgbClr val="00B050"/>
                </a:solidFill>
              </a:rPr>
              <a:t>A</a:t>
            </a:r>
            <a:r>
              <a:rPr lang="fr-FR" sz="4400" dirty="0" smtClean="0">
                <a:solidFill>
                  <a:schemeClr val="tx1"/>
                </a:solidFill>
              </a:rPr>
              <a:t> ∩ </a:t>
            </a:r>
            <a:r>
              <a:rPr lang="el-GR" sz="4400" dirty="0" smtClean="0">
                <a:solidFill>
                  <a:schemeClr val="tx1"/>
                </a:solidFill>
              </a:rPr>
              <a:t>Ω</a:t>
            </a:r>
            <a:r>
              <a:rPr lang="fr-FR" sz="4400" dirty="0" smtClean="0">
                <a:solidFill>
                  <a:schemeClr val="tx1"/>
                </a:solidFill>
              </a:rPr>
              <a:t> ) =</a:t>
            </a:r>
            <a:r>
              <a:rPr lang="fr-FR" sz="3600" dirty="0" smtClean="0">
                <a:solidFill>
                  <a:schemeClr val="tx1"/>
                </a:solidFill>
              </a:rPr>
              <a:t>	</a:t>
            </a:r>
            <a:r>
              <a:rPr lang="fr-FR" sz="4000" dirty="0" smtClean="0">
                <a:solidFill>
                  <a:srgbClr val="FF0000"/>
                </a:solidFill>
              </a:rPr>
              <a:t>0,75</a:t>
            </a:r>
            <a:r>
              <a:rPr lang="fr-FR" sz="3600" dirty="0" smtClean="0">
                <a:solidFill>
                  <a:schemeClr val="tx1"/>
                </a:solidFill>
              </a:rPr>
              <a:t>	</a:t>
            </a:r>
          </a:p>
          <a:p>
            <a:pPr algn="l"/>
            <a:r>
              <a:rPr lang="fr-FR" sz="4400" dirty="0" smtClean="0">
                <a:solidFill>
                  <a:schemeClr val="tx1"/>
                </a:solidFill>
              </a:rPr>
              <a:t>p </a:t>
            </a:r>
            <a:r>
              <a:rPr lang="fr-FR" sz="4400" baseline="-25000" dirty="0" smtClean="0">
                <a:solidFill>
                  <a:srgbClr val="0070C0"/>
                </a:solidFill>
              </a:rPr>
              <a:t>A</a:t>
            </a:r>
            <a:r>
              <a:rPr lang="fr-FR" sz="4400" baseline="-25000" dirty="0" smtClean="0">
                <a:solidFill>
                  <a:schemeClr val="tx1"/>
                </a:solidFill>
              </a:rPr>
              <a:t> </a:t>
            </a:r>
            <a:r>
              <a:rPr lang="fr-FR" sz="4400" dirty="0" smtClean="0">
                <a:solidFill>
                  <a:schemeClr val="tx1"/>
                </a:solidFill>
              </a:rPr>
              <a:t>( </a:t>
            </a:r>
            <a:r>
              <a:rPr lang="fr-FR" sz="4400" dirty="0" smtClean="0">
                <a:solidFill>
                  <a:srgbClr val="00B050"/>
                </a:solidFill>
              </a:rPr>
              <a:t>A</a:t>
            </a:r>
            <a:r>
              <a:rPr lang="fr-FR" sz="4400" dirty="0" smtClean="0">
                <a:solidFill>
                  <a:schemeClr val="tx1"/>
                </a:solidFill>
              </a:rPr>
              <a:t> ) = </a:t>
            </a:r>
            <a:r>
              <a:rPr lang="fr-FR" sz="4400" dirty="0" smtClean="0">
                <a:solidFill>
                  <a:srgbClr val="FF0000"/>
                </a:solidFill>
              </a:rPr>
              <a:t>0</a:t>
            </a:r>
            <a:r>
              <a:rPr lang="fr-FR" sz="4400" dirty="0" smtClean="0">
                <a:solidFill>
                  <a:schemeClr val="tx1"/>
                </a:solidFill>
              </a:rPr>
              <a:t>   </a:t>
            </a:r>
          </a:p>
          <a:p>
            <a:pPr algn="l"/>
            <a:r>
              <a:rPr lang="fr-FR" sz="4400" dirty="0" smtClean="0">
                <a:solidFill>
                  <a:schemeClr val="tx1"/>
                </a:solidFill>
              </a:rPr>
              <a:t>p </a:t>
            </a:r>
            <a:r>
              <a:rPr lang="fr-FR" sz="4400" baseline="-25000" dirty="0" smtClean="0">
                <a:solidFill>
                  <a:srgbClr val="00B050"/>
                </a:solidFill>
              </a:rPr>
              <a:t>A</a:t>
            </a:r>
            <a:r>
              <a:rPr lang="fr-FR" sz="4400" baseline="-25000" dirty="0" smtClean="0">
                <a:solidFill>
                  <a:schemeClr val="tx1"/>
                </a:solidFill>
              </a:rPr>
              <a:t> </a:t>
            </a:r>
            <a:r>
              <a:rPr lang="fr-FR" sz="4400" dirty="0" smtClean="0">
                <a:solidFill>
                  <a:schemeClr val="tx1"/>
                </a:solidFill>
              </a:rPr>
              <a:t>( </a:t>
            </a:r>
            <a:r>
              <a:rPr lang="fr-FR" sz="4400" dirty="0" smtClean="0">
                <a:solidFill>
                  <a:srgbClr val="0070C0"/>
                </a:solidFill>
              </a:rPr>
              <a:t>A</a:t>
            </a:r>
            <a:r>
              <a:rPr lang="fr-FR" sz="4400" dirty="0" smtClean="0">
                <a:solidFill>
                  <a:schemeClr val="tx1"/>
                </a:solidFill>
              </a:rPr>
              <a:t> ) = </a:t>
            </a:r>
            <a:r>
              <a:rPr lang="fr-FR" sz="4400" dirty="0" smtClean="0">
                <a:solidFill>
                  <a:srgbClr val="FF0000"/>
                </a:solidFill>
              </a:rPr>
              <a:t>0</a:t>
            </a:r>
            <a:endParaRPr lang="fr-FR" sz="4400" dirty="0" smtClean="0">
              <a:solidFill>
                <a:schemeClr val="tx1"/>
              </a:solidFill>
            </a:endParaRPr>
          </a:p>
          <a:p>
            <a:pPr algn="l"/>
            <a:r>
              <a:rPr lang="fr-FR" sz="4400" dirty="0" smtClean="0">
                <a:solidFill>
                  <a:schemeClr val="tx1"/>
                </a:solidFill>
              </a:rPr>
              <a:t>p </a:t>
            </a:r>
            <a:r>
              <a:rPr lang="el-GR" sz="4400" baseline="-25000" dirty="0" smtClean="0">
                <a:solidFill>
                  <a:schemeClr val="tx1"/>
                </a:solidFill>
              </a:rPr>
              <a:t>Ω</a:t>
            </a:r>
            <a:r>
              <a:rPr lang="fr-FR" sz="4400" baseline="-25000" dirty="0" smtClean="0">
                <a:solidFill>
                  <a:schemeClr val="tx1"/>
                </a:solidFill>
              </a:rPr>
              <a:t> </a:t>
            </a:r>
            <a:r>
              <a:rPr lang="fr-FR" sz="4400" dirty="0" smtClean="0">
                <a:solidFill>
                  <a:schemeClr val="tx1"/>
                </a:solidFill>
              </a:rPr>
              <a:t>( </a:t>
            </a:r>
            <a:r>
              <a:rPr lang="fr-FR" sz="4400" dirty="0" smtClean="0">
                <a:solidFill>
                  <a:srgbClr val="00B050"/>
                </a:solidFill>
              </a:rPr>
              <a:t>A</a:t>
            </a:r>
            <a:r>
              <a:rPr lang="fr-FR" sz="4400" dirty="0" smtClean="0">
                <a:solidFill>
                  <a:schemeClr val="tx1"/>
                </a:solidFill>
              </a:rPr>
              <a:t> )	= </a:t>
            </a:r>
            <a:r>
              <a:rPr lang="fr-FR" sz="4400" dirty="0" smtClean="0">
                <a:solidFill>
                  <a:srgbClr val="FF0000"/>
                </a:solidFill>
              </a:rPr>
              <a:t>0,75    </a:t>
            </a:r>
            <a:r>
              <a:rPr lang="fr-FR" sz="4400" dirty="0" smtClean="0">
                <a:solidFill>
                  <a:schemeClr val="tx1"/>
                </a:solidFill>
              </a:rPr>
              <a:t>    p </a:t>
            </a:r>
            <a:r>
              <a:rPr lang="fr-FR" sz="4400" baseline="-25000" dirty="0" smtClean="0">
                <a:solidFill>
                  <a:srgbClr val="0070C0"/>
                </a:solidFill>
              </a:rPr>
              <a:t>A</a:t>
            </a:r>
            <a:r>
              <a:rPr lang="fr-FR" sz="4400" baseline="-25000" dirty="0" smtClean="0">
                <a:solidFill>
                  <a:schemeClr val="tx1"/>
                </a:solidFill>
              </a:rPr>
              <a:t> </a:t>
            </a:r>
            <a:r>
              <a:rPr lang="fr-FR" sz="4400" dirty="0" smtClean="0">
                <a:solidFill>
                  <a:schemeClr val="tx1"/>
                </a:solidFill>
              </a:rPr>
              <a:t>( </a:t>
            </a:r>
            <a:r>
              <a:rPr lang="el-GR" sz="4400" dirty="0" smtClean="0">
                <a:solidFill>
                  <a:schemeClr val="tx1"/>
                </a:solidFill>
              </a:rPr>
              <a:t>Ω</a:t>
            </a:r>
            <a:r>
              <a:rPr lang="fr-FR" sz="4400" dirty="0" smtClean="0">
                <a:solidFill>
                  <a:schemeClr val="tx1"/>
                </a:solidFill>
              </a:rPr>
              <a:t> ) = </a:t>
            </a:r>
            <a:r>
              <a:rPr lang="fr-FR" sz="4400" dirty="0" smtClean="0">
                <a:solidFill>
                  <a:srgbClr val="FF0000"/>
                </a:solidFill>
              </a:rPr>
              <a:t>1</a:t>
            </a:r>
            <a:endParaRPr lang="fr-FR" sz="4400" dirty="0" smtClean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04248" y="2780928"/>
            <a:ext cx="1512168" cy="100811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/>
          <p:cNvCxnSpPr/>
          <p:nvPr/>
        </p:nvCxnSpPr>
        <p:spPr>
          <a:xfrm>
            <a:off x="1259632" y="5517232"/>
            <a:ext cx="3600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1835696" y="4509120"/>
            <a:ext cx="3600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411760" y="2924944"/>
            <a:ext cx="3600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411760" y="1268760"/>
            <a:ext cx="3600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1475656" y="3717032"/>
            <a:ext cx="3600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1907704" y="6093296"/>
            <a:ext cx="3600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6293" y="342814"/>
            <a:ext cx="7886700" cy="6515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2°) </a:t>
            </a:r>
            <a:r>
              <a:rPr lang="fr-FR" u="sng" dirty="0" smtClean="0"/>
              <a:t>Probabilité</a:t>
            </a:r>
            <a:r>
              <a:rPr lang="fr-FR" dirty="0" smtClean="0"/>
              <a:t> d’un événement :</a:t>
            </a:r>
          </a:p>
          <a:p>
            <a:pPr marL="0" indent="0">
              <a:buNone/>
            </a:pPr>
            <a:r>
              <a:rPr lang="fr-FR" dirty="0" smtClean="0"/>
              <a:t>               </a:t>
            </a:r>
            <a:r>
              <a:rPr lang="fr-FR" dirty="0" err="1" smtClean="0"/>
              <a:t>n</a:t>
            </a:r>
            <a:r>
              <a:rPr lang="fr-FR" baseline="-25000" dirty="0" err="1" smtClean="0"/>
              <a:t>B</a:t>
            </a:r>
            <a:r>
              <a:rPr lang="fr-FR" dirty="0" smtClean="0"/>
              <a:t> 	 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p(B) = 		</a:t>
            </a:r>
          </a:p>
          <a:p>
            <a:pPr marL="0" indent="0">
              <a:buNone/>
            </a:pPr>
            <a:r>
              <a:rPr lang="fr-FR" dirty="0" smtClean="0"/>
              <a:t>               N 		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en équiprobabilité ! </a:t>
            </a:r>
            <a:r>
              <a:rPr lang="fr-FR" sz="2600" dirty="0" smtClean="0"/>
              <a:t>Lorsque tous les événements élémentaires ont la même probabilité d’arriver !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Contrexemple : </a:t>
            </a:r>
            <a:r>
              <a:rPr lang="fr-FR" dirty="0" smtClean="0"/>
              <a:t>un dé truqué où le 6 a 3 fois plus de chances de sortir qu’un autre nombre.</a:t>
            </a:r>
          </a:p>
          <a:p>
            <a:pPr marL="0" indent="0">
              <a:buNone/>
            </a:pPr>
            <a:r>
              <a:rPr lang="fr-FR" dirty="0" smtClean="0"/>
              <a:t>p(6) = 3 p(1) = 3t  </a:t>
            </a:r>
            <a:r>
              <a:rPr lang="fr-FR" dirty="0" smtClean="0">
                <a:solidFill>
                  <a:srgbClr val="0070C0"/>
                </a:solidFill>
              </a:rPr>
              <a:t>et</a:t>
            </a:r>
            <a:r>
              <a:rPr lang="fr-FR" dirty="0" smtClean="0"/>
              <a:t>   p(1) + p(2) + … + p(6) = 1</a:t>
            </a:r>
          </a:p>
          <a:p>
            <a:pPr marL="0" indent="0">
              <a:buNone/>
            </a:pPr>
            <a:r>
              <a:rPr lang="fr-FR" dirty="0" smtClean="0"/>
              <a:t>        </a:t>
            </a:r>
            <a:r>
              <a:rPr lang="fr-FR" sz="2800" dirty="0" smtClean="0"/>
              <a:t>t + t + t + t + t + ( 3t ) = 1          8t = 1          t = 1/8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        p(1) = p(2) = … = p(5) = </a:t>
            </a:r>
            <a:r>
              <a:rPr lang="fr-FR" dirty="0" smtClean="0">
                <a:solidFill>
                  <a:srgbClr val="FF0000"/>
                </a:solidFill>
              </a:rPr>
              <a:t>1/8</a:t>
            </a:r>
            <a:r>
              <a:rPr lang="fr-FR" dirty="0" smtClean="0"/>
              <a:t>  </a:t>
            </a:r>
            <a:r>
              <a:rPr lang="fr-FR" dirty="0" smtClean="0">
                <a:solidFill>
                  <a:srgbClr val="0070C0"/>
                </a:solidFill>
              </a:rPr>
              <a:t>et  </a:t>
            </a:r>
            <a:r>
              <a:rPr lang="fr-FR" dirty="0" smtClean="0"/>
              <a:t> p(6) = </a:t>
            </a:r>
            <a:r>
              <a:rPr lang="fr-FR" dirty="0" smtClean="0">
                <a:solidFill>
                  <a:srgbClr val="FF0000"/>
                </a:solidFill>
              </a:rPr>
              <a:t>3/8</a:t>
            </a:r>
            <a:r>
              <a:rPr lang="fr-FR" dirty="0" smtClean="0"/>
              <a:t>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Rectangle 3"/>
          <p:cNvSpPr/>
          <p:nvPr/>
        </p:nvSpPr>
        <p:spPr>
          <a:xfrm>
            <a:off x="611560" y="980728"/>
            <a:ext cx="2376264" cy="1710598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cxnSp>
        <p:nvCxnSpPr>
          <p:cNvPr id="6" name="Connecteur droit 5"/>
          <p:cNvCxnSpPr/>
          <p:nvPr/>
        </p:nvCxnSpPr>
        <p:spPr>
          <a:xfrm>
            <a:off x="1763688" y="1844824"/>
            <a:ext cx="108012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lèche droite 4"/>
          <p:cNvSpPr/>
          <p:nvPr/>
        </p:nvSpPr>
        <p:spPr>
          <a:xfrm>
            <a:off x="683568" y="6093296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Double flèche horizontale 6"/>
          <p:cNvSpPr/>
          <p:nvPr/>
        </p:nvSpPr>
        <p:spPr>
          <a:xfrm>
            <a:off x="683568" y="5445224"/>
            <a:ext cx="648072" cy="3600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Double flèche horizontale 7"/>
          <p:cNvSpPr/>
          <p:nvPr/>
        </p:nvSpPr>
        <p:spPr>
          <a:xfrm>
            <a:off x="5004048" y="5445224"/>
            <a:ext cx="648072" cy="3600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Double flèche horizontale 8"/>
          <p:cNvSpPr/>
          <p:nvPr/>
        </p:nvSpPr>
        <p:spPr>
          <a:xfrm>
            <a:off x="6588224" y="5445224"/>
            <a:ext cx="648072" cy="3600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0489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6293" y="342814"/>
            <a:ext cx="7886700" cy="6515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3°) </a:t>
            </a:r>
            <a:r>
              <a:rPr lang="fr-FR" u="sng" dirty="0" smtClean="0"/>
              <a:t>Probabilité conditionnelle</a:t>
            </a:r>
            <a:r>
              <a:rPr lang="fr-FR" dirty="0" smtClean="0"/>
              <a:t> </a:t>
            </a:r>
            <a:r>
              <a:rPr lang="fr-FR" sz="2800" dirty="0" smtClean="0"/>
              <a:t>d’un événement 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dirty="0" err="1" smtClean="0"/>
              <a:t>p</a:t>
            </a:r>
            <a:r>
              <a:rPr lang="fr-FR" baseline="-25000" dirty="0" err="1" smtClean="0">
                <a:solidFill>
                  <a:srgbClr val="FF0000"/>
                </a:solidFill>
              </a:rPr>
              <a:t>A</a:t>
            </a:r>
            <a:r>
              <a:rPr lang="fr-FR" dirty="0" smtClean="0"/>
              <a:t>(B) = probabilité de B </a:t>
            </a:r>
            <a:r>
              <a:rPr lang="fr-FR" dirty="0" smtClean="0">
                <a:solidFill>
                  <a:srgbClr val="FF0000"/>
                </a:solidFill>
              </a:rPr>
              <a:t>sachant A                </a:t>
            </a:r>
            <a:endParaRPr lang="fr-FR" b="1" baseline="-25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/>
              <a:t>          = p(B </a:t>
            </a:r>
            <a:r>
              <a:rPr lang="fr-FR" dirty="0" smtClean="0">
                <a:solidFill>
                  <a:srgbClr val="FF0000"/>
                </a:solidFill>
              </a:rPr>
              <a:t>lorsque A est réalisé </a:t>
            </a:r>
            <a:r>
              <a:rPr lang="fr-FR" dirty="0" smtClean="0"/>
              <a:t>)</a:t>
            </a:r>
            <a:r>
              <a:rPr lang="fr-FR" dirty="0" smtClean="0">
                <a:solidFill>
                  <a:srgbClr val="FF0000"/>
                </a:solidFill>
              </a:rPr>
              <a:t>                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		 </a:t>
            </a:r>
            <a:r>
              <a:rPr lang="fr-FR" dirty="0" smtClean="0"/>
              <a:t>…</a:t>
            </a:r>
            <a:r>
              <a:rPr lang="fr-FR" b="1" baseline="-25000" dirty="0" smtClean="0"/>
              <a:t> </a:t>
            </a:r>
            <a:endParaRPr lang="fr-FR" dirty="0" smtClean="0"/>
          </a:p>
          <a:p>
            <a:pPr marL="0" indent="0">
              <a:buNone/>
            </a:pPr>
            <a:r>
              <a:rPr lang="fr-FR" dirty="0" err="1" smtClean="0"/>
              <a:t>p</a:t>
            </a:r>
            <a:r>
              <a:rPr lang="fr-FR" baseline="-25000" dirty="0" err="1" smtClean="0"/>
              <a:t>A</a:t>
            </a:r>
            <a:r>
              <a:rPr lang="fr-FR" dirty="0" smtClean="0"/>
              <a:t>(B) =</a:t>
            </a:r>
          </a:p>
          <a:p>
            <a:pPr marL="0" indent="0">
              <a:buNone/>
            </a:pPr>
            <a:r>
              <a:rPr lang="fr-FR" dirty="0" smtClean="0"/>
              <a:t>		…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11560" y="2276872"/>
            <a:ext cx="3024336" cy="1566582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cxnSp>
        <p:nvCxnSpPr>
          <p:cNvPr id="6" name="Connecteur droit 5"/>
          <p:cNvCxnSpPr/>
          <p:nvPr/>
        </p:nvCxnSpPr>
        <p:spPr>
          <a:xfrm>
            <a:off x="1979712" y="2996952"/>
            <a:ext cx="136815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4" descr="chapit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2149" y="4293096"/>
            <a:ext cx="4182059" cy="685896"/>
          </a:xfrm>
          <a:prstGeom prst="rect">
            <a:avLst/>
          </a:prstGeom>
        </p:spPr>
      </p:pic>
      <p:pic>
        <p:nvPicPr>
          <p:cNvPr id="7" name="Image 6" descr="proba conditionnell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5736" y="5085184"/>
            <a:ext cx="6379066" cy="43204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0489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6293" y="342814"/>
            <a:ext cx="7886700" cy="6515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3°) </a:t>
            </a:r>
            <a:r>
              <a:rPr lang="fr-FR" u="sng" dirty="0" smtClean="0"/>
              <a:t>Probabilité conditionnelle</a:t>
            </a:r>
            <a:r>
              <a:rPr lang="fr-FR" dirty="0" smtClean="0"/>
              <a:t> </a:t>
            </a:r>
            <a:r>
              <a:rPr lang="fr-FR" sz="2800" dirty="0" smtClean="0"/>
              <a:t>d’un événement 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dirty="0" err="1" smtClean="0"/>
              <a:t>p</a:t>
            </a:r>
            <a:r>
              <a:rPr lang="fr-FR" baseline="-25000" dirty="0" err="1" smtClean="0">
                <a:solidFill>
                  <a:srgbClr val="FF0000"/>
                </a:solidFill>
              </a:rPr>
              <a:t>A</a:t>
            </a:r>
            <a:r>
              <a:rPr lang="fr-FR" dirty="0" smtClean="0"/>
              <a:t>(B) = probabilité de B </a:t>
            </a:r>
            <a:r>
              <a:rPr lang="fr-FR" dirty="0" smtClean="0">
                <a:solidFill>
                  <a:srgbClr val="FF0000"/>
                </a:solidFill>
              </a:rPr>
              <a:t>sachant A                </a:t>
            </a:r>
            <a:endParaRPr lang="fr-FR" b="1" baseline="-25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/>
              <a:t>          = p(B </a:t>
            </a:r>
            <a:r>
              <a:rPr lang="fr-FR" dirty="0" smtClean="0">
                <a:solidFill>
                  <a:srgbClr val="FF0000"/>
                </a:solidFill>
              </a:rPr>
              <a:t>lorsque A est réalisé </a:t>
            </a:r>
            <a:r>
              <a:rPr lang="fr-FR" dirty="0" smtClean="0"/>
              <a:t>)</a:t>
            </a:r>
            <a:r>
              <a:rPr lang="fr-FR" dirty="0" smtClean="0">
                <a:solidFill>
                  <a:srgbClr val="FF0000"/>
                </a:solidFill>
              </a:rPr>
              <a:t>        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	     </a:t>
            </a:r>
            <a:r>
              <a:rPr lang="fr-FR" dirty="0" smtClean="0"/>
              <a:t>p(A ∩ B)</a:t>
            </a:r>
            <a:r>
              <a:rPr lang="fr-FR" b="1" baseline="-25000" dirty="0" smtClean="0"/>
              <a:t> </a:t>
            </a:r>
            <a:endParaRPr lang="fr-FR" dirty="0" smtClean="0"/>
          </a:p>
          <a:p>
            <a:pPr marL="0" indent="0">
              <a:buNone/>
            </a:pPr>
            <a:r>
              <a:rPr lang="fr-FR" dirty="0" err="1" smtClean="0"/>
              <a:t>p</a:t>
            </a:r>
            <a:r>
              <a:rPr lang="fr-FR" baseline="-25000" dirty="0" err="1" smtClean="0"/>
              <a:t>A</a:t>
            </a:r>
            <a:r>
              <a:rPr lang="fr-FR" dirty="0" smtClean="0"/>
              <a:t>(B) =                     </a:t>
            </a:r>
          </a:p>
          <a:p>
            <a:pPr marL="0" indent="0">
              <a:buNone/>
            </a:pPr>
            <a:r>
              <a:rPr lang="fr-FR" dirty="0" smtClean="0"/>
              <a:t>	        p(A)</a:t>
            </a:r>
          </a:p>
          <a:p>
            <a:pPr marL="0" indent="0">
              <a:buNone/>
            </a:pPr>
            <a:r>
              <a:rPr lang="fr-FR" dirty="0" smtClean="0"/>
              <a:t>  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11560" y="2132856"/>
            <a:ext cx="3024336" cy="1710598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cxnSp>
        <p:nvCxnSpPr>
          <p:cNvPr id="6" name="Connecteur droit 5"/>
          <p:cNvCxnSpPr/>
          <p:nvPr/>
        </p:nvCxnSpPr>
        <p:spPr>
          <a:xfrm>
            <a:off x="1979712" y="2996952"/>
            <a:ext cx="1512168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40489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2049</TotalTime>
  <Words>857</Words>
  <Application>Microsoft Office PowerPoint</Application>
  <PresentationFormat>Affichage à l'écran (4:3)</PresentationFormat>
  <Paragraphs>705</Paragraphs>
  <Slides>69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69</vt:i4>
      </vt:variant>
    </vt:vector>
  </HeadingPairs>
  <TitlesOfParts>
    <vt:vector size="70" baseType="lpstr">
      <vt:lpstr>Thème Office</vt:lpstr>
      <vt:lpstr>       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 </vt:lpstr>
      <vt:lpstr> </vt:lpstr>
      <vt:lpstr> </vt:lpstr>
      <vt:lpstr> </vt:lpstr>
      <vt:lpstr> </vt:lpstr>
      <vt:lpstr> </vt:lpstr>
      <vt:lpstr>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Exo : Ω désigne l’univers.</vt:lpstr>
      <vt:lpstr>  Exo : Ω désigne l’univers.</vt:lpstr>
    </vt:vector>
  </TitlesOfParts>
  <Company>mlk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Exercice :</dc:title>
  <dc:creator> </dc:creator>
  <cp:lastModifiedBy>didier catherin</cp:lastModifiedBy>
  <cp:revision>202</cp:revision>
  <dcterms:created xsi:type="dcterms:W3CDTF">2015-01-22T08:26:59Z</dcterms:created>
  <dcterms:modified xsi:type="dcterms:W3CDTF">2022-05-17T14:36:28Z</dcterms:modified>
</cp:coreProperties>
</file>