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391" r:id="rId3"/>
    <p:sldId id="474" r:id="rId4"/>
    <p:sldId id="439" r:id="rId5"/>
    <p:sldId id="440" r:id="rId6"/>
    <p:sldId id="392" r:id="rId7"/>
    <p:sldId id="443" r:id="rId8"/>
    <p:sldId id="444" r:id="rId9"/>
    <p:sldId id="445" r:id="rId10"/>
    <p:sldId id="446" r:id="rId11"/>
    <p:sldId id="447" r:id="rId12"/>
    <p:sldId id="450" r:id="rId13"/>
    <p:sldId id="448" r:id="rId14"/>
    <p:sldId id="395" r:id="rId15"/>
    <p:sldId id="396" r:id="rId16"/>
    <p:sldId id="475" r:id="rId17"/>
    <p:sldId id="397" r:id="rId18"/>
    <p:sldId id="476" r:id="rId19"/>
    <p:sldId id="399" r:id="rId20"/>
    <p:sldId id="451" r:id="rId21"/>
    <p:sldId id="452" r:id="rId22"/>
    <p:sldId id="454" r:id="rId23"/>
    <p:sldId id="477" r:id="rId24"/>
    <p:sldId id="400" r:id="rId25"/>
    <p:sldId id="455" r:id="rId26"/>
    <p:sldId id="456" r:id="rId27"/>
    <p:sldId id="404" r:id="rId28"/>
    <p:sldId id="405" r:id="rId29"/>
    <p:sldId id="479" r:id="rId30"/>
    <p:sldId id="457" r:id="rId31"/>
    <p:sldId id="458" r:id="rId32"/>
    <p:sldId id="459" r:id="rId33"/>
    <p:sldId id="460" r:id="rId34"/>
    <p:sldId id="461" r:id="rId35"/>
    <p:sldId id="462" r:id="rId36"/>
    <p:sldId id="480" r:id="rId37"/>
    <p:sldId id="442" r:id="rId38"/>
    <p:sldId id="463" r:id="rId39"/>
    <p:sldId id="481" r:id="rId40"/>
    <p:sldId id="465" r:id="rId41"/>
    <p:sldId id="482" r:id="rId42"/>
    <p:sldId id="466" r:id="rId43"/>
    <p:sldId id="483" r:id="rId44"/>
    <p:sldId id="403" r:id="rId45"/>
    <p:sldId id="467" r:id="rId46"/>
    <p:sldId id="468" r:id="rId47"/>
    <p:sldId id="469" r:id="rId48"/>
    <p:sldId id="470" r:id="rId49"/>
    <p:sldId id="484" r:id="rId50"/>
    <p:sldId id="471" r:id="rId51"/>
    <p:sldId id="485" r:id="rId52"/>
    <p:sldId id="489" r:id="rId53"/>
    <p:sldId id="486" r:id="rId54"/>
    <p:sldId id="488" r:id="rId55"/>
    <p:sldId id="490" r:id="rId56"/>
    <p:sldId id="491" r:id="rId57"/>
    <p:sldId id="494" r:id="rId58"/>
    <p:sldId id="493" r:id="rId59"/>
    <p:sldId id="495" r:id="rId60"/>
    <p:sldId id="406" r:id="rId61"/>
    <p:sldId id="487" r:id="rId62"/>
    <p:sldId id="472" r:id="rId63"/>
    <p:sldId id="473" r:id="rId64"/>
    <p:sldId id="401" r:id="rId6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50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F595-11AF-4FEC-A875-4A976713706D}" type="datetimeFigureOut">
              <a:rPr lang="fr-FR" smtClean="0"/>
              <a:pPr/>
              <a:t>17/02/2022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51721-2346-4CF3-9C74-CFF4562CD6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F595-11AF-4FEC-A875-4A976713706D}" type="datetimeFigureOut">
              <a:rPr lang="fr-FR" smtClean="0"/>
              <a:pPr/>
              <a:t>17/02/2022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51721-2346-4CF3-9C74-CFF4562CD6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F595-11AF-4FEC-A875-4A976713706D}" type="datetimeFigureOut">
              <a:rPr lang="fr-FR" smtClean="0"/>
              <a:pPr/>
              <a:t>17/02/2022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51721-2346-4CF3-9C74-CFF4562CD6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F595-11AF-4FEC-A875-4A976713706D}" type="datetimeFigureOut">
              <a:rPr lang="fr-FR" smtClean="0"/>
              <a:pPr/>
              <a:t>17/02/2022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51721-2346-4CF3-9C74-CFF4562CD6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F595-11AF-4FEC-A875-4A976713706D}" type="datetimeFigureOut">
              <a:rPr lang="fr-FR" smtClean="0"/>
              <a:pPr/>
              <a:t>17/02/2022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51721-2346-4CF3-9C74-CFF4562CD6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F595-11AF-4FEC-A875-4A976713706D}" type="datetimeFigureOut">
              <a:rPr lang="fr-FR" smtClean="0"/>
              <a:pPr/>
              <a:t>17/02/2022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51721-2346-4CF3-9C74-CFF4562CD6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F595-11AF-4FEC-A875-4A976713706D}" type="datetimeFigureOut">
              <a:rPr lang="fr-FR" smtClean="0"/>
              <a:pPr/>
              <a:t>17/02/2022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51721-2346-4CF3-9C74-CFF4562CD6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F595-11AF-4FEC-A875-4A976713706D}" type="datetimeFigureOut">
              <a:rPr lang="fr-FR" smtClean="0"/>
              <a:pPr/>
              <a:t>17/02/2022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51721-2346-4CF3-9C74-CFF4562CD6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F595-11AF-4FEC-A875-4A976713706D}" type="datetimeFigureOut">
              <a:rPr lang="fr-FR" smtClean="0"/>
              <a:pPr/>
              <a:t>17/02/2022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51721-2346-4CF3-9C74-CFF4562CD6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F595-11AF-4FEC-A875-4A976713706D}" type="datetimeFigureOut">
              <a:rPr lang="fr-FR" smtClean="0"/>
              <a:pPr/>
              <a:t>17/02/2022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51721-2346-4CF3-9C74-CFF4562CD6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F595-11AF-4FEC-A875-4A976713706D}" type="datetimeFigureOut">
              <a:rPr lang="fr-FR" smtClean="0"/>
              <a:pPr/>
              <a:t>17/02/2022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51721-2346-4CF3-9C74-CFF4562CD6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DF595-11AF-4FEC-A875-4A976713706D}" type="datetimeFigureOut">
              <a:rPr lang="fr-FR" smtClean="0"/>
              <a:pPr/>
              <a:t>17/02/2022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51721-2346-4CF3-9C74-CFF4562CD6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fr-FR" sz="5400" b="1" dirty="0" smtClean="0">
                <a:solidFill>
                  <a:srgbClr val="FF0000"/>
                </a:solidFill>
              </a:rPr>
              <a:t>   Trigonométrie</a:t>
            </a:r>
          </a:p>
          <a:p>
            <a:pPr>
              <a:buNone/>
            </a:pPr>
            <a:r>
              <a:rPr lang="fr-FR" sz="3600" b="1" dirty="0" smtClean="0">
                <a:solidFill>
                  <a:srgbClr val="92D050"/>
                </a:solidFill>
              </a:rPr>
              <a:t>Exercice 10 : </a:t>
            </a:r>
          </a:p>
          <a:p>
            <a:pPr>
              <a:buNone/>
            </a:pPr>
            <a:r>
              <a:rPr lang="fr-FR" dirty="0" smtClean="0"/>
              <a:t>Soient deux nombres complexes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et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baseline="-25000" dirty="0" smtClean="0"/>
              <a:t>     </a:t>
            </a:r>
          </a:p>
          <a:p>
            <a:pPr>
              <a:buNone/>
            </a:pPr>
            <a:r>
              <a:rPr lang="fr-FR" baseline="-25000" dirty="0" smtClean="0"/>
              <a:t>				</a:t>
            </a:r>
            <a:r>
              <a:rPr lang="fr-FR" dirty="0" smtClean="0"/>
              <a:t> d’arguments respectifs 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et </a:t>
            </a:r>
            <a:r>
              <a:rPr lang="fr-FR" dirty="0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1°) </a:t>
            </a:r>
            <a:r>
              <a:rPr lang="fr-FR" dirty="0" smtClean="0"/>
              <a:t>Déterminez les formes algébrique et exponentielle de leur produit.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2°)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cos(a + b)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sin(a + b)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3°)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 2x 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4°)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cos² 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sin² x </a:t>
            </a:r>
            <a:r>
              <a:rPr lang="fr-FR" dirty="0" smtClean="0"/>
              <a:t>en fonction de 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 2x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1°)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= 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 </a:t>
            </a:r>
            <a:r>
              <a:rPr lang="fr-FR" dirty="0" smtClean="0"/>
              <a:t>e</a:t>
            </a:r>
            <a:r>
              <a:rPr lang="fr-FR" b="1" baseline="30000" dirty="0" smtClean="0"/>
              <a:t>i(</a:t>
            </a:r>
            <a:r>
              <a:rPr lang="fr-FR" b="1" baseline="30000" dirty="0" smtClean="0">
                <a:solidFill>
                  <a:srgbClr val="0070C0"/>
                </a:solidFill>
              </a:rPr>
              <a:t>a</a:t>
            </a:r>
            <a:r>
              <a:rPr lang="fr-FR" b="1" baseline="30000" dirty="0" smtClean="0">
                <a:solidFill>
                  <a:srgbClr val="00B050"/>
                </a:solidFill>
              </a:rPr>
              <a:t>+</a:t>
            </a:r>
            <a:r>
              <a:rPr lang="fr-FR" b="1" baseline="30000" dirty="0" smtClean="0">
                <a:solidFill>
                  <a:srgbClr val="0070C0"/>
                </a:solidFill>
              </a:rPr>
              <a:t>b</a:t>
            </a:r>
            <a:r>
              <a:rPr lang="fr-FR" b="1" baseline="30000" dirty="0" smtClean="0"/>
              <a:t>)</a:t>
            </a:r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          =</a:t>
            </a:r>
            <a:r>
              <a:rPr lang="fr-FR" dirty="0" smtClean="0">
                <a:solidFill>
                  <a:srgbClr val="FF0000"/>
                </a:solidFill>
              </a:rPr>
              <a:t>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cos(a + 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sin(a + b) 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2°)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cos(a + b)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sin(a + b)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 </a:t>
            </a:r>
            <a:endParaRPr lang="fr-FR" b="1" baseline="30000" dirty="0" smtClean="0"/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cos(b)  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			   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cos(a) </a:t>
            </a:r>
            <a:r>
              <a:rPr lang="fr-FR" dirty="0" smtClean="0"/>
              <a:t>+ i² </a:t>
            </a:r>
            <a:r>
              <a:rPr lang="fr-FR" dirty="0" smtClean="0">
                <a:solidFill>
                  <a:srgbClr val="0070C0"/>
                </a:solidFill>
              </a:rPr>
              <a:t>sin(b) sin(a)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cos(b) 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			   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cos(a) </a:t>
            </a:r>
            <a:r>
              <a:rPr lang="fr-FR" dirty="0" smtClean="0"/>
              <a:t>+ (- 1) </a:t>
            </a:r>
            <a:r>
              <a:rPr lang="fr-FR" dirty="0" smtClean="0">
                <a:solidFill>
                  <a:srgbClr val="0070C0"/>
                </a:solidFill>
              </a:rPr>
              <a:t>sin(b) sin(a) </a:t>
            </a:r>
            <a:r>
              <a:rPr lang="fr-FR" dirty="0" smtClean="0"/>
              <a:t>)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932040" y="188640"/>
            <a:ext cx="1872208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483768" y="908720"/>
            <a:ext cx="5256584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1°)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= 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 </a:t>
            </a:r>
            <a:r>
              <a:rPr lang="fr-FR" dirty="0" smtClean="0"/>
              <a:t>e</a:t>
            </a:r>
            <a:r>
              <a:rPr lang="fr-FR" b="1" baseline="30000" dirty="0" smtClean="0"/>
              <a:t>i(</a:t>
            </a:r>
            <a:r>
              <a:rPr lang="fr-FR" b="1" baseline="30000" dirty="0" smtClean="0">
                <a:solidFill>
                  <a:srgbClr val="0070C0"/>
                </a:solidFill>
              </a:rPr>
              <a:t>a</a:t>
            </a:r>
            <a:r>
              <a:rPr lang="fr-FR" b="1" baseline="30000" dirty="0" smtClean="0">
                <a:solidFill>
                  <a:srgbClr val="00B050"/>
                </a:solidFill>
              </a:rPr>
              <a:t>+</a:t>
            </a:r>
            <a:r>
              <a:rPr lang="fr-FR" b="1" baseline="30000" dirty="0" smtClean="0">
                <a:solidFill>
                  <a:srgbClr val="0070C0"/>
                </a:solidFill>
              </a:rPr>
              <a:t>b</a:t>
            </a:r>
            <a:r>
              <a:rPr lang="fr-FR" b="1" baseline="30000" dirty="0" smtClean="0"/>
              <a:t>)</a:t>
            </a:r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          =</a:t>
            </a:r>
            <a:r>
              <a:rPr lang="fr-FR" dirty="0" smtClean="0">
                <a:solidFill>
                  <a:srgbClr val="FF0000"/>
                </a:solidFill>
              </a:rPr>
              <a:t>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cos(a + 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sin(a + b) 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2°)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cos(a + b)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sin(a + b)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 </a:t>
            </a:r>
            <a:endParaRPr lang="fr-FR" b="1" baseline="30000" dirty="0" smtClean="0"/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cos(b)  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			   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cos(a) </a:t>
            </a:r>
            <a:r>
              <a:rPr lang="fr-FR" dirty="0" smtClean="0"/>
              <a:t>+ i² </a:t>
            </a:r>
            <a:r>
              <a:rPr lang="fr-FR" dirty="0" smtClean="0">
                <a:solidFill>
                  <a:srgbClr val="0070C0"/>
                </a:solidFill>
              </a:rPr>
              <a:t>sin(b) sin(a)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cos(b) 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			   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cos(a) </a:t>
            </a:r>
            <a:r>
              <a:rPr lang="fr-FR" dirty="0" smtClean="0"/>
              <a:t>– </a:t>
            </a:r>
            <a:r>
              <a:rPr lang="fr-FR" dirty="0" smtClean="0">
                <a:solidFill>
                  <a:srgbClr val="0070C0"/>
                </a:solidFill>
              </a:rPr>
              <a:t>sin(b) sin(a) </a:t>
            </a:r>
            <a:r>
              <a:rPr lang="fr-FR" dirty="0" smtClean="0"/>
              <a:t>)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932040" y="188640"/>
            <a:ext cx="1872208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483768" y="908720"/>
            <a:ext cx="5256584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1°)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= 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 </a:t>
            </a:r>
            <a:r>
              <a:rPr lang="fr-FR" dirty="0" smtClean="0"/>
              <a:t>e</a:t>
            </a:r>
            <a:r>
              <a:rPr lang="fr-FR" b="1" baseline="30000" dirty="0" smtClean="0"/>
              <a:t>i(</a:t>
            </a:r>
            <a:r>
              <a:rPr lang="fr-FR" b="1" baseline="30000" dirty="0" smtClean="0">
                <a:solidFill>
                  <a:srgbClr val="0070C0"/>
                </a:solidFill>
              </a:rPr>
              <a:t>a</a:t>
            </a:r>
            <a:r>
              <a:rPr lang="fr-FR" b="1" baseline="30000" dirty="0" smtClean="0">
                <a:solidFill>
                  <a:srgbClr val="00B050"/>
                </a:solidFill>
              </a:rPr>
              <a:t>+</a:t>
            </a:r>
            <a:r>
              <a:rPr lang="fr-FR" b="1" baseline="30000" dirty="0" smtClean="0">
                <a:solidFill>
                  <a:srgbClr val="0070C0"/>
                </a:solidFill>
              </a:rPr>
              <a:t>b</a:t>
            </a:r>
            <a:r>
              <a:rPr lang="fr-FR" b="1" baseline="30000" dirty="0" smtClean="0"/>
              <a:t>)</a:t>
            </a:r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          =</a:t>
            </a:r>
            <a:r>
              <a:rPr lang="fr-FR" dirty="0" smtClean="0">
                <a:solidFill>
                  <a:srgbClr val="FF0000"/>
                </a:solidFill>
              </a:rPr>
              <a:t>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cos(a + 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sin(a + b) 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2°)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cos(a + b)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sin(a + b)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 </a:t>
            </a:r>
            <a:endParaRPr lang="fr-FR" b="1" baseline="30000" dirty="0" smtClean="0"/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cos(b)  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			   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cos(a) </a:t>
            </a:r>
            <a:r>
              <a:rPr lang="fr-FR" dirty="0" smtClean="0"/>
              <a:t>+ i² </a:t>
            </a:r>
            <a:r>
              <a:rPr lang="fr-FR" dirty="0" smtClean="0">
                <a:solidFill>
                  <a:srgbClr val="0070C0"/>
                </a:solidFill>
              </a:rPr>
              <a:t>sin(b) sin(a)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cos(b) </a:t>
            </a:r>
            <a:r>
              <a:rPr lang="fr-FR" dirty="0" smtClean="0"/>
              <a:t>– </a:t>
            </a:r>
            <a:r>
              <a:rPr lang="fr-FR" dirty="0" smtClean="0">
                <a:solidFill>
                  <a:srgbClr val="0070C0"/>
                </a:solidFill>
              </a:rPr>
              <a:t>sin(b) sin(a) </a:t>
            </a:r>
          </a:p>
          <a:p>
            <a:pPr>
              <a:buNone/>
            </a:pPr>
            <a:r>
              <a:rPr lang="fr-FR" dirty="0" smtClean="0"/>
              <a:t>                        + i </a:t>
            </a:r>
            <a:r>
              <a:rPr lang="fr-FR" dirty="0" smtClean="0">
                <a:solidFill>
                  <a:srgbClr val="0070C0"/>
                </a:solidFill>
              </a:rPr>
              <a:t>sin(a) 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cos(a) </a:t>
            </a:r>
            <a:r>
              <a:rPr lang="fr-FR" dirty="0" smtClean="0"/>
              <a:t>)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932040" y="188640"/>
            <a:ext cx="1872208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483768" y="908720"/>
            <a:ext cx="5256584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1°)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= 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 </a:t>
            </a:r>
            <a:r>
              <a:rPr lang="fr-FR" dirty="0" smtClean="0"/>
              <a:t>e</a:t>
            </a:r>
            <a:r>
              <a:rPr lang="fr-FR" b="1" baseline="30000" dirty="0" smtClean="0"/>
              <a:t>i(</a:t>
            </a:r>
            <a:r>
              <a:rPr lang="fr-FR" b="1" baseline="30000" dirty="0" smtClean="0">
                <a:solidFill>
                  <a:srgbClr val="0070C0"/>
                </a:solidFill>
              </a:rPr>
              <a:t>a</a:t>
            </a:r>
            <a:r>
              <a:rPr lang="fr-FR" b="1" baseline="30000" dirty="0" smtClean="0">
                <a:solidFill>
                  <a:srgbClr val="00B050"/>
                </a:solidFill>
              </a:rPr>
              <a:t>+</a:t>
            </a:r>
            <a:r>
              <a:rPr lang="fr-FR" b="1" baseline="30000" dirty="0" smtClean="0">
                <a:solidFill>
                  <a:srgbClr val="0070C0"/>
                </a:solidFill>
              </a:rPr>
              <a:t>b</a:t>
            </a:r>
            <a:r>
              <a:rPr lang="fr-FR" b="1" baseline="30000" dirty="0" smtClean="0"/>
              <a:t>)</a:t>
            </a:r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          =</a:t>
            </a:r>
            <a:r>
              <a:rPr lang="fr-FR" dirty="0" smtClean="0">
                <a:solidFill>
                  <a:srgbClr val="FF0000"/>
                </a:solidFill>
              </a:rPr>
              <a:t>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cos(a + 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sin(a + b) 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2°)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cos(a + b)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sin(a + b)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 </a:t>
            </a:r>
            <a:endParaRPr lang="fr-FR" b="1" baseline="30000" dirty="0" smtClean="0"/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cos(b)  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			   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cos(a) </a:t>
            </a:r>
            <a:r>
              <a:rPr lang="fr-FR" dirty="0" smtClean="0"/>
              <a:t>+ i² </a:t>
            </a:r>
            <a:r>
              <a:rPr lang="fr-FR" dirty="0" smtClean="0">
                <a:solidFill>
                  <a:srgbClr val="0070C0"/>
                </a:solidFill>
              </a:rPr>
              <a:t>sin(b) sin(a)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cos(b) </a:t>
            </a:r>
            <a:r>
              <a:rPr lang="fr-FR" dirty="0" smtClean="0"/>
              <a:t>– </a:t>
            </a:r>
            <a:r>
              <a:rPr lang="fr-FR" dirty="0" smtClean="0">
                <a:solidFill>
                  <a:srgbClr val="0070C0"/>
                </a:solidFill>
              </a:rPr>
              <a:t>sin(b) sin(a)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fr-FR" dirty="0" smtClean="0"/>
              <a:t>                  + i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sin(a) cos(b) </a:t>
            </a:r>
            <a:r>
              <a:rPr lang="fr-FR" dirty="0" smtClean="0"/>
              <a:t>+ </a:t>
            </a:r>
            <a:r>
              <a:rPr lang="fr-FR" dirty="0" smtClean="0">
                <a:solidFill>
                  <a:srgbClr val="0070C0"/>
                </a:solidFill>
              </a:rPr>
              <a:t>sin(b) cos(a) </a:t>
            </a:r>
            <a:r>
              <a:rPr lang="fr-FR" dirty="0" smtClean="0"/>
              <a:t>)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932040" y="188640"/>
            <a:ext cx="1872208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483768" y="908720"/>
            <a:ext cx="5256584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1°)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= 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 </a:t>
            </a:r>
            <a:r>
              <a:rPr lang="fr-FR" dirty="0" smtClean="0"/>
              <a:t>e</a:t>
            </a:r>
            <a:r>
              <a:rPr lang="fr-FR" b="1" baseline="30000" dirty="0" smtClean="0"/>
              <a:t>i(</a:t>
            </a:r>
            <a:r>
              <a:rPr lang="fr-FR" b="1" baseline="30000" dirty="0" smtClean="0">
                <a:solidFill>
                  <a:srgbClr val="0070C0"/>
                </a:solidFill>
              </a:rPr>
              <a:t>a</a:t>
            </a:r>
            <a:r>
              <a:rPr lang="fr-FR" b="1" baseline="30000" dirty="0" smtClean="0">
                <a:solidFill>
                  <a:srgbClr val="00B050"/>
                </a:solidFill>
              </a:rPr>
              <a:t>+</a:t>
            </a:r>
            <a:r>
              <a:rPr lang="fr-FR" b="1" baseline="30000" dirty="0" smtClean="0">
                <a:solidFill>
                  <a:srgbClr val="0070C0"/>
                </a:solidFill>
              </a:rPr>
              <a:t>b</a:t>
            </a:r>
            <a:r>
              <a:rPr lang="fr-FR" b="1" baseline="30000" dirty="0" smtClean="0"/>
              <a:t>)</a:t>
            </a:r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          =</a:t>
            </a:r>
            <a:r>
              <a:rPr lang="fr-FR" dirty="0" smtClean="0">
                <a:solidFill>
                  <a:srgbClr val="FF0000"/>
                </a:solidFill>
              </a:rPr>
              <a:t>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cos(a + 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sin(a + b) 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2°)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sz="2800" dirty="0" smtClean="0">
                <a:solidFill>
                  <a:srgbClr val="0070C0"/>
                </a:solidFill>
              </a:rPr>
              <a:t>r</a:t>
            </a:r>
            <a:r>
              <a:rPr lang="fr-FR" sz="2800" baseline="-25000" dirty="0" smtClean="0">
                <a:solidFill>
                  <a:srgbClr val="0070C0"/>
                </a:solidFill>
              </a:rPr>
              <a:t>1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r>
              <a:rPr lang="fr-FR" sz="2800" dirty="0" smtClean="0"/>
              <a:t>( </a:t>
            </a:r>
            <a:r>
              <a:rPr lang="fr-FR" sz="2800" dirty="0" smtClean="0">
                <a:solidFill>
                  <a:srgbClr val="0070C0"/>
                </a:solidFill>
              </a:rPr>
              <a:t>cos(a) </a:t>
            </a:r>
            <a:r>
              <a:rPr lang="fr-FR" sz="2800" dirty="0" smtClean="0"/>
              <a:t>+ i </a:t>
            </a:r>
            <a:r>
              <a:rPr lang="fr-FR" sz="2800" dirty="0" smtClean="0">
                <a:solidFill>
                  <a:srgbClr val="0070C0"/>
                </a:solidFill>
              </a:rPr>
              <a:t>sin(a) </a:t>
            </a:r>
            <a:r>
              <a:rPr lang="fr-FR" sz="2800" dirty="0" smtClean="0"/>
              <a:t>)</a:t>
            </a:r>
            <a:r>
              <a:rPr lang="fr-FR" sz="2800" dirty="0" smtClean="0">
                <a:solidFill>
                  <a:srgbClr val="00B050"/>
                </a:solidFill>
              </a:rPr>
              <a:t> ×</a:t>
            </a:r>
            <a:r>
              <a:rPr lang="fr-FR" sz="2800" dirty="0" smtClean="0">
                <a:solidFill>
                  <a:srgbClr val="0070C0"/>
                </a:solidFill>
              </a:rPr>
              <a:t> r</a:t>
            </a:r>
            <a:r>
              <a:rPr lang="fr-FR" sz="2800" baseline="-25000" dirty="0" smtClean="0">
                <a:solidFill>
                  <a:srgbClr val="0070C0"/>
                </a:solidFill>
              </a:rPr>
              <a:t>2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r>
              <a:rPr lang="fr-FR" sz="2800" dirty="0" smtClean="0"/>
              <a:t>( </a:t>
            </a:r>
            <a:r>
              <a:rPr lang="fr-FR" sz="2800" dirty="0" smtClean="0">
                <a:solidFill>
                  <a:srgbClr val="0070C0"/>
                </a:solidFill>
              </a:rPr>
              <a:t>cos(b) </a:t>
            </a:r>
            <a:r>
              <a:rPr lang="fr-FR" sz="2800" dirty="0" smtClean="0"/>
              <a:t>+ i </a:t>
            </a:r>
            <a:r>
              <a:rPr lang="fr-FR" sz="2800" dirty="0" smtClean="0">
                <a:solidFill>
                  <a:srgbClr val="0070C0"/>
                </a:solidFill>
              </a:rPr>
              <a:t>sin(b) </a:t>
            </a:r>
            <a:r>
              <a:rPr lang="fr-FR" sz="2800" dirty="0" smtClean="0"/>
              <a:t>)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cos(b) </a:t>
            </a:r>
            <a:r>
              <a:rPr lang="fr-FR" dirty="0" smtClean="0"/>
              <a:t>– </a:t>
            </a:r>
            <a:r>
              <a:rPr lang="fr-FR" dirty="0" smtClean="0">
                <a:solidFill>
                  <a:srgbClr val="0070C0"/>
                </a:solidFill>
              </a:rPr>
              <a:t>sin(b) sin(a) </a:t>
            </a:r>
            <a:r>
              <a:rPr lang="fr-FR" dirty="0" smtClean="0"/>
              <a:t>)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		      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sin(a) cos(b) </a:t>
            </a:r>
            <a:r>
              <a:rPr lang="fr-FR" dirty="0" smtClean="0"/>
              <a:t>+ </a:t>
            </a:r>
            <a:r>
              <a:rPr lang="fr-FR" dirty="0" smtClean="0">
                <a:solidFill>
                  <a:srgbClr val="0070C0"/>
                </a:solidFill>
              </a:rPr>
              <a:t>sin(b) cos(a) </a:t>
            </a:r>
            <a:r>
              <a:rPr lang="fr-FR" dirty="0" smtClean="0"/>
              <a:t>)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932040" y="188640"/>
            <a:ext cx="1872208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483768" y="980728"/>
            <a:ext cx="5256584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1°)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= 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 </a:t>
            </a:r>
            <a:r>
              <a:rPr lang="fr-FR" dirty="0" smtClean="0"/>
              <a:t>e</a:t>
            </a:r>
            <a:r>
              <a:rPr lang="fr-FR" b="1" baseline="30000" dirty="0" smtClean="0"/>
              <a:t>i(</a:t>
            </a:r>
            <a:r>
              <a:rPr lang="fr-FR" b="1" baseline="30000" dirty="0" smtClean="0">
                <a:solidFill>
                  <a:srgbClr val="0070C0"/>
                </a:solidFill>
              </a:rPr>
              <a:t>a</a:t>
            </a:r>
            <a:r>
              <a:rPr lang="fr-FR" b="1" baseline="30000" dirty="0" smtClean="0">
                <a:solidFill>
                  <a:srgbClr val="00B050"/>
                </a:solidFill>
              </a:rPr>
              <a:t>+</a:t>
            </a:r>
            <a:r>
              <a:rPr lang="fr-FR" b="1" baseline="30000" dirty="0" smtClean="0">
                <a:solidFill>
                  <a:srgbClr val="0070C0"/>
                </a:solidFill>
              </a:rPr>
              <a:t>b</a:t>
            </a:r>
            <a:r>
              <a:rPr lang="fr-FR" b="1" baseline="30000" dirty="0" smtClean="0"/>
              <a:t>)</a:t>
            </a:r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          =</a:t>
            </a:r>
            <a:r>
              <a:rPr lang="fr-FR" dirty="0" smtClean="0">
                <a:solidFill>
                  <a:srgbClr val="FF0000"/>
                </a:solidFill>
              </a:rPr>
              <a:t>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FF0000"/>
                </a:solidFill>
              </a:rPr>
              <a:t>cos(a + 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sin(a + b) </a:t>
            </a:r>
          </a:p>
          <a:p>
            <a:pPr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2°)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sz="2800" dirty="0" smtClean="0">
                <a:solidFill>
                  <a:srgbClr val="0070C0"/>
                </a:solidFill>
              </a:rPr>
              <a:t>r</a:t>
            </a:r>
            <a:r>
              <a:rPr lang="fr-FR" sz="2800" baseline="-25000" dirty="0" smtClean="0">
                <a:solidFill>
                  <a:srgbClr val="0070C0"/>
                </a:solidFill>
              </a:rPr>
              <a:t>1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r>
              <a:rPr lang="fr-FR" sz="2800" dirty="0" smtClean="0"/>
              <a:t>( </a:t>
            </a:r>
            <a:r>
              <a:rPr lang="fr-FR" sz="2800" dirty="0" smtClean="0">
                <a:solidFill>
                  <a:srgbClr val="0070C0"/>
                </a:solidFill>
              </a:rPr>
              <a:t>cos(a) </a:t>
            </a:r>
            <a:r>
              <a:rPr lang="fr-FR" sz="2800" dirty="0" smtClean="0"/>
              <a:t>+ i </a:t>
            </a:r>
            <a:r>
              <a:rPr lang="fr-FR" sz="2800" dirty="0" smtClean="0">
                <a:solidFill>
                  <a:srgbClr val="0070C0"/>
                </a:solidFill>
              </a:rPr>
              <a:t>sin(a) </a:t>
            </a:r>
            <a:r>
              <a:rPr lang="fr-FR" sz="2800" dirty="0" smtClean="0"/>
              <a:t>)</a:t>
            </a:r>
            <a:r>
              <a:rPr lang="fr-FR" sz="2800" dirty="0" smtClean="0">
                <a:solidFill>
                  <a:srgbClr val="00B050"/>
                </a:solidFill>
              </a:rPr>
              <a:t> ×</a:t>
            </a:r>
            <a:r>
              <a:rPr lang="fr-FR" sz="2800" dirty="0" smtClean="0">
                <a:solidFill>
                  <a:srgbClr val="0070C0"/>
                </a:solidFill>
              </a:rPr>
              <a:t> r</a:t>
            </a:r>
            <a:r>
              <a:rPr lang="fr-FR" sz="2800" baseline="-25000" dirty="0" smtClean="0">
                <a:solidFill>
                  <a:srgbClr val="0070C0"/>
                </a:solidFill>
              </a:rPr>
              <a:t>2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r>
              <a:rPr lang="fr-FR" sz="2800" dirty="0" smtClean="0"/>
              <a:t>( </a:t>
            </a:r>
            <a:r>
              <a:rPr lang="fr-FR" sz="2800" dirty="0" smtClean="0">
                <a:solidFill>
                  <a:srgbClr val="0070C0"/>
                </a:solidFill>
              </a:rPr>
              <a:t>cos(b) </a:t>
            </a:r>
            <a:r>
              <a:rPr lang="fr-FR" sz="2800" dirty="0" smtClean="0"/>
              <a:t>+ i </a:t>
            </a:r>
            <a:r>
              <a:rPr lang="fr-FR" sz="2800" dirty="0" smtClean="0">
                <a:solidFill>
                  <a:srgbClr val="0070C0"/>
                </a:solidFill>
              </a:rPr>
              <a:t>sin(b) </a:t>
            </a:r>
            <a:r>
              <a:rPr lang="fr-FR" sz="2800" dirty="0" smtClean="0"/>
              <a:t>)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cos(b) </a:t>
            </a:r>
            <a:r>
              <a:rPr lang="fr-FR" dirty="0" smtClean="0"/>
              <a:t>– </a:t>
            </a:r>
            <a:r>
              <a:rPr lang="fr-FR" dirty="0" smtClean="0">
                <a:solidFill>
                  <a:srgbClr val="0070C0"/>
                </a:solidFill>
              </a:rPr>
              <a:t>sin(b) sin(a) </a:t>
            </a:r>
            <a:r>
              <a:rPr lang="fr-FR" dirty="0" smtClean="0"/>
              <a:t>)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		      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sin(a) cos(b) </a:t>
            </a:r>
            <a:r>
              <a:rPr lang="fr-FR" dirty="0" smtClean="0"/>
              <a:t>+ </a:t>
            </a:r>
            <a:r>
              <a:rPr lang="fr-FR" dirty="0" smtClean="0">
                <a:solidFill>
                  <a:srgbClr val="0070C0"/>
                </a:solidFill>
              </a:rPr>
              <a:t>sin(b) cos(a) </a:t>
            </a:r>
            <a:r>
              <a:rPr lang="fr-FR" dirty="0" smtClean="0"/>
              <a:t>)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		   cos(a + b)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…</a:t>
            </a:r>
          </a:p>
          <a:p>
            <a:pPr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		   sin(a + b)</a:t>
            </a:r>
            <a:r>
              <a:rPr lang="fr-FR" dirty="0" smtClean="0"/>
              <a:t> =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…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932040" y="188640"/>
            <a:ext cx="1872208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483768" y="980728"/>
            <a:ext cx="5256584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547664" y="4365104"/>
            <a:ext cx="6768752" cy="1368152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>
            <a:off x="827584" y="4941168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1°)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= 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 </a:t>
            </a:r>
            <a:r>
              <a:rPr lang="fr-FR" dirty="0" smtClean="0"/>
              <a:t>e</a:t>
            </a:r>
            <a:r>
              <a:rPr lang="fr-FR" b="1" baseline="30000" dirty="0" smtClean="0"/>
              <a:t>i(</a:t>
            </a:r>
            <a:r>
              <a:rPr lang="fr-FR" b="1" baseline="30000" dirty="0" smtClean="0">
                <a:solidFill>
                  <a:srgbClr val="0070C0"/>
                </a:solidFill>
              </a:rPr>
              <a:t>a</a:t>
            </a:r>
            <a:r>
              <a:rPr lang="fr-FR" b="1" baseline="30000" dirty="0" smtClean="0">
                <a:solidFill>
                  <a:srgbClr val="00B050"/>
                </a:solidFill>
              </a:rPr>
              <a:t>+</a:t>
            </a:r>
            <a:r>
              <a:rPr lang="fr-FR" b="1" baseline="30000" dirty="0" smtClean="0">
                <a:solidFill>
                  <a:srgbClr val="0070C0"/>
                </a:solidFill>
              </a:rPr>
              <a:t>b</a:t>
            </a:r>
            <a:r>
              <a:rPr lang="fr-FR" b="1" baseline="30000" dirty="0" smtClean="0"/>
              <a:t>)</a:t>
            </a:r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          =</a:t>
            </a:r>
            <a:r>
              <a:rPr lang="fr-FR" dirty="0" smtClean="0">
                <a:solidFill>
                  <a:srgbClr val="FF0000"/>
                </a:solidFill>
              </a:rPr>
              <a:t>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FF0000"/>
                </a:solidFill>
              </a:rPr>
              <a:t>cos(a + 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sin(a + b) </a:t>
            </a:r>
          </a:p>
          <a:p>
            <a:pPr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2°)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sz="2800" dirty="0" smtClean="0">
                <a:solidFill>
                  <a:srgbClr val="0070C0"/>
                </a:solidFill>
              </a:rPr>
              <a:t>r</a:t>
            </a:r>
            <a:r>
              <a:rPr lang="fr-FR" sz="2800" baseline="-25000" dirty="0" smtClean="0">
                <a:solidFill>
                  <a:srgbClr val="0070C0"/>
                </a:solidFill>
              </a:rPr>
              <a:t>1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r>
              <a:rPr lang="fr-FR" sz="2800" dirty="0" smtClean="0"/>
              <a:t>( </a:t>
            </a:r>
            <a:r>
              <a:rPr lang="fr-FR" sz="2800" dirty="0" smtClean="0">
                <a:solidFill>
                  <a:srgbClr val="0070C0"/>
                </a:solidFill>
              </a:rPr>
              <a:t>cos(a) </a:t>
            </a:r>
            <a:r>
              <a:rPr lang="fr-FR" sz="2800" dirty="0" smtClean="0"/>
              <a:t>+ i </a:t>
            </a:r>
            <a:r>
              <a:rPr lang="fr-FR" sz="2800" dirty="0" smtClean="0">
                <a:solidFill>
                  <a:srgbClr val="0070C0"/>
                </a:solidFill>
              </a:rPr>
              <a:t>sin(a) </a:t>
            </a:r>
            <a:r>
              <a:rPr lang="fr-FR" sz="2800" dirty="0" smtClean="0"/>
              <a:t>)</a:t>
            </a:r>
            <a:r>
              <a:rPr lang="fr-FR" sz="2800" dirty="0" smtClean="0">
                <a:solidFill>
                  <a:srgbClr val="00B050"/>
                </a:solidFill>
              </a:rPr>
              <a:t> ×</a:t>
            </a:r>
            <a:r>
              <a:rPr lang="fr-FR" sz="2800" dirty="0" smtClean="0">
                <a:solidFill>
                  <a:srgbClr val="0070C0"/>
                </a:solidFill>
              </a:rPr>
              <a:t> r</a:t>
            </a:r>
            <a:r>
              <a:rPr lang="fr-FR" sz="2800" baseline="-25000" dirty="0" smtClean="0">
                <a:solidFill>
                  <a:srgbClr val="0070C0"/>
                </a:solidFill>
              </a:rPr>
              <a:t>2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r>
              <a:rPr lang="fr-FR" sz="2800" dirty="0" smtClean="0"/>
              <a:t>( </a:t>
            </a:r>
            <a:r>
              <a:rPr lang="fr-FR" sz="2800" dirty="0" smtClean="0">
                <a:solidFill>
                  <a:srgbClr val="0070C0"/>
                </a:solidFill>
              </a:rPr>
              <a:t>cos(b) </a:t>
            </a:r>
            <a:r>
              <a:rPr lang="fr-FR" sz="2800" dirty="0" smtClean="0"/>
              <a:t>+ i </a:t>
            </a:r>
            <a:r>
              <a:rPr lang="fr-FR" sz="2800" dirty="0" smtClean="0">
                <a:solidFill>
                  <a:srgbClr val="0070C0"/>
                </a:solidFill>
              </a:rPr>
              <a:t>sin(b) </a:t>
            </a:r>
            <a:r>
              <a:rPr lang="fr-FR" sz="2800" dirty="0" smtClean="0"/>
              <a:t>)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</a:t>
            </a:r>
            <a:r>
              <a:rPr lang="fr-FR" dirty="0" smtClean="0">
                <a:solidFill>
                  <a:srgbClr val="FF0000"/>
                </a:solidFill>
              </a:rPr>
              <a:t> cos(a) cos(b) – sin(b) sin(a)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		      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sin(a) cos(b) + sin(b) cos(a) </a:t>
            </a:r>
            <a:r>
              <a:rPr lang="fr-FR" dirty="0" smtClean="0"/>
              <a:t>)</a:t>
            </a: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		   cos(a + b)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cos(a) cos(b) </a:t>
            </a:r>
            <a:r>
              <a:rPr lang="fr-FR" dirty="0" smtClean="0"/>
              <a:t>–</a:t>
            </a:r>
            <a:r>
              <a:rPr lang="fr-FR" dirty="0" smtClean="0">
                <a:solidFill>
                  <a:srgbClr val="FF0000"/>
                </a:solidFill>
              </a:rPr>
              <a:t> sin(a) sin(b) </a:t>
            </a:r>
          </a:p>
          <a:p>
            <a:pPr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		   sin(a + b)</a:t>
            </a:r>
            <a:r>
              <a:rPr lang="fr-FR" dirty="0" smtClean="0"/>
              <a:t> =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sin(a) cos(b) </a:t>
            </a:r>
            <a:r>
              <a:rPr lang="fr-FR" dirty="0" smtClean="0"/>
              <a:t>+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sin(b) cos(a) 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932040" y="188640"/>
            <a:ext cx="1872208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483768" y="980728"/>
            <a:ext cx="5256584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547664" y="4365104"/>
            <a:ext cx="6768752" cy="1368152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>
            <a:off x="827584" y="4941168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3°)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 2x 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cos(a + b)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cos(a) cos(b) </a:t>
            </a:r>
            <a:r>
              <a:rPr lang="fr-FR" dirty="0" smtClean="0"/>
              <a:t>–</a:t>
            </a:r>
            <a:r>
              <a:rPr lang="fr-FR" dirty="0" smtClean="0">
                <a:solidFill>
                  <a:srgbClr val="FF0000"/>
                </a:solidFill>
              </a:rPr>
              <a:t> sin(a) sin(b) </a:t>
            </a:r>
          </a:p>
          <a:p>
            <a:pPr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sin(a + b)</a:t>
            </a:r>
            <a:r>
              <a:rPr lang="fr-FR" dirty="0" smtClean="0"/>
              <a:t> =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sin(a) cos(b) </a:t>
            </a:r>
            <a:r>
              <a:rPr lang="fr-FR" dirty="0" smtClean="0"/>
              <a:t>+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sin(b) cos(a) </a:t>
            </a:r>
          </a:p>
          <a:p>
            <a:pPr>
              <a:buNone/>
            </a:pPr>
            <a:endParaRPr lang="fr-FR" sz="8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/>
              <a:t>Si l’on prend </a:t>
            </a:r>
            <a:r>
              <a:rPr lang="fr-FR" dirty="0" smtClean="0">
                <a:solidFill>
                  <a:srgbClr val="FF0000"/>
                </a:solidFill>
              </a:rPr>
              <a:t>a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b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x</a:t>
            </a:r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	on obtient      	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…</a:t>
            </a:r>
          </a:p>
          <a:p>
            <a:pPr>
              <a:buNone/>
            </a:pPr>
            <a:r>
              <a:rPr lang="fr-FR" dirty="0" smtClean="0"/>
              <a:t>			    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	sin 2x </a:t>
            </a:r>
            <a:r>
              <a:rPr lang="fr-FR" dirty="0" smtClean="0"/>
              <a:t>= …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Remarque :     </a:t>
            </a:r>
            <a:r>
              <a:rPr lang="fr-FR" sz="2800" dirty="0" smtClean="0">
                <a:solidFill>
                  <a:srgbClr val="FF0000"/>
                </a:solidFill>
              </a:rPr>
              <a:t>cos 2x   </a:t>
            </a:r>
            <a:r>
              <a:rPr lang="fr-FR" sz="2800" dirty="0" smtClean="0"/>
              <a:t>signifie   </a:t>
            </a:r>
            <a:r>
              <a:rPr lang="fr-FR" sz="2800" dirty="0" smtClean="0">
                <a:solidFill>
                  <a:srgbClr val="FF0000"/>
                </a:solidFill>
              </a:rPr>
              <a:t>cos (2x)</a:t>
            </a:r>
            <a:r>
              <a:rPr lang="fr-FR" sz="4000" dirty="0" smtClean="0">
                <a:solidFill>
                  <a:srgbClr val="FF0000"/>
                </a:solidFill>
              </a:rPr>
              <a:t>   </a:t>
            </a:r>
            <a:r>
              <a:rPr lang="fr-FR" sz="2400" dirty="0" smtClean="0"/>
              <a:t>et non </a:t>
            </a:r>
            <a:r>
              <a:rPr lang="fr-FR" sz="2400" dirty="0" smtClean="0">
                <a:solidFill>
                  <a:srgbClr val="7030A0"/>
                </a:solidFill>
              </a:rPr>
              <a:t>(cos2)x</a:t>
            </a:r>
            <a:endParaRPr lang="fr-FR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			  </a:t>
            </a:r>
            <a:r>
              <a:rPr lang="fr-FR" sz="2800" dirty="0" smtClean="0">
                <a:solidFill>
                  <a:schemeClr val="bg1"/>
                </a:solidFill>
              </a:rPr>
              <a:t>cos² x   signifie   ( cos x )²     </a:t>
            </a:r>
            <a:r>
              <a:rPr lang="fr-FR" sz="2400" dirty="0" smtClean="0">
                <a:solidFill>
                  <a:schemeClr val="bg1"/>
                </a:solidFill>
              </a:rPr>
              <a:t>et non cos(x²)</a:t>
            </a:r>
            <a:endParaRPr lang="fr-FR" sz="28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987824" y="2780928"/>
            <a:ext cx="4104456" cy="122413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23528" y="764704"/>
            <a:ext cx="6768752" cy="122413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3°)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 2x 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cos(a + b)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cos(a) cos(b) </a:t>
            </a:r>
            <a:r>
              <a:rPr lang="fr-FR" dirty="0" smtClean="0"/>
              <a:t>–</a:t>
            </a:r>
            <a:r>
              <a:rPr lang="fr-FR" dirty="0" smtClean="0">
                <a:solidFill>
                  <a:srgbClr val="FF0000"/>
                </a:solidFill>
              </a:rPr>
              <a:t> sin(a) sin(b) </a:t>
            </a:r>
          </a:p>
          <a:p>
            <a:pPr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sin(a + b)</a:t>
            </a:r>
            <a:r>
              <a:rPr lang="fr-FR" dirty="0" smtClean="0"/>
              <a:t> =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sin(a) cos(b) </a:t>
            </a:r>
            <a:r>
              <a:rPr lang="fr-FR" dirty="0" smtClean="0"/>
              <a:t>+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sin(b) cos(a) </a:t>
            </a:r>
          </a:p>
          <a:p>
            <a:pPr>
              <a:buNone/>
            </a:pPr>
            <a:endParaRPr lang="fr-FR" sz="8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/>
              <a:t>Si l’on prend </a:t>
            </a:r>
            <a:r>
              <a:rPr lang="fr-FR" dirty="0" smtClean="0">
                <a:solidFill>
                  <a:srgbClr val="FF0000"/>
                </a:solidFill>
              </a:rPr>
              <a:t>a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b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x</a:t>
            </a:r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	on obtient      	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cos² x</a:t>
            </a:r>
            <a:r>
              <a:rPr lang="fr-FR" dirty="0" smtClean="0"/>
              <a:t> – </a:t>
            </a:r>
            <a:r>
              <a:rPr lang="fr-FR" dirty="0" smtClean="0">
                <a:solidFill>
                  <a:srgbClr val="0070C0"/>
                </a:solidFill>
              </a:rPr>
              <a:t>sin² x</a:t>
            </a:r>
          </a:p>
          <a:p>
            <a:pPr>
              <a:buNone/>
            </a:pPr>
            <a:r>
              <a:rPr lang="fr-FR" dirty="0" smtClean="0"/>
              <a:t>			    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	sin 2x </a:t>
            </a:r>
            <a:r>
              <a:rPr lang="fr-FR" dirty="0" smtClean="0"/>
              <a:t>= 2</a:t>
            </a:r>
            <a:r>
              <a:rPr lang="fr-FR" dirty="0" smtClean="0">
                <a:solidFill>
                  <a:srgbClr val="0070C0"/>
                </a:solidFill>
              </a:rPr>
              <a:t> sin x cos x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Remarque :     </a:t>
            </a:r>
            <a:r>
              <a:rPr lang="fr-FR" sz="2800" dirty="0" smtClean="0">
                <a:solidFill>
                  <a:srgbClr val="FF0000"/>
                </a:solidFill>
              </a:rPr>
              <a:t>cos 2x   </a:t>
            </a:r>
            <a:r>
              <a:rPr lang="fr-FR" sz="2800" dirty="0" smtClean="0"/>
              <a:t>signifie   </a:t>
            </a:r>
            <a:r>
              <a:rPr lang="fr-FR" sz="2800" dirty="0" smtClean="0">
                <a:solidFill>
                  <a:srgbClr val="FF0000"/>
                </a:solidFill>
              </a:rPr>
              <a:t>cos (2x)</a:t>
            </a:r>
            <a:r>
              <a:rPr lang="fr-FR" sz="4000" dirty="0" smtClean="0">
                <a:solidFill>
                  <a:srgbClr val="FF0000"/>
                </a:solidFill>
              </a:rPr>
              <a:t>   </a:t>
            </a:r>
            <a:r>
              <a:rPr lang="fr-FR" sz="2400" dirty="0" smtClean="0"/>
              <a:t>et non </a:t>
            </a:r>
            <a:r>
              <a:rPr lang="fr-FR" sz="2400" dirty="0" smtClean="0">
                <a:solidFill>
                  <a:srgbClr val="7030A0"/>
                </a:solidFill>
              </a:rPr>
              <a:t>(cos2)x</a:t>
            </a:r>
            <a:endParaRPr lang="fr-FR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			  </a:t>
            </a:r>
            <a:r>
              <a:rPr lang="fr-FR" sz="2800" dirty="0" smtClean="0">
                <a:solidFill>
                  <a:srgbClr val="0070C0"/>
                </a:solidFill>
              </a:rPr>
              <a:t>cos² x</a:t>
            </a:r>
            <a:r>
              <a:rPr lang="fr-FR" sz="2800" dirty="0" smtClean="0">
                <a:solidFill>
                  <a:srgbClr val="FF0000"/>
                </a:solidFill>
              </a:rPr>
              <a:t>   </a:t>
            </a:r>
            <a:r>
              <a:rPr lang="fr-FR" sz="2800" dirty="0" smtClean="0"/>
              <a:t>signifie   </a:t>
            </a:r>
            <a:r>
              <a:rPr lang="fr-FR" sz="2800" dirty="0" smtClean="0">
                <a:solidFill>
                  <a:srgbClr val="0070C0"/>
                </a:solidFill>
              </a:rPr>
              <a:t>( cos x )²     </a:t>
            </a:r>
            <a:r>
              <a:rPr lang="fr-FR" sz="2400" dirty="0" smtClean="0"/>
              <a:t>et non </a:t>
            </a:r>
            <a:r>
              <a:rPr lang="fr-FR" sz="2400" dirty="0" smtClean="0">
                <a:solidFill>
                  <a:srgbClr val="7030A0"/>
                </a:solidFill>
              </a:rPr>
              <a:t>cos(x²)</a:t>
            </a:r>
            <a:endParaRPr lang="fr-FR" sz="28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987824" y="2780928"/>
            <a:ext cx="4104456" cy="122413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23528" y="764704"/>
            <a:ext cx="6768752" cy="122413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cos² x </a:t>
            </a:r>
            <a:r>
              <a:rPr lang="fr-FR" dirty="0" smtClean="0"/>
              <a:t>– </a:t>
            </a:r>
            <a:r>
              <a:rPr lang="fr-FR" dirty="0" smtClean="0">
                <a:solidFill>
                  <a:srgbClr val="0070C0"/>
                </a:solidFill>
              </a:rPr>
              <a:t>sin² x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sin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2 sin x cos x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4°)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cos² 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sin² x </a:t>
            </a:r>
            <a:r>
              <a:rPr lang="fr-FR" dirty="0" smtClean="0"/>
              <a:t>en fonction de 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 2x 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sz="2000" dirty="0" smtClean="0"/>
              <a:t>Pythagore      </a:t>
            </a:r>
            <a:r>
              <a:rPr lang="fr-FR" dirty="0" smtClean="0"/>
              <a:t>   </a:t>
            </a:r>
            <a:r>
              <a:rPr lang="fr-FR" dirty="0" smtClean="0">
                <a:solidFill>
                  <a:srgbClr val="0070C0"/>
                </a:solidFill>
              </a:rPr>
              <a:t>cos</a:t>
            </a:r>
            <a:r>
              <a:rPr lang="fr-FR" dirty="0" smtClean="0"/>
              <a:t>² </a:t>
            </a:r>
            <a:r>
              <a:rPr lang="fr-FR" dirty="0" smtClean="0">
                <a:solidFill>
                  <a:srgbClr val="0070C0"/>
                </a:solidFill>
              </a:rPr>
              <a:t>x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00B050"/>
                </a:solidFill>
              </a:rPr>
              <a:t>sin</a:t>
            </a:r>
            <a:r>
              <a:rPr lang="fr-FR" dirty="0" smtClean="0"/>
              <a:t>² </a:t>
            </a:r>
            <a:r>
              <a:rPr lang="fr-FR" dirty="0" smtClean="0">
                <a:solidFill>
                  <a:srgbClr val="00B050"/>
                </a:solidFill>
              </a:rPr>
              <a:t>x</a:t>
            </a:r>
            <a:r>
              <a:rPr lang="fr-FR" dirty="0" smtClean="0"/>
              <a:t> =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fr-FR" dirty="0" smtClean="0"/>
              <a:t>²</a:t>
            </a:r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cos² x</a:t>
            </a:r>
            <a:r>
              <a:rPr lang="fr-FR" dirty="0" smtClean="0"/>
              <a:t> – </a:t>
            </a:r>
            <a:r>
              <a:rPr lang="fr-FR" dirty="0" smtClean="0">
                <a:solidFill>
                  <a:srgbClr val="00B050"/>
                </a:solidFill>
              </a:rPr>
              <a:t>sin² x </a:t>
            </a:r>
            <a:r>
              <a:rPr lang="fr-FR" dirty="0" smtClean="0"/>
              <a:t>= … </a:t>
            </a:r>
            <a:r>
              <a:rPr lang="fr-FR" dirty="0" smtClean="0">
                <a:solidFill>
                  <a:schemeClr val="bg1"/>
                </a:solidFill>
              </a:rPr>
              <a:t>cos² x – ( 1 – cos² x )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= cos² x – 1 + cos² x = 2 cos² x – 1 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      	2 cos² x = 1 + cos 2x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				  1 + cos 2x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		    cos² x = 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                        2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83568" y="188640"/>
            <a:ext cx="4032448" cy="122413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6084168" y="2924944"/>
            <a:ext cx="21602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7164288" y="1844824"/>
            <a:ext cx="0" cy="14401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7164288" y="2492896"/>
            <a:ext cx="648072" cy="432048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7164288" y="2276872"/>
            <a:ext cx="0" cy="3600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22"/>
          <p:cNvSpPr/>
          <p:nvPr/>
        </p:nvSpPr>
        <p:spPr>
          <a:xfrm>
            <a:off x="6372200" y="2204864"/>
            <a:ext cx="1584176" cy="1440160"/>
          </a:xfrm>
          <a:prstGeom prst="arc">
            <a:avLst>
              <a:gd name="adj1" fmla="val 9104682"/>
              <a:gd name="adj2" fmla="val 13926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25"/>
          <p:cNvCxnSpPr/>
          <p:nvPr/>
        </p:nvCxnSpPr>
        <p:spPr>
          <a:xfrm flipV="1">
            <a:off x="7812360" y="2492896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7164288" y="2924944"/>
            <a:ext cx="648072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6868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3600" b="1" dirty="0" smtClean="0">
                <a:solidFill>
                  <a:srgbClr val="92D050"/>
                </a:solidFill>
              </a:rPr>
              <a:t>Exercice 10 :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= [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; </a:t>
            </a:r>
            <a:r>
              <a:rPr lang="fr-FR" dirty="0" smtClean="0">
                <a:solidFill>
                  <a:srgbClr val="0070C0"/>
                </a:solidFill>
              </a:rPr>
              <a:t>a </a:t>
            </a:r>
            <a:r>
              <a:rPr lang="fr-FR" dirty="0" smtClean="0"/>
              <a:t>]</a:t>
            </a:r>
            <a:r>
              <a:rPr lang="fr-FR" dirty="0" smtClean="0">
                <a:solidFill>
                  <a:srgbClr val="0070C0"/>
                </a:solidFill>
              </a:rPr>
              <a:t>     z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/>
              <a:t> = [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; </a:t>
            </a:r>
            <a:r>
              <a:rPr lang="fr-FR" dirty="0" smtClean="0">
                <a:solidFill>
                  <a:srgbClr val="0070C0"/>
                </a:solidFill>
              </a:rPr>
              <a:t>b </a:t>
            </a:r>
            <a:r>
              <a:rPr lang="fr-FR" dirty="0" smtClean="0"/>
              <a:t>]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1°) </a:t>
            </a:r>
            <a:r>
              <a:rPr lang="fr-FR" dirty="0" smtClean="0"/>
              <a:t>Déterminez les formes exponentielle puis algébrique de leur produit.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baseline="30000" dirty="0" smtClean="0">
                <a:solidFill>
                  <a:srgbClr val="0070C0"/>
                </a:solidFill>
              </a:rPr>
              <a:t>          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/>
              <a:t> 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endParaRPr lang="fr-FR" b="1" baseline="30000" dirty="0" smtClean="0"/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= …</a:t>
            </a:r>
            <a:endParaRPr lang="fr-FR" b="1" baseline="30000" dirty="0" smtClean="0"/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    </a:t>
            </a:r>
            <a:r>
              <a:rPr lang="fr-FR" dirty="0" smtClean="0">
                <a:solidFill>
                  <a:schemeClr val="bg1"/>
                </a:solidFill>
              </a:rPr>
              <a:t>=  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r</a:t>
            </a:r>
            <a:r>
              <a:rPr lang="fr-FR" baseline="-25000" dirty="0" smtClean="0">
                <a:solidFill>
                  <a:schemeClr val="bg1"/>
                </a:solidFill>
              </a:rPr>
              <a:t>2 </a:t>
            </a:r>
            <a:r>
              <a:rPr lang="fr-FR" dirty="0" smtClean="0">
                <a:solidFill>
                  <a:schemeClr val="bg1"/>
                </a:solidFill>
              </a:rPr>
              <a:t>( cos(a + b) + i sin(a + b) )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b) 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2°) Déduisez-en cos(a + b) et sin(a + b)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z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× z</a:t>
            </a:r>
            <a:r>
              <a:rPr lang="fr-FR" baseline="-25000" dirty="0" smtClean="0">
                <a:solidFill>
                  <a:schemeClr val="bg1"/>
                </a:solidFill>
              </a:rPr>
              <a:t>2 </a:t>
            </a:r>
            <a:r>
              <a:rPr lang="fr-FR" dirty="0" smtClean="0">
                <a:solidFill>
                  <a:schemeClr val="bg1"/>
                </a:solidFill>
              </a:rPr>
              <a:t>=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e</a:t>
            </a:r>
            <a:r>
              <a:rPr lang="fr-FR" b="1" baseline="30000" dirty="0" err="1" smtClean="0">
                <a:solidFill>
                  <a:schemeClr val="bg1"/>
                </a:solidFill>
              </a:rPr>
              <a:t>ia</a:t>
            </a:r>
            <a:r>
              <a:rPr lang="fr-FR" dirty="0" smtClean="0">
                <a:solidFill>
                  <a:schemeClr val="bg1"/>
                </a:solidFill>
              </a:rPr>
              <a:t> × r</a:t>
            </a:r>
            <a:r>
              <a:rPr lang="fr-FR" baseline="-25000" dirty="0" smtClean="0">
                <a:solidFill>
                  <a:schemeClr val="bg1"/>
                </a:solidFill>
              </a:rPr>
              <a:t>2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e</a:t>
            </a:r>
            <a:r>
              <a:rPr lang="fr-FR" b="1" baseline="30000" dirty="0" err="1" smtClean="0">
                <a:solidFill>
                  <a:schemeClr val="bg1"/>
                </a:solidFill>
              </a:rPr>
              <a:t>ib</a:t>
            </a:r>
            <a:r>
              <a:rPr lang="fr-FR" dirty="0" smtClean="0">
                <a:solidFill>
                  <a:schemeClr val="bg1"/>
                </a:solidFill>
              </a:rPr>
              <a:t> = </a:t>
            </a:r>
            <a:endParaRPr lang="fr-FR" b="1" baseline="300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fr-FR" sz="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      =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( cos(a) + i sin(a) ) × r</a:t>
            </a:r>
            <a:r>
              <a:rPr lang="fr-FR" baseline="-25000" dirty="0" smtClean="0">
                <a:solidFill>
                  <a:schemeClr val="bg1"/>
                </a:solidFill>
              </a:rPr>
              <a:t>2</a:t>
            </a:r>
            <a:r>
              <a:rPr lang="fr-FR" dirty="0" smtClean="0">
                <a:solidFill>
                  <a:schemeClr val="bg1"/>
                </a:solidFill>
              </a:rPr>
              <a:t> ( cos(b) + i sin(b) ) 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cos² x </a:t>
            </a:r>
            <a:r>
              <a:rPr lang="fr-FR" dirty="0" smtClean="0"/>
              <a:t>– </a:t>
            </a:r>
            <a:r>
              <a:rPr lang="fr-FR" dirty="0" smtClean="0">
                <a:solidFill>
                  <a:srgbClr val="0070C0"/>
                </a:solidFill>
              </a:rPr>
              <a:t>sin² x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sin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2 sin x cos x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4°)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cos² 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sin² x </a:t>
            </a:r>
            <a:r>
              <a:rPr lang="fr-FR" dirty="0" smtClean="0"/>
              <a:t>en fonction de 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 2x 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sz="2000" dirty="0" smtClean="0"/>
              <a:t>Pythagore      </a:t>
            </a:r>
            <a:r>
              <a:rPr lang="fr-FR" dirty="0" smtClean="0"/>
              <a:t>   </a:t>
            </a:r>
            <a:r>
              <a:rPr lang="fr-FR" dirty="0" smtClean="0">
                <a:solidFill>
                  <a:srgbClr val="0070C0"/>
                </a:solidFill>
              </a:rPr>
              <a:t>cos</a:t>
            </a:r>
            <a:r>
              <a:rPr lang="fr-FR" dirty="0" smtClean="0"/>
              <a:t>² </a:t>
            </a:r>
            <a:r>
              <a:rPr lang="fr-FR" dirty="0" smtClean="0">
                <a:solidFill>
                  <a:srgbClr val="0070C0"/>
                </a:solidFill>
              </a:rPr>
              <a:t>x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00B050"/>
                </a:solidFill>
              </a:rPr>
              <a:t>sin</a:t>
            </a:r>
            <a:r>
              <a:rPr lang="fr-FR" dirty="0" smtClean="0"/>
              <a:t>² </a:t>
            </a:r>
            <a:r>
              <a:rPr lang="fr-FR" dirty="0" smtClean="0">
                <a:solidFill>
                  <a:srgbClr val="00B050"/>
                </a:solidFill>
              </a:rPr>
              <a:t>x</a:t>
            </a:r>
            <a:r>
              <a:rPr lang="fr-FR" dirty="0" smtClean="0"/>
              <a:t> =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fr-FR" dirty="0" smtClean="0"/>
              <a:t>²</a:t>
            </a:r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cos² x</a:t>
            </a:r>
            <a:r>
              <a:rPr lang="fr-FR" dirty="0" smtClean="0"/>
              <a:t> – </a:t>
            </a:r>
            <a:r>
              <a:rPr lang="fr-FR" dirty="0" smtClean="0">
                <a:solidFill>
                  <a:srgbClr val="00B050"/>
                </a:solidFill>
              </a:rPr>
              <a:t>sin² 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cos² x</a:t>
            </a:r>
            <a:r>
              <a:rPr lang="fr-FR" dirty="0" smtClean="0"/>
              <a:t> – ( </a:t>
            </a:r>
            <a:r>
              <a:rPr lang="fr-FR" dirty="0" smtClean="0">
                <a:solidFill>
                  <a:srgbClr val="00B050"/>
                </a:solidFill>
              </a:rPr>
              <a:t>1 – cos² x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 		  = … </a:t>
            </a:r>
            <a:r>
              <a:rPr lang="fr-FR" dirty="0" smtClean="0">
                <a:solidFill>
                  <a:schemeClr val="bg1"/>
                </a:solidFill>
              </a:rPr>
              <a:t>x – 1 + cos² x = 2 cos² x – 1 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      	2 cos² x = 1 + cos 2x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				  1 + cos 2x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		    cos² x = 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                        2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83568" y="188640"/>
            <a:ext cx="4032448" cy="122413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6084168" y="2924944"/>
            <a:ext cx="21602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7164288" y="1844824"/>
            <a:ext cx="0" cy="14401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7164288" y="2492896"/>
            <a:ext cx="648072" cy="432048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7164288" y="2276872"/>
            <a:ext cx="0" cy="3600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22"/>
          <p:cNvSpPr/>
          <p:nvPr/>
        </p:nvSpPr>
        <p:spPr>
          <a:xfrm>
            <a:off x="6372200" y="2204864"/>
            <a:ext cx="1584176" cy="1440160"/>
          </a:xfrm>
          <a:prstGeom prst="arc">
            <a:avLst>
              <a:gd name="adj1" fmla="val 9104682"/>
              <a:gd name="adj2" fmla="val 13926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25"/>
          <p:cNvCxnSpPr/>
          <p:nvPr/>
        </p:nvCxnSpPr>
        <p:spPr>
          <a:xfrm flipV="1">
            <a:off x="7812360" y="2492896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7164288" y="2924944"/>
            <a:ext cx="648072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cos² x </a:t>
            </a:r>
            <a:r>
              <a:rPr lang="fr-FR" dirty="0" smtClean="0"/>
              <a:t>– </a:t>
            </a:r>
            <a:r>
              <a:rPr lang="fr-FR" dirty="0" smtClean="0">
                <a:solidFill>
                  <a:srgbClr val="0070C0"/>
                </a:solidFill>
              </a:rPr>
              <a:t>sin² x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sin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2 sin x cos x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4°)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cos² 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sin² x </a:t>
            </a:r>
            <a:r>
              <a:rPr lang="fr-FR" dirty="0" smtClean="0"/>
              <a:t>en fonction de 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 2x 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sz="2000" dirty="0" smtClean="0"/>
              <a:t>Pythagore      </a:t>
            </a:r>
            <a:r>
              <a:rPr lang="fr-FR" dirty="0" smtClean="0"/>
              <a:t>   </a:t>
            </a:r>
            <a:r>
              <a:rPr lang="fr-FR" dirty="0" smtClean="0">
                <a:solidFill>
                  <a:srgbClr val="0070C0"/>
                </a:solidFill>
              </a:rPr>
              <a:t>cos</a:t>
            </a:r>
            <a:r>
              <a:rPr lang="fr-FR" dirty="0" smtClean="0"/>
              <a:t>² </a:t>
            </a:r>
            <a:r>
              <a:rPr lang="fr-FR" dirty="0" smtClean="0">
                <a:solidFill>
                  <a:srgbClr val="0070C0"/>
                </a:solidFill>
              </a:rPr>
              <a:t>x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00B050"/>
                </a:solidFill>
              </a:rPr>
              <a:t>sin</a:t>
            </a:r>
            <a:r>
              <a:rPr lang="fr-FR" dirty="0" smtClean="0"/>
              <a:t>² </a:t>
            </a:r>
            <a:r>
              <a:rPr lang="fr-FR" dirty="0" smtClean="0">
                <a:solidFill>
                  <a:srgbClr val="00B050"/>
                </a:solidFill>
              </a:rPr>
              <a:t>x</a:t>
            </a:r>
            <a:r>
              <a:rPr lang="fr-FR" dirty="0" smtClean="0"/>
              <a:t> =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fr-FR" dirty="0" smtClean="0"/>
              <a:t>²</a:t>
            </a:r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cos² x</a:t>
            </a:r>
            <a:r>
              <a:rPr lang="fr-FR" dirty="0" smtClean="0"/>
              <a:t> – </a:t>
            </a:r>
            <a:r>
              <a:rPr lang="fr-FR" dirty="0" smtClean="0">
                <a:solidFill>
                  <a:srgbClr val="00B050"/>
                </a:solidFill>
              </a:rPr>
              <a:t>sin² 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cos² x</a:t>
            </a:r>
            <a:r>
              <a:rPr lang="fr-FR" dirty="0" smtClean="0"/>
              <a:t> – ( </a:t>
            </a:r>
            <a:r>
              <a:rPr lang="fr-FR" dirty="0" smtClean="0">
                <a:solidFill>
                  <a:srgbClr val="00B050"/>
                </a:solidFill>
              </a:rPr>
              <a:t>1 – cos² x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            = cos² x – 1 + cos² x = </a:t>
            </a:r>
            <a:r>
              <a:rPr lang="fr-FR" dirty="0" smtClean="0">
                <a:solidFill>
                  <a:srgbClr val="C00000"/>
                </a:solidFill>
              </a:rPr>
              <a:t>2 cos² x – 1 </a:t>
            </a:r>
          </a:p>
          <a:p>
            <a:pPr>
              <a:buNone/>
            </a:pPr>
            <a:r>
              <a:rPr lang="fr-FR" dirty="0" smtClean="0"/>
              <a:t>       	</a:t>
            </a:r>
            <a:r>
              <a:rPr lang="fr-FR" dirty="0" smtClean="0">
                <a:solidFill>
                  <a:schemeClr val="bg1"/>
                </a:solidFill>
              </a:rPr>
              <a:t>2 cos² x = 1 + cos 2x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				  1 + cos 2x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		    cos² x = 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                        2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83568" y="188640"/>
            <a:ext cx="4032448" cy="122413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6084168" y="2924944"/>
            <a:ext cx="21602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7164288" y="1844824"/>
            <a:ext cx="0" cy="14401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7164288" y="2492896"/>
            <a:ext cx="648072" cy="432048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7164288" y="2276872"/>
            <a:ext cx="0" cy="3600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22"/>
          <p:cNvSpPr/>
          <p:nvPr/>
        </p:nvSpPr>
        <p:spPr>
          <a:xfrm>
            <a:off x="6372200" y="2204864"/>
            <a:ext cx="1584176" cy="1440160"/>
          </a:xfrm>
          <a:prstGeom prst="arc">
            <a:avLst>
              <a:gd name="adj1" fmla="val 9104682"/>
              <a:gd name="adj2" fmla="val 13926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25"/>
          <p:cNvCxnSpPr/>
          <p:nvPr/>
        </p:nvCxnSpPr>
        <p:spPr>
          <a:xfrm flipV="1">
            <a:off x="7812360" y="2492896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7164288" y="2924944"/>
            <a:ext cx="648072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cos² x </a:t>
            </a:r>
            <a:r>
              <a:rPr lang="fr-FR" dirty="0" smtClean="0"/>
              <a:t>– </a:t>
            </a:r>
            <a:r>
              <a:rPr lang="fr-FR" dirty="0" smtClean="0">
                <a:solidFill>
                  <a:srgbClr val="0070C0"/>
                </a:solidFill>
              </a:rPr>
              <a:t>sin² x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sin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2 sin x cos x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4°)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cos² 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sin² x </a:t>
            </a:r>
            <a:r>
              <a:rPr lang="fr-FR" dirty="0" smtClean="0"/>
              <a:t>en fonction de 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 2x 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sz="2000" dirty="0" smtClean="0"/>
              <a:t>Pythagore      </a:t>
            </a:r>
            <a:r>
              <a:rPr lang="fr-FR" dirty="0" smtClean="0"/>
              <a:t>   </a:t>
            </a:r>
            <a:r>
              <a:rPr lang="fr-FR" dirty="0" smtClean="0">
                <a:solidFill>
                  <a:srgbClr val="0070C0"/>
                </a:solidFill>
              </a:rPr>
              <a:t>cos</a:t>
            </a:r>
            <a:r>
              <a:rPr lang="fr-FR" dirty="0" smtClean="0"/>
              <a:t>² </a:t>
            </a:r>
            <a:r>
              <a:rPr lang="fr-FR" dirty="0" smtClean="0">
                <a:solidFill>
                  <a:srgbClr val="0070C0"/>
                </a:solidFill>
              </a:rPr>
              <a:t>x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00B050"/>
                </a:solidFill>
              </a:rPr>
              <a:t>sin</a:t>
            </a:r>
            <a:r>
              <a:rPr lang="fr-FR" dirty="0" smtClean="0"/>
              <a:t>² </a:t>
            </a:r>
            <a:r>
              <a:rPr lang="fr-FR" dirty="0" smtClean="0">
                <a:solidFill>
                  <a:srgbClr val="00B050"/>
                </a:solidFill>
              </a:rPr>
              <a:t>x</a:t>
            </a:r>
            <a:r>
              <a:rPr lang="fr-FR" dirty="0" smtClean="0"/>
              <a:t> =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fr-FR" dirty="0" smtClean="0"/>
              <a:t>²</a:t>
            </a:r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cos² x</a:t>
            </a:r>
            <a:r>
              <a:rPr lang="fr-FR" dirty="0" smtClean="0"/>
              <a:t> – </a:t>
            </a:r>
            <a:r>
              <a:rPr lang="fr-FR" dirty="0" smtClean="0">
                <a:solidFill>
                  <a:srgbClr val="00B050"/>
                </a:solidFill>
              </a:rPr>
              <a:t>sin² 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cos² x</a:t>
            </a:r>
            <a:r>
              <a:rPr lang="fr-FR" dirty="0" smtClean="0"/>
              <a:t> – ( </a:t>
            </a:r>
            <a:r>
              <a:rPr lang="fr-FR" dirty="0" smtClean="0">
                <a:solidFill>
                  <a:srgbClr val="00B050"/>
                </a:solidFill>
              </a:rPr>
              <a:t>1 – cos² x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            = cos² x – 1 + cos² x = </a:t>
            </a:r>
            <a:r>
              <a:rPr lang="fr-FR" dirty="0" smtClean="0">
                <a:solidFill>
                  <a:srgbClr val="C00000"/>
                </a:solidFill>
              </a:rPr>
              <a:t>2 cos² x – 1 </a:t>
            </a:r>
          </a:p>
          <a:p>
            <a:pPr>
              <a:buNone/>
            </a:pPr>
            <a:r>
              <a:rPr lang="fr-FR" dirty="0" smtClean="0"/>
              <a:t>       	</a:t>
            </a:r>
            <a:r>
              <a:rPr lang="fr-FR" dirty="0" smtClean="0">
                <a:solidFill>
                  <a:schemeClr val="bg1"/>
                </a:solidFill>
              </a:rPr>
              <a:t>2 cos² x = 1 + cos 2x</a:t>
            </a:r>
          </a:p>
          <a:p>
            <a:pPr>
              <a:buNone/>
            </a:pPr>
            <a:r>
              <a:rPr lang="fr-FR" dirty="0" smtClean="0"/>
              <a:t>				  </a:t>
            </a:r>
            <a:r>
              <a:rPr lang="fr-FR" dirty="0" smtClean="0">
                <a:solidFill>
                  <a:schemeClr val="bg1"/>
                </a:solidFill>
              </a:rPr>
              <a:t>1 + cos 2x</a:t>
            </a:r>
          </a:p>
          <a:p>
            <a:pPr>
              <a:buNone/>
            </a:pPr>
            <a:r>
              <a:rPr lang="fr-FR" dirty="0" smtClean="0"/>
              <a:t> 		    cos² x = …</a:t>
            </a:r>
          </a:p>
          <a:p>
            <a:pPr>
              <a:buNone/>
            </a:pPr>
            <a:r>
              <a:rPr lang="fr-FR" dirty="0" smtClean="0"/>
              <a:t>                                       </a:t>
            </a:r>
            <a:r>
              <a:rPr lang="fr-FR" dirty="0" smtClean="0">
                <a:solidFill>
                  <a:schemeClr val="bg1"/>
                </a:solidFill>
              </a:rPr>
              <a:t>2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83568" y="188640"/>
            <a:ext cx="4032448" cy="122413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619672" y="4941168"/>
            <a:ext cx="3888432" cy="165618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droite 8"/>
          <p:cNvSpPr/>
          <p:nvPr/>
        </p:nvSpPr>
        <p:spPr>
          <a:xfrm>
            <a:off x="755576" y="5733256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6084168" y="2924944"/>
            <a:ext cx="21602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7164288" y="1844824"/>
            <a:ext cx="0" cy="14401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7164288" y="2492896"/>
            <a:ext cx="648072" cy="432048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7164288" y="2276872"/>
            <a:ext cx="0" cy="3600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22"/>
          <p:cNvSpPr/>
          <p:nvPr/>
        </p:nvSpPr>
        <p:spPr>
          <a:xfrm>
            <a:off x="6372200" y="2204864"/>
            <a:ext cx="1584176" cy="1440160"/>
          </a:xfrm>
          <a:prstGeom prst="arc">
            <a:avLst>
              <a:gd name="adj1" fmla="val 9104682"/>
              <a:gd name="adj2" fmla="val 13926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25"/>
          <p:cNvCxnSpPr/>
          <p:nvPr/>
        </p:nvCxnSpPr>
        <p:spPr>
          <a:xfrm flipV="1">
            <a:off x="7812360" y="2492896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7164288" y="2924944"/>
            <a:ext cx="648072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cos² x </a:t>
            </a:r>
            <a:r>
              <a:rPr lang="fr-FR" dirty="0" smtClean="0"/>
              <a:t>– </a:t>
            </a:r>
            <a:r>
              <a:rPr lang="fr-FR" dirty="0" smtClean="0">
                <a:solidFill>
                  <a:srgbClr val="0070C0"/>
                </a:solidFill>
              </a:rPr>
              <a:t>sin² x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sin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2 sin x cos x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4°)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cos² 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sin² x </a:t>
            </a:r>
            <a:r>
              <a:rPr lang="fr-FR" dirty="0" smtClean="0"/>
              <a:t>en fonction de 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 2x 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sz="2000" dirty="0" smtClean="0"/>
              <a:t>Pythagore      </a:t>
            </a:r>
            <a:r>
              <a:rPr lang="fr-FR" dirty="0" smtClean="0"/>
              <a:t>   </a:t>
            </a:r>
            <a:r>
              <a:rPr lang="fr-FR" dirty="0" smtClean="0">
                <a:solidFill>
                  <a:srgbClr val="0070C0"/>
                </a:solidFill>
              </a:rPr>
              <a:t>cos</a:t>
            </a:r>
            <a:r>
              <a:rPr lang="fr-FR" dirty="0" smtClean="0"/>
              <a:t>² </a:t>
            </a:r>
            <a:r>
              <a:rPr lang="fr-FR" dirty="0" smtClean="0">
                <a:solidFill>
                  <a:srgbClr val="0070C0"/>
                </a:solidFill>
              </a:rPr>
              <a:t>x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00B050"/>
                </a:solidFill>
              </a:rPr>
              <a:t>sin</a:t>
            </a:r>
            <a:r>
              <a:rPr lang="fr-FR" dirty="0" smtClean="0"/>
              <a:t>² </a:t>
            </a:r>
            <a:r>
              <a:rPr lang="fr-FR" dirty="0" smtClean="0">
                <a:solidFill>
                  <a:srgbClr val="00B050"/>
                </a:solidFill>
              </a:rPr>
              <a:t>x</a:t>
            </a:r>
            <a:r>
              <a:rPr lang="fr-FR" dirty="0" smtClean="0"/>
              <a:t> =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fr-FR" dirty="0" smtClean="0"/>
              <a:t>²</a:t>
            </a:r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cos² x</a:t>
            </a:r>
            <a:r>
              <a:rPr lang="fr-FR" dirty="0" smtClean="0"/>
              <a:t> – </a:t>
            </a:r>
            <a:r>
              <a:rPr lang="fr-FR" dirty="0" smtClean="0">
                <a:solidFill>
                  <a:srgbClr val="00B050"/>
                </a:solidFill>
              </a:rPr>
              <a:t>sin² 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cos² x</a:t>
            </a:r>
            <a:r>
              <a:rPr lang="fr-FR" dirty="0" smtClean="0"/>
              <a:t> – ( </a:t>
            </a:r>
            <a:r>
              <a:rPr lang="fr-FR" dirty="0" smtClean="0">
                <a:solidFill>
                  <a:srgbClr val="00B050"/>
                </a:solidFill>
              </a:rPr>
              <a:t>1 – cos² x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            = cos² x – 1 + cos² x = </a:t>
            </a:r>
            <a:r>
              <a:rPr lang="fr-FR" dirty="0" smtClean="0">
                <a:solidFill>
                  <a:srgbClr val="C00000"/>
                </a:solidFill>
              </a:rPr>
              <a:t>2 cos² x – 1 </a:t>
            </a:r>
          </a:p>
          <a:p>
            <a:pPr>
              <a:buNone/>
            </a:pPr>
            <a:r>
              <a:rPr lang="fr-FR" dirty="0" smtClean="0"/>
              <a:t>       	2 cos² x = 1 + cos 2x</a:t>
            </a:r>
          </a:p>
          <a:p>
            <a:pPr>
              <a:buNone/>
            </a:pPr>
            <a:r>
              <a:rPr lang="fr-FR" dirty="0" smtClean="0"/>
              <a:t>				  1 + cos 2x</a:t>
            </a:r>
          </a:p>
          <a:p>
            <a:pPr>
              <a:buNone/>
            </a:pPr>
            <a:r>
              <a:rPr lang="fr-FR" dirty="0" smtClean="0"/>
              <a:t> 		    cos² x = </a:t>
            </a:r>
          </a:p>
          <a:p>
            <a:pPr>
              <a:buNone/>
            </a:pPr>
            <a:r>
              <a:rPr lang="fr-FR" dirty="0" smtClean="0"/>
              <a:t>                                       2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83568" y="188640"/>
            <a:ext cx="4032448" cy="122413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619672" y="4941168"/>
            <a:ext cx="3888432" cy="165618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/>
          <p:cNvCxnSpPr/>
          <p:nvPr/>
        </p:nvCxnSpPr>
        <p:spPr>
          <a:xfrm>
            <a:off x="3203848" y="5805264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èche droite 7"/>
          <p:cNvSpPr/>
          <p:nvPr/>
        </p:nvSpPr>
        <p:spPr>
          <a:xfrm>
            <a:off x="755576" y="4581128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droite 8"/>
          <p:cNvSpPr/>
          <p:nvPr/>
        </p:nvSpPr>
        <p:spPr>
          <a:xfrm>
            <a:off x="755576" y="5733256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6084168" y="2924944"/>
            <a:ext cx="21602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7164288" y="1844824"/>
            <a:ext cx="0" cy="14401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7164288" y="2492896"/>
            <a:ext cx="648072" cy="432048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7164288" y="2276872"/>
            <a:ext cx="0" cy="3600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22"/>
          <p:cNvSpPr/>
          <p:nvPr/>
        </p:nvSpPr>
        <p:spPr>
          <a:xfrm>
            <a:off x="6372200" y="2204864"/>
            <a:ext cx="1584176" cy="1440160"/>
          </a:xfrm>
          <a:prstGeom prst="arc">
            <a:avLst>
              <a:gd name="adj1" fmla="val 9104682"/>
              <a:gd name="adj2" fmla="val 13926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25"/>
          <p:cNvCxnSpPr/>
          <p:nvPr/>
        </p:nvCxnSpPr>
        <p:spPr>
          <a:xfrm flipV="1">
            <a:off x="7812360" y="2492896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7164288" y="2924944"/>
            <a:ext cx="648072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>
                <a:solidFill>
                  <a:schemeClr val="bg1"/>
                </a:solidFill>
              </a:rPr>
              <a:t>on obtient      </a:t>
            </a:r>
            <a:r>
              <a:rPr lang="fr-FR" dirty="0" smtClean="0"/>
              <a:t>	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cos² x </a:t>
            </a:r>
            <a:r>
              <a:rPr lang="fr-FR" dirty="0" smtClean="0"/>
              <a:t>– </a:t>
            </a:r>
            <a:r>
              <a:rPr lang="fr-FR" dirty="0" smtClean="0">
                <a:solidFill>
                  <a:srgbClr val="0070C0"/>
                </a:solidFill>
              </a:rPr>
              <a:t>sin² x</a:t>
            </a:r>
          </a:p>
          <a:p>
            <a:pPr>
              <a:buNone/>
            </a:pPr>
            <a:r>
              <a:rPr lang="fr-FR" dirty="0" smtClean="0"/>
              <a:t>			    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	sin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2 sin x cos x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4°)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cos² 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sin² x </a:t>
            </a:r>
            <a:r>
              <a:rPr lang="fr-FR" dirty="0" smtClean="0"/>
              <a:t>en fonction de 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 2x </a:t>
            </a:r>
          </a:p>
          <a:p>
            <a:pPr>
              <a:buNone/>
            </a:pPr>
            <a:r>
              <a:rPr lang="fr-FR" dirty="0" smtClean="0"/>
              <a:t>				  1 + cos 2x</a:t>
            </a:r>
          </a:p>
          <a:p>
            <a:pPr>
              <a:buNone/>
            </a:pPr>
            <a:r>
              <a:rPr lang="fr-FR" dirty="0" smtClean="0"/>
              <a:t> 		    cos² x = </a:t>
            </a:r>
          </a:p>
          <a:p>
            <a:pPr>
              <a:buNone/>
            </a:pPr>
            <a:r>
              <a:rPr lang="fr-FR" dirty="0" smtClean="0"/>
              <a:t>                                       2</a:t>
            </a:r>
          </a:p>
          <a:p>
            <a:pPr>
              <a:buNone/>
            </a:pPr>
            <a:r>
              <a:rPr lang="fr-FR" dirty="0" smtClean="0"/>
              <a:t>                                           </a:t>
            </a:r>
            <a:r>
              <a:rPr lang="fr-FR" dirty="0" smtClean="0">
                <a:solidFill>
                  <a:schemeClr val="bg1"/>
                </a:solidFill>
              </a:rPr>
              <a:t>1 + cos 2x         1 – cos 2x</a:t>
            </a:r>
          </a:p>
          <a:p>
            <a:pPr>
              <a:buNone/>
            </a:pPr>
            <a:r>
              <a:rPr lang="fr-FR" dirty="0" smtClean="0"/>
              <a:t>sin² x  = 1 – </a:t>
            </a:r>
            <a:r>
              <a:rPr lang="fr-FR" dirty="0" smtClean="0">
                <a:solidFill>
                  <a:srgbClr val="7030A0"/>
                </a:solidFill>
              </a:rPr>
              <a:t>cos² x</a:t>
            </a:r>
            <a:r>
              <a:rPr lang="fr-FR" dirty="0" smtClean="0"/>
              <a:t> = …</a:t>
            </a:r>
            <a:r>
              <a:rPr lang="fr-FR" dirty="0" smtClean="0">
                <a:solidFill>
                  <a:schemeClr val="bg1"/>
                </a:solidFill>
              </a:rPr>
              <a:t> –                       = 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                                   2                         2</a:t>
            </a:r>
          </a:p>
          <a:p>
            <a:pPr>
              <a:buNone/>
            </a:pPr>
            <a:r>
              <a:rPr lang="fr-FR" i="1" dirty="0" smtClean="0">
                <a:solidFill>
                  <a:schemeClr val="bg1"/>
                </a:solidFill>
              </a:rPr>
              <a:t>   appelées formules de linéarisation</a:t>
            </a:r>
            <a:endParaRPr lang="fr-FR" i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59832" y="188640"/>
            <a:ext cx="4032448" cy="122413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619672" y="2636912"/>
            <a:ext cx="3888432" cy="165618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/>
          <p:cNvCxnSpPr/>
          <p:nvPr/>
        </p:nvCxnSpPr>
        <p:spPr>
          <a:xfrm>
            <a:off x="3203848" y="3501008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67544" y="4869160"/>
            <a:ext cx="1008112" cy="648072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>
                <a:solidFill>
                  <a:schemeClr val="bg1"/>
                </a:solidFill>
              </a:rPr>
              <a:t>on obtient      </a:t>
            </a:r>
            <a:r>
              <a:rPr lang="fr-FR" dirty="0" smtClean="0"/>
              <a:t>	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cos² x </a:t>
            </a:r>
            <a:r>
              <a:rPr lang="fr-FR" dirty="0" smtClean="0"/>
              <a:t>– </a:t>
            </a:r>
            <a:r>
              <a:rPr lang="fr-FR" dirty="0" smtClean="0">
                <a:solidFill>
                  <a:srgbClr val="0070C0"/>
                </a:solidFill>
              </a:rPr>
              <a:t>sin² x</a:t>
            </a:r>
          </a:p>
          <a:p>
            <a:pPr>
              <a:buNone/>
            </a:pPr>
            <a:r>
              <a:rPr lang="fr-FR" dirty="0" smtClean="0"/>
              <a:t>			    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	sin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2 sin x cos x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4°)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cos² 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sin² x </a:t>
            </a:r>
            <a:r>
              <a:rPr lang="fr-FR" dirty="0" smtClean="0"/>
              <a:t>en fonction de 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 2x </a:t>
            </a:r>
          </a:p>
          <a:p>
            <a:pPr>
              <a:buNone/>
            </a:pPr>
            <a:r>
              <a:rPr lang="fr-FR" dirty="0" smtClean="0"/>
              <a:t>				  1 + cos 2x</a:t>
            </a:r>
          </a:p>
          <a:p>
            <a:pPr>
              <a:buNone/>
            </a:pPr>
            <a:r>
              <a:rPr lang="fr-FR" dirty="0" smtClean="0"/>
              <a:t> 		    cos² x = </a:t>
            </a:r>
          </a:p>
          <a:p>
            <a:pPr>
              <a:buNone/>
            </a:pPr>
            <a:r>
              <a:rPr lang="fr-FR" dirty="0" smtClean="0"/>
              <a:t>                                       2</a:t>
            </a:r>
          </a:p>
          <a:p>
            <a:pPr>
              <a:buNone/>
            </a:pPr>
            <a:r>
              <a:rPr lang="fr-FR" dirty="0" smtClean="0"/>
              <a:t>                                           </a:t>
            </a:r>
            <a:r>
              <a:rPr lang="fr-FR" dirty="0" smtClean="0">
                <a:solidFill>
                  <a:srgbClr val="7030A0"/>
                </a:solidFill>
              </a:rPr>
              <a:t>1 + cos 2x         </a:t>
            </a:r>
            <a:r>
              <a:rPr lang="fr-FR" dirty="0" smtClean="0">
                <a:solidFill>
                  <a:schemeClr val="bg1"/>
                </a:solidFill>
              </a:rPr>
              <a:t>1 – cos 2x</a:t>
            </a:r>
          </a:p>
          <a:p>
            <a:pPr>
              <a:buNone/>
            </a:pPr>
            <a:r>
              <a:rPr lang="fr-FR" dirty="0" smtClean="0"/>
              <a:t>sin² x  = 1 – </a:t>
            </a:r>
            <a:r>
              <a:rPr lang="fr-FR" dirty="0" smtClean="0">
                <a:solidFill>
                  <a:srgbClr val="7030A0"/>
                </a:solidFill>
              </a:rPr>
              <a:t>cos² x</a:t>
            </a:r>
            <a:r>
              <a:rPr lang="fr-FR" dirty="0" smtClean="0"/>
              <a:t> = 1 –                      = …</a:t>
            </a:r>
          </a:p>
          <a:p>
            <a:pPr>
              <a:buNone/>
            </a:pPr>
            <a:r>
              <a:rPr lang="fr-FR" dirty="0" smtClean="0">
                <a:solidFill>
                  <a:srgbClr val="7030A0"/>
                </a:solidFill>
              </a:rPr>
              <a:t>                                                  2</a:t>
            </a:r>
            <a:r>
              <a:rPr lang="fr-FR" dirty="0" smtClean="0"/>
              <a:t>                         </a:t>
            </a:r>
            <a:r>
              <a:rPr lang="fr-FR" dirty="0" smtClean="0">
                <a:solidFill>
                  <a:schemeClr val="bg1"/>
                </a:solidFill>
              </a:rPr>
              <a:t>2</a:t>
            </a:r>
          </a:p>
          <a:p>
            <a:pPr>
              <a:buNone/>
            </a:pPr>
            <a:r>
              <a:rPr lang="fr-FR" i="1" dirty="0" smtClean="0">
                <a:solidFill>
                  <a:schemeClr val="bg1"/>
                </a:solidFill>
              </a:rPr>
              <a:t>   appelées formules de linéarisation</a:t>
            </a:r>
            <a:endParaRPr lang="fr-FR" i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59832" y="188640"/>
            <a:ext cx="4032448" cy="122413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619672" y="2636912"/>
            <a:ext cx="3888432" cy="165618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/>
          <p:cNvCxnSpPr/>
          <p:nvPr/>
        </p:nvCxnSpPr>
        <p:spPr>
          <a:xfrm>
            <a:off x="3203848" y="3501008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4427984" y="5229200"/>
            <a:ext cx="1800200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67544" y="4869160"/>
            <a:ext cx="1008112" cy="648072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>
                <a:solidFill>
                  <a:schemeClr val="bg1"/>
                </a:solidFill>
              </a:rPr>
              <a:t>on obtient      </a:t>
            </a:r>
            <a:r>
              <a:rPr lang="fr-FR" dirty="0" smtClean="0"/>
              <a:t>	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cos² x </a:t>
            </a:r>
            <a:r>
              <a:rPr lang="fr-FR" dirty="0" smtClean="0"/>
              <a:t>– </a:t>
            </a:r>
            <a:r>
              <a:rPr lang="fr-FR" dirty="0" smtClean="0">
                <a:solidFill>
                  <a:srgbClr val="0070C0"/>
                </a:solidFill>
              </a:rPr>
              <a:t>sin² x</a:t>
            </a:r>
          </a:p>
          <a:p>
            <a:pPr>
              <a:buNone/>
            </a:pPr>
            <a:r>
              <a:rPr lang="fr-FR" dirty="0" smtClean="0"/>
              <a:t>			    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	sin 2x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2 sin x cos x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4°)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cos² 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sin² x </a:t>
            </a:r>
            <a:r>
              <a:rPr lang="fr-FR" dirty="0" smtClean="0"/>
              <a:t>en fonction de </a:t>
            </a:r>
            <a:r>
              <a:rPr lang="fr-FR" dirty="0" smtClean="0">
                <a:solidFill>
                  <a:srgbClr val="FF0000"/>
                </a:solidFill>
              </a:rPr>
              <a:t>cos 2x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 2x </a:t>
            </a:r>
          </a:p>
          <a:p>
            <a:pPr>
              <a:buNone/>
            </a:pPr>
            <a:r>
              <a:rPr lang="fr-FR" dirty="0" smtClean="0"/>
              <a:t>				  1 + cos 2x</a:t>
            </a:r>
          </a:p>
          <a:p>
            <a:pPr>
              <a:buNone/>
            </a:pPr>
            <a:r>
              <a:rPr lang="fr-FR" dirty="0" smtClean="0"/>
              <a:t> 		    cos² x = </a:t>
            </a:r>
          </a:p>
          <a:p>
            <a:pPr>
              <a:buNone/>
            </a:pPr>
            <a:r>
              <a:rPr lang="fr-FR" dirty="0" smtClean="0"/>
              <a:t>                                       2</a:t>
            </a:r>
          </a:p>
          <a:p>
            <a:pPr>
              <a:buNone/>
            </a:pPr>
            <a:r>
              <a:rPr lang="fr-FR" dirty="0" smtClean="0"/>
              <a:t>                                           </a:t>
            </a:r>
            <a:r>
              <a:rPr lang="fr-FR" dirty="0" smtClean="0">
                <a:solidFill>
                  <a:srgbClr val="7030A0"/>
                </a:solidFill>
              </a:rPr>
              <a:t>1 + cos 2x         </a:t>
            </a:r>
            <a:r>
              <a:rPr lang="fr-FR" dirty="0" smtClean="0"/>
              <a:t>1 – cos 2x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sin² x  = 1 – </a:t>
            </a:r>
            <a:r>
              <a:rPr lang="fr-FR" dirty="0" smtClean="0">
                <a:solidFill>
                  <a:srgbClr val="7030A0"/>
                </a:solidFill>
              </a:rPr>
              <a:t>cos² x</a:t>
            </a:r>
            <a:r>
              <a:rPr lang="fr-FR" dirty="0" smtClean="0"/>
              <a:t> = 1 –                       = </a:t>
            </a:r>
          </a:p>
          <a:p>
            <a:pPr>
              <a:buNone/>
            </a:pPr>
            <a:r>
              <a:rPr lang="fr-FR" dirty="0" smtClean="0">
                <a:solidFill>
                  <a:srgbClr val="7030A0"/>
                </a:solidFill>
              </a:rPr>
              <a:t>                                                  2</a:t>
            </a:r>
            <a:r>
              <a:rPr lang="fr-FR" dirty="0" smtClean="0"/>
              <a:t>                         2</a:t>
            </a:r>
          </a:p>
          <a:p>
            <a:pPr>
              <a:buNone/>
            </a:pPr>
            <a:r>
              <a:rPr lang="fr-FR" i="1" dirty="0" smtClean="0"/>
              <a:t>   appelées </a:t>
            </a:r>
            <a:r>
              <a:rPr lang="fr-FR" i="1" dirty="0" smtClean="0">
                <a:solidFill>
                  <a:schemeClr val="accent6">
                    <a:lumMod val="75000"/>
                  </a:schemeClr>
                </a:solidFill>
              </a:rPr>
              <a:t>formules de linéarisation</a:t>
            </a:r>
            <a:endParaRPr lang="fr-FR" i="1" dirty="0"/>
          </a:p>
        </p:txBody>
      </p:sp>
      <p:sp>
        <p:nvSpPr>
          <p:cNvPr id="4" name="Rectangle 3"/>
          <p:cNvSpPr/>
          <p:nvPr/>
        </p:nvSpPr>
        <p:spPr>
          <a:xfrm>
            <a:off x="3059832" y="188640"/>
            <a:ext cx="4032448" cy="122413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619672" y="2636912"/>
            <a:ext cx="3888432" cy="165618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/>
          <p:cNvCxnSpPr/>
          <p:nvPr/>
        </p:nvCxnSpPr>
        <p:spPr>
          <a:xfrm>
            <a:off x="3203848" y="3501008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4427984" y="5229200"/>
            <a:ext cx="1800200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6804248" y="5229200"/>
            <a:ext cx="18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732240" y="4365104"/>
            <a:ext cx="2016224" cy="165618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467544" y="4869160"/>
            <a:ext cx="1008112" cy="648072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4800" b="1" dirty="0" smtClean="0">
                <a:solidFill>
                  <a:srgbClr val="00B0F0"/>
                </a:solidFill>
              </a:rPr>
              <a:t>Exercice 11 :</a:t>
            </a:r>
          </a:p>
          <a:p>
            <a:pPr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1°) </a:t>
            </a:r>
            <a:r>
              <a:rPr lang="fr-FR" sz="2800" dirty="0" smtClean="0"/>
              <a:t>Déterminez les </a:t>
            </a:r>
            <a:r>
              <a:rPr lang="fr-FR" sz="2800" dirty="0" smtClean="0">
                <a:solidFill>
                  <a:srgbClr val="FF0000"/>
                </a:solidFill>
              </a:rPr>
              <a:t>cos</a:t>
            </a:r>
            <a:r>
              <a:rPr lang="fr-FR" sz="2800" dirty="0" smtClean="0"/>
              <a:t> et </a:t>
            </a:r>
            <a:r>
              <a:rPr lang="fr-FR" sz="2800" dirty="0" smtClean="0">
                <a:solidFill>
                  <a:srgbClr val="FF0000"/>
                </a:solidFill>
              </a:rPr>
              <a:t>sin</a:t>
            </a:r>
            <a:r>
              <a:rPr lang="fr-FR" sz="2800" dirty="0" smtClean="0"/>
              <a:t> de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 </a:t>
            </a:r>
            <a:r>
              <a:rPr lang="fr-FR" sz="2800" dirty="0" smtClean="0"/>
              <a:t>de deux manières différentes. Déduisez-en ceux de </a:t>
            </a:r>
            <a:r>
              <a:rPr lang="fr-FR" sz="2800" dirty="0" smtClean="0">
                <a:solidFill>
                  <a:srgbClr val="FF0000"/>
                </a:solidFill>
              </a:rPr>
              <a:t>7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.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>
                <a:solidFill>
                  <a:srgbClr val="00B050"/>
                </a:solidFill>
              </a:rPr>
              <a:t>1</a:t>
            </a:r>
            <a:r>
              <a:rPr lang="fr-FR" sz="2800" baseline="30000" dirty="0" smtClean="0">
                <a:solidFill>
                  <a:srgbClr val="00B050"/>
                </a:solidFill>
              </a:rPr>
              <a:t>ère</a:t>
            </a:r>
            <a:r>
              <a:rPr lang="fr-FR" sz="2800" dirty="0" smtClean="0">
                <a:solidFill>
                  <a:srgbClr val="00B050"/>
                </a:solidFill>
              </a:rPr>
              <a:t> méthode : </a:t>
            </a:r>
            <a:r>
              <a:rPr lang="fr-FR" sz="2800" dirty="0" smtClean="0"/>
              <a:t>utilisation de </a:t>
            </a:r>
            <a:r>
              <a:rPr lang="fr-FR" sz="2800" dirty="0" smtClean="0">
                <a:solidFill>
                  <a:srgbClr val="00B050"/>
                </a:solidFill>
              </a:rPr>
              <a:t>cos² x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		           1 + cos 2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      1 + cos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/6       1 + √3 / 2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>
                <a:solidFill>
                  <a:srgbClr val="00B050"/>
                </a:solidFill>
              </a:rPr>
              <a:t>2</a:t>
            </a:r>
            <a:r>
              <a:rPr lang="fr-FR" sz="2800" baseline="30000" dirty="0" smtClean="0">
                <a:solidFill>
                  <a:srgbClr val="00B050"/>
                </a:solidFill>
              </a:rPr>
              <a:t>ème</a:t>
            </a:r>
            <a:r>
              <a:rPr lang="fr-FR" sz="2800" dirty="0" smtClean="0">
                <a:solidFill>
                  <a:srgbClr val="00B050"/>
                </a:solidFill>
              </a:rPr>
              <a:t> méthode : </a:t>
            </a:r>
            <a:r>
              <a:rPr lang="fr-FR" sz="2800" dirty="0" smtClean="0"/>
              <a:t>utilisation de </a:t>
            </a:r>
            <a:r>
              <a:rPr lang="fr-FR" sz="2800" dirty="0" smtClean="0">
                <a:solidFill>
                  <a:srgbClr val="00B050"/>
                </a:solidFill>
              </a:rPr>
              <a:t>cos(a + b)</a:t>
            </a:r>
          </a:p>
          <a:p>
            <a:pPr>
              <a:buNone/>
            </a:pPr>
            <a:endParaRPr lang="fr-FR" sz="28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4800" b="1" dirty="0" smtClean="0">
                <a:solidFill>
                  <a:srgbClr val="00B0F0"/>
                </a:solidFill>
              </a:rPr>
              <a:t>Exercice 11 :</a:t>
            </a:r>
          </a:p>
          <a:p>
            <a:pPr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1°) </a:t>
            </a:r>
            <a:r>
              <a:rPr lang="fr-FR" sz="2800" dirty="0" smtClean="0"/>
              <a:t>Déterminez les </a:t>
            </a:r>
            <a:r>
              <a:rPr lang="fr-FR" sz="2800" dirty="0" smtClean="0">
                <a:solidFill>
                  <a:srgbClr val="FF0000"/>
                </a:solidFill>
              </a:rPr>
              <a:t>cos</a:t>
            </a:r>
            <a:r>
              <a:rPr lang="fr-FR" sz="2800" dirty="0" smtClean="0"/>
              <a:t> et </a:t>
            </a:r>
            <a:r>
              <a:rPr lang="fr-FR" sz="2800" dirty="0" smtClean="0">
                <a:solidFill>
                  <a:srgbClr val="FF0000"/>
                </a:solidFill>
              </a:rPr>
              <a:t>sin</a:t>
            </a:r>
            <a:r>
              <a:rPr lang="fr-FR" sz="2800" dirty="0" smtClean="0"/>
              <a:t> de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 </a:t>
            </a:r>
            <a:r>
              <a:rPr lang="fr-FR" sz="2800" dirty="0" smtClean="0"/>
              <a:t>de deux manières différentes. Déduisez-en ceux de </a:t>
            </a:r>
            <a:r>
              <a:rPr lang="fr-FR" sz="2800" dirty="0" smtClean="0">
                <a:solidFill>
                  <a:srgbClr val="FF0000"/>
                </a:solidFill>
              </a:rPr>
              <a:t>7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.</a:t>
            </a:r>
          </a:p>
          <a:p>
            <a:pPr>
              <a:buNone/>
            </a:pPr>
            <a:r>
              <a:rPr lang="fr-FR" sz="2800" dirty="0" smtClean="0">
                <a:solidFill>
                  <a:srgbClr val="00B050"/>
                </a:solidFill>
              </a:rPr>
              <a:t>1</a:t>
            </a:r>
            <a:r>
              <a:rPr lang="fr-FR" sz="2800" baseline="30000" dirty="0" smtClean="0">
                <a:solidFill>
                  <a:srgbClr val="00B050"/>
                </a:solidFill>
              </a:rPr>
              <a:t>ère</a:t>
            </a:r>
            <a:r>
              <a:rPr lang="fr-FR" sz="2800" dirty="0" smtClean="0">
                <a:solidFill>
                  <a:srgbClr val="00B050"/>
                </a:solidFill>
              </a:rPr>
              <a:t> méthode : </a:t>
            </a:r>
            <a:r>
              <a:rPr lang="fr-FR" sz="2800" dirty="0" smtClean="0"/>
              <a:t>utilisation de </a:t>
            </a:r>
            <a:r>
              <a:rPr lang="fr-FR" sz="2800" dirty="0" smtClean="0">
                <a:solidFill>
                  <a:srgbClr val="00B050"/>
                </a:solidFill>
              </a:rPr>
              <a:t>cos² x</a:t>
            </a:r>
          </a:p>
          <a:p>
            <a:pPr>
              <a:buNone/>
            </a:pPr>
            <a:endParaRPr lang="fr-FR" sz="10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800" dirty="0" smtClean="0"/>
              <a:t>		           </a:t>
            </a:r>
            <a:r>
              <a:rPr lang="fr-FR" sz="2800" dirty="0" smtClean="0">
                <a:solidFill>
                  <a:schemeClr val="bg1"/>
                </a:solidFill>
              </a:rPr>
              <a:t>1 + cos 2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      1 + cos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/6       1 + √3 / 2</a:t>
            </a:r>
          </a:p>
          <a:p>
            <a:pPr>
              <a:buNone/>
            </a:pPr>
            <a:r>
              <a:rPr lang="fr-FR" sz="2800" dirty="0" smtClean="0"/>
              <a:t>cos²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…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=                         =</a:t>
            </a:r>
          </a:p>
          <a:p>
            <a:pPr>
              <a:buNone/>
            </a:pPr>
            <a:r>
              <a:rPr lang="fr-FR" sz="2800" dirty="0" smtClean="0"/>
              <a:t>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2 </a:t>
            </a:r>
            <a:r>
              <a:rPr lang="fr-FR" sz="2800" dirty="0" smtClean="0"/>
              <a:t>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2                        2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16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									 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/6</a:t>
            </a:r>
          </a:p>
          <a:p>
            <a:pPr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									   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4067944" y="6381328"/>
            <a:ext cx="475252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6228184" y="4077072"/>
            <a:ext cx="0" cy="27809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7812360" y="5445224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>
            <a:endCxn id="18" idx="7"/>
          </p:cNvCxnSpPr>
          <p:nvPr/>
        </p:nvCxnSpPr>
        <p:spPr>
          <a:xfrm flipV="1">
            <a:off x="6228184" y="5108394"/>
            <a:ext cx="1334396" cy="1272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6228184" y="5949280"/>
            <a:ext cx="180020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6228184" y="4869160"/>
            <a:ext cx="936104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7956376" y="587727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 flipV="1">
            <a:off x="6228184" y="5517232"/>
            <a:ext cx="158417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>
            <a:off x="4427984" y="4581128"/>
            <a:ext cx="3672408" cy="3600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18"/>
          <p:cNvCxnSpPr/>
          <p:nvPr/>
        </p:nvCxnSpPr>
        <p:spPr>
          <a:xfrm>
            <a:off x="7884368" y="5517232"/>
            <a:ext cx="0" cy="864096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7812360" y="6309320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9" name="Connecteur droit 28"/>
          <p:cNvCxnSpPr/>
          <p:nvPr/>
        </p:nvCxnSpPr>
        <p:spPr>
          <a:xfrm flipV="1">
            <a:off x="6228184" y="4653136"/>
            <a:ext cx="504056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4800" b="1" dirty="0" smtClean="0">
                <a:solidFill>
                  <a:srgbClr val="00B0F0"/>
                </a:solidFill>
              </a:rPr>
              <a:t>Exercice 11 :</a:t>
            </a:r>
          </a:p>
          <a:p>
            <a:pPr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1°) </a:t>
            </a:r>
            <a:r>
              <a:rPr lang="fr-FR" sz="2800" dirty="0" smtClean="0"/>
              <a:t>Déterminez les </a:t>
            </a:r>
            <a:r>
              <a:rPr lang="fr-FR" sz="2800" dirty="0" smtClean="0">
                <a:solidFill>
                  <a:srgbClr val="FF0000"/>
                </a:solidFill>
              </a:rPr>
              <a:t>cos</a:t>
            </a:r>
            <a:r>
              <a:rPr lang="fr-FR" sz="2800" dirty="0" smtClean="0"/>
              <a:t> et </a:t>
            </a:r>
            <a:r>
              <a:rPr lang="fr-FR" sz="2800" dirty="0" smtClean="0">
                <a:solidFill>
                  <a:srgbClr val="FF0000"/>
                </a:solidFill>
              </a:rPr>
              <a:t>sin</a:t>
            </a:r>
            <a:r>
              <a:rPr lang="fr-FR" sz="2800" dirty="0" smtClean="0"/>
              <a:t> de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 </a:t>
            </a:r>
            <a:r>
              <a:rPr lang="fr-FR" sz="2800" dirty="0" smtClean="0"/>
              <a:t>de deux manières différentes. Déduisez-en ceux de </a:t>
            </a:r>
            <a:r>
              <a:rPr lang="fr-FR" sz="2800" dirty="0" smtClean="0">
                <a:solidFill>
                  <a:srgbClr val="FF0000"/>
                </a:solidFill>
              </a:rPr>
              <a:t>7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.</a:t>
            </a:r>
          </a:p>
          <a:p>
            <a:pPr>
              <a:buNone/>
            </a:pPr>
            <a:r>
              <a:rPr lang="fr-FR" sz="2800" dirty="0" smtClean="0">
                <a:solidFill>
                  <a:srgbClr val="00B050"/>
                </a:solidFill>
              </a:rPr>
              <a:t>1</a:t>
            </a:r>
            <a:r>
              <a:rPr lang="fr-FR" sz="2800" baseline="30000" dirty="0" smtClean="0">
                <a:solidFill>
                  <a:srgbClr val="00B050"/>
                </a:solidFill>
              </a:rPr>
              <a:t>ère</a:t>
            </a:r>
            <a:r>
              <a:rPr lang="fr-FR" sz="2800" dirty="0" smtClean="0">
                <a:solidFill>
                  <a:srgbClr val="00B050"/>
                </a:solidFill>
              </a:rPr>
              <a:t> méthode : </a:t>
            </a:r>
            <a:r>
              <a:rPr lang="fr-FR" sz="2800" dirty="0" smtClean="0"/>
              <a:t>utilisation de </a:t>
            </a:r>
            <a:r>
              <a:rPr lang="fr-FR" sz="2800" dirty="0" smtClean="0">
                <a:solidFill>
                  <a:srgbClr val="00B050"/>
                </a:solidFill>
              </a:rPr>
              <a:t>cos² x</a:t>
            </a:r>
          </a:p>
          <a:p>
            <a:pPr>
              <a:buNone/>
            </a:pPr>
            <a:endParaRPr lang="fr-FR" sz="10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800" dirty="0" smtClean="0"/>
              <a:t>		           1 + cos 2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       </a:t>
            </a:r>
            <a:r>
              <a:rPr lang="fr-FR" sz="2800" dirty="0" smtClean="0">
                <a:solidFill>
                  <a:schemeClr val="bg1"/>
                </a:solidFill>
              </a:rPr>
              <a:t>1 + cos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/6       1 + √3 / 2</a:t>
            </a:r>
          </a:p>
          <a:p>
            <a:pPr>
              <a:buNone/>
            </a:pPr>
            <a:r>
              <a:rPr lang="fr-FR" sz="2800" dirty="0" smtClean="0"/>
              <a:t>cos²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 = …</a:t>
            </a:r>
            <a:r>
              <a:rPr lang="fr-FR" sz="2800" dirty="0" smtClean="0">
                <a:solidFill>
                  <a:schemeClr val="bg1"/>
                </a:solidFill>
              </a:rPr>
              <a:t>=                         =</a:t>
            </a:r>
          </a:p>
          <a:p>
            <a:pPr>
              <a:buNone/>
            </a:pPr>
            <a:r>
              <a:rPr lang="fr-FR" sz="2800" dirty="0" smtClean="0"/>
              <a:t>                                  2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2                        2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16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									 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/6</a:t>
            </a:r>
          </a:p>
          <a:p>
            <a:pPr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									   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2267744" y="3501008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4067944" y="6381328"/>
            <a:ext cx="475252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6228184" y="4077072"/>
            <a:ext cx="0" cy="27809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7812360" y="5445224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>
            <a:endCxn id="18" idx="7"/>
          </p:cNvCxnSpPr>
          <p:nvPr/>
        </p:nvCxnSpPr>
        <p:spPr>
          <a:xfrm flipV="1">
            <a:off x="6228184" y="5108394"/>
            <a:ext cx="1334396" cy="1272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6228184" y="5949280"/>
            <a:ext cx="180020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6228184" y="4869160"/>
            <a:ext cx="936104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7956376" y="587727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 flipV="1">
            <a:off x="6228184" y="5517232"/>
            <a:ext cx="158417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>
            <a:off x="4427984" y="4581128"/>
            <a:ext cx="3672408" cy="3600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18"/>
          <p:cNvCxnSpPr/>
          <p:nvPr/>
        </p:nvCxnSpPr>
        <p:spPr>
          <a:xfrm>
            <a:off x="7884368" y="5517232"/>
            <a:ext cx="0" cy="864096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7812360" y="6309320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9" name="Connecteur droit 28"/>
          <p:cNvCxnSpPr/>
          <p:nvPr/>
        </p:nvCxnSpPr>
        <p:spPr>
          <a:xfrm flipV="1">
            <a:off x="6228184" y="4653136"/>
            <a:ext cx="504056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6868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3600" b="1" dirty="0" smtClean="0">
                <a:solidFill>
                  <a:srgbClr val="92D050"/>
                </a:solidFill>
              </a:rPr>
              <a:t>Exercice 10 :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= [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; </a:t>
            </a:r>
            <a:r>
              <a:rPr lang="fr-FR" dirty="0" smtClean="0">
                <a:solidFill>
                  <a:srgbClr val="0070C0"/>
                </a:solidFill>
              </a:rPr>
              <a:t>a </a:t>
            </a:r>
            <a:r>
              <a:rPr lang="fr-FR" dirty="0" smtClean="0"/>
              <a:t>]</a:t>
            </a:r>
            <a:r>
              <a:rPr lang="fr-FR" dirty="0" smtClean="0">
                <a:solidFill>
                  <a:srgbClr val="0070C0"/>
                </a:solidFill>
              </a:rPr>
              <a:t>     z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/>
              <a:t> = [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; </a:t>
            </a:r>
            <a:r>
              <a:rPr lang="fr-FR" dirty="0" smtClean="0">
                <a:solidFill>
                  <a:srgbClr val="0070C0"/>
                </a:solidFill>
              </a:rPr>
              <a:t>b </a:t>
            </a:r>
            <a:r>
              <a:rPr lang="fr-FR" dirty="0" smtClean="0"/>
              <a:t>]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1°) </a:t>
            </a:r>
            <a:r>
              <a:rPr lang="fr-FR" dirty="0" smtClean="0"/>
              <a:t>Déterminez les formes exponentielle puis algébrique de leur produit.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baseline="30000" dirty="0" smtClean="0">
                <a:solidFill>
                  <a:srgbClr val="0070C0"/>
                </a:solidFill>
              </a:rPr>
              <a:t>          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/>
              <a:t> 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endParaRPr lang="fr-FR" b="1" baseline="30000" dirty="0" smtClean="0"/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= 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 </a:t>
            </a:r>
            <a:r>
              <a:rPr lang="fr-FR" dirty="0" smtClean="0"/>
              <a:t>e</a:t>
            </a:r>
            <a:r>
              <a:rPr lang="fr-FR" b="1" baseline="30000" dirty="0" smtClean="0"/>
              <a:t>i(</a:t>
            </a:r>
            <a:r>
              <a:rPr lang="fr-FR" b="1" baseline="30000" dirty="0" smtClean="0">
                <a:solidFill>
                  <a:srgbClr val="0070C0"/>
                </a:solidFill>
              </a:rPr>
              <a:t>a</a:t>
            </a:r>
            <a:r>
              <a:rPr lang="fr-FR" b="1" baseline="30000" dirty="0" smtClean="0">
                <a:solidFill>
                  <a:srgbClr val="00B050"/>
                </a:solidFill>
              </a:rPr>
              <a:t>+</a:t>
            </a:r>
            <a:r>
              <a:rPr lang="fr-FR" b="1" baseline="30000" dirty="0" smtClean="0">
                <a:solidFill>
                  <a:srgbClr val="0070C0"/>
                </a:solidFill>
              </a:rPr>
              <a:t>b</a:t>
            </a:r>
            <a:r>
              <a:rPr lang="fr-FR" b="1" baseline="30000" dirty="0" smtClean="0"/>
              <a:t>)</a:t>
            </a:r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    </a:t>
            </a:r>
            <a:r>
              <a:rPr lang="fr-FR" dirty="0" smtClean="0">
                <a:solidFill>
                  <a:schemeClr val="bg1"/>
                </a:solidFill>
              </a:rPr>
              <a:t>=  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r</a:t>
            </a:r>
            <a:r>
              <a:rPr lang="fr-FR" baseline="-25000" dirty="0" smtClean="0">
                <a:solidFill>
                  <a:schemeClr val="bg1"/>
                </a:solidFill>
              </a:rPr>
              <a:t>2 </a:t>
            </a:r>
            <a:r>
              <a:rPr lang="fr-FR" dirty="0" smtClean="0">
                <a:solidFill>
                  <a:schemeClr val="bg1"/>
                </a:solidFill>
              </a:rPr>
              <a:t>( cos(a + b) + i sin(a + b) )</a:t>
            </a:r>
          </a:p>
          <a:p>
            <a:pPr>
              <a:buNone/>
            </a:pPr>
            <a:r>
              <a:rPr lang="fr-FR" dirty="0" smtClean="0"/>
              <a:t>intérêt de la forme exponentielle : les produits !</a:t>
            </a:r>
            <a:r>
              <a:rPr lang="fr-FR" dirty="0" smtClean="0">
                <a:solidFill>
                  <a:schemeClr val="bg1"/>
                </a:solidFill>
              </a:rPr>
              <a:t>+ b) 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2°) Déduisez-en cos(a + b) et sin(a + b)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z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× z</a:t>
            </a:r>
            <a:r>
              <a:rPr lang="fr-FR" baseline="-25000" dirty="0" smtClean="0">
                <a:solidFill>
                  <a:schemeClr val="bg1"/>
                </a:solidFill>
              </a:rPr>
              <a:t>2 </a:t>
            </a:r>
            <a:r>
              <a:rPr lang="fr-FR" dirty="0" smtClean="0">
                <a:solidFill>
                  <a:schemeClr val="bg1"/>
                </a:solidFill>
              </a:rPr>
              <a:t>=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e</a:t>
            </a:r>
            <a:r>
              <a:rPr lang="fr-FR" b="1" baseline="30000" dirty="0" err="1" smtClean="0">
                <a:solidFill>
                  <a:schemeClr val="bg1"/>
                </a:solidFill>
              </a:rPr>
              <a:t>ia</a:t>
            </a:r>
            <a:r>
              <a:rPr lang="fr-FR" dirty="0" smtClean="0">
                <a:solidFill>
                  <a:schemeClr val="bg1"/>
                </a:solidFill>
              </a:rPr>
              <a:t> × r</a:t>
            </a:r>
            <a:r>
              <a:rPr lang="fr-FR" baseline="-25000" dirty="0" smtClean="0">
                <a:solidFill>
                  <a:schemeClr val="bg1"/>
                </a:solidFill>
              </a:rPr>
              <a:t>2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e</a:t>
            </a:r>
            <a:r>
              <a:rPr lang="fr-FR" b="1" baseline="30000" dirty="0" err="1" smtClean="0">
                <a:solidFill>
                  <a:schemeClr val="bg1"/>
                </a:solidFill>
              </a:rPr>
              <a:t>ib</a:t>
            </a:r>
            <a:r>
              <a:rPr lang="fr-FR" dirty="0" smtClean="0">
                <a:solidFill>
                  <a:schemeClr val="bg1"/>
                </a:solidFill>
              </a:rPr>
              <a:t> = </a:t>
            </a:r>
            <a:endParaRPr lang="fr-FR" b="1" baseline="300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fr-FR" sz="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      =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( cos(a) + i sin(a) ) × r</a:t>
            </a:r>
            <a:r>
              <a:rPr lang="fr-FR" baseline="-25000" dirty="0" smtClean="0">
                <a:solidFill>
                  <a:schemeClr val="bg1"/>
                </a:solidFill>
              </a:rPr>
              <a:t>2</a:t>
            </a:r>
            <a:r>
              <a:rPr lang="fr-FR" dirty="0" smtClean="0">
                <a:solidFill>
                  <a:schemeClr val="bg1"/>
                </a:solidFill>
              </a:rPr>
              <a:t> ( cos(b) + i sin(b) )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55976" y="2492896"/>
            <a:ext cx="1872208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4800" b="1" dirty="0" smtClean="0">
                <a:solidFill>
                  <a:srgbClr val="00B0F0"/>
                </a:solidFill>
              </a:rPr>
              <a:t>Exercice 11 :</a:t>
            </a:r>
          </a:p>
          <a:p>
            <a:pPr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1°) </a:t>
            </a:r>
            <a:r>
              <a:rPr lang="fr-FR" sz="2800" dirty="0" smtClean="0"/>
              <a:t>Déterminez les </a:t>
            </a:r>
            <a:r>
              <a:rPr lang="fr-FR" sz="2800" dirty="0" smtClean="0">
                <a:solidFill>
                  <a:srgbClr val="FF0000"/>
                </a:solidFill>
              </a:rPr>
              <a:t>cos</a:t>
            </a:r>
            <a:r>
              <a:rPr lang="fr-FR" sz="2800" dirty="0" smtClean="0"/>
              <a:t> et </a:t>
            </a:r>
            <a:r>
              <a:rPr lang="fr-FR" sz="2800" dirty="0" smtClean="0">
                <a:solidFill>
                  <a:srgbClr val="FF0000"/>
                </a:solidFill>
              </a:rPr>
              <a:t>sin</a:t>
            </a:r>
            <a:r>
              <a:rPr lang="fr-FR" sz="2800" dirty="0" smtClean="0"/>
              <a:t> de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 </a:t>
            </a:r>
            <a:r>
              <a:rPr lang="fr-FR" sz="2800" dirty="0" smtClean="0"/>
              <a:t>de deux manières différentes. Déduisez-en ceux de </a:t>
            </a:r>
            <a:r>
              <a:rPr lang="fr-FR" sz="2800" dirty="0" smtClean="0">
                <a:solidFill>
                  <a:srgbClr val="FF0000"/>
                </a:solidFill>
              </a:rPr>
              <a:t>7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.</a:t>
            </a:r>
          </a:p>
          <a:p>
            <a:pPr>
              <a:buNone/>
            </a:pPr>
            <a:r>
              <a:rPr lang="fr-FR" sz="2800" dirty="0" smtClean="0">
                <a:solidFill>
                  <a:srgbClr val="00B050"/>
                </a:solidFill>
              </a:rPr>
              <a:t>1</a:t>
            </a:r>
            <a:r>
              <a:rPr lang="fr-FR" sz="2800" baseline="30000" dirty="0" smtClean="0">
                <a:solidFill>
                  <a:srgbClr val="00B050"/>
                </a:solidFill>
              </a:rPr>
              <a:t>ère</a:t>
            </a:r>
            <a:r>
              <a:rPr lang="fr-FR" sz="2800" dirty="0" smtClean="0">
                <a:solidFill>
                  <a:srgbClr val="00B050"/>
                </a:solidFill>
              </a:rPr>
              <a:t> méthode : </a:t>
            </a:r>
            <a:r>
              <a:rPr lang="fr-FR" sz="2800" dirty="0" smtClean="0"/>
              <a:t>utilisation de </a:t>
            </a:r>
            <a:r>
              <a:rPr lang="fr-FR" sz="2800" dirty="0" smtClean="0">
                <a:solidFill>
                  <a:srgbClr val="00B050"/>
                </a:solidFill>
              </a:rPr>
              <a:t>cos² x</a:t>
            </a:r>
          </a:p>
          <a:p>
            <a:pPr>
              <a:buNone/>
            </a:pPr>
            <a:endParaRPr lang="fr-FR" sz="10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800" dirty="0" smtClean="0"/>
              <a:t>		           1 + cos 2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       </a:t>
            </a:r>
            <a:r>
              <a:rPr lang="fr-FR" sz="2800" dirty="0" smtClean="0"/>
              <a:t>1 + cos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/6</a:t>
            </a:r>
            <a:r>
              <a:rPr lang="fr-FR" sz="2800" dirty="0" smtClean="0">
                <a:solidFill>
                  <a:srgbClr val="FF0000"/>
                </a:solidFill>
              </a:rPr>
              <a:t>       </a:t>
            </a:r>
            <a:r>
              <a:rPr lang="fr-FR" sz="2800" dirty="0" smtClean="0">
                <a:solidFill>
                  <a:schemeClr val="bg1"/>
                </a:solidFill>
              </a:rPr>
              <a:t>1 + √3 / 2</a:t>
            </a:r>
          </a:p>
          <a:p>
            <a:pPr>
              <a:buNone/>
            </a:pPr>
            <a:r>
              <a:rPr lang="fr-FR" sz="2800" dirty="0" smtClean="0"/>
              <a:t>cos²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 =                         = …</a:t>
            </a:r>
            <a:r>
              <a:rPr lang="fr-FR" sz="2800" dirty="0" smtClean="0">
                <a:solidFill>
                  <a:schemeClr val="bg1"/>
                </a:solidFill>
              </a:rPr>
              <a:t>=</a:t>
            </a:r>
          </a:p>
          <a:p>
            <a:pPr>
              <a:buNone/>
            </a:pPr>
            <a:r>
              <a:rPr lang="fr-FR" sz="2800" dirty="0" smtClean="0"/>
              <a:t>                                  2                         2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2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16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									 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/6</a:t>
            </a:r>
          </a:p>
          <a:p>
            <a:pPr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									   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2267744" y="3501008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788024" y="3501008"/>
            <a:ext cx="17281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4067944" y="6381328"/>
            <a:ext cx="475252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6228184" y="4077072"/>
            <a:ext cx="0" cy="27809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7812360" y="5445224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>
            <a:endCxn id="18" idx="7"/>
          </p:cNvCxnSpPr>
          <p:nvPr/>
        </p:nvCxnSpPr>
        <p:spPr>
          <a:xfrm flipV="1">
            <a:off x="6228184" y="5108394"/>
            <a:ext cx="1334396" cy="1272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6228184" y="5949280"/>
            <a:ext cx="180020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6228184" y="4869160"/>
            <a:ext cx="936104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7956376" y="587727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 flipV="1">
            <a:off x="6228184" y="5517232"/>
            <a:ext cx="158417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>
            <a:off x="4427984" y="4581128"/>
            <a:ext cx="3672408" cy="3600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18"/>
          <p:cNvCxnSpPr/>
          <p:nvPr/>
        </p:nvCxnSpPr>
        <p:spPr>
          <a:xfrm>
            <a:off x="7884368" y="5517232"/>
            <a:ext cx="0" cy="864096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7812360" y="6309320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9" name="Connecteur droit 28"/>
          <p:cNvCxnSpPr/>
          <p:nvPr/>
        </p:nvCxnSpPr>
        <p:spPr>
          <a:xfrm flipV="1">
            <a:off x="6228184" y="4653136"/>
            <a:ext cx="504056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4800" b="1" dirty="0" smtClean="0">
                <a:solidFill>
                  <a:srgbClr val="00B0F0"/>
                </a:solidFill>
              </a:rPr>
              <a:t>Exercice 11 :</a:t>
            </a:r>
          </a:p>
          <a:p>
            <a:pPr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1°) </a:t>
            </a:r>
            <a:r>
              <a:rPr lang="fr-FR" sz="2800" dirty="0" smtClean="0"/>
              <a:t>Déterminez les </a:t>
            </a:r>
            <a:r>
              <a:rPr lang="fr-FR" sz="2800" dirty="0" smtClean="0">
                <a:solidFill>
                  <a:srgbClr val="FF0000"/>
                </a:solidFill>
              </a:rPr>
              <a:t>cos</a:t>
            </a:r>
            <a:r>
              <a:rPr lang="fr-FR" sz="2800" dirty="0" smtClean="0"/>
              <a:t> et </a:t>
            </a:r>
            <a:r>
              <a:rPr lang="fr-FR" sz="2800" dirty="0" smtClean="0">
                <a:solidFill>
                  <a:srgbClr val="FF0000"/>
                </a:solidFill>
              </a:rPr>
              <a:t>sin</a:t>
            </a:r>
            <a:r>
              <a:rPr lang="fr-FR" sz="2800" dirty="0" smtClean="0"/>
              <a:t> de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 </a:t>
            </a:r>
            <a:r>
              <a:rPr lang="fr-FR" sz="2800" dirty="0" smtClean="0"/>
              <a:t>de deux manières différentes. Déduisez-en ceux de </a:t>
            </a:r>
            <a:r>
              <a:rPr lang="fr-FR" sz="2800" dirty="0" smtClean="0">
                <a:solidFill>
                  <a:srgbClr val="FF0000"/>
                </a:solidFill>
              </a:rPr>
              <a:t>7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.</a:t>
            </a:r>
          </a:p>
          <a:p>
            <a:pPr>
              <a:buNone/>
            </a:pPr>
            <a:r>
              <a:rPr lang="fr-FR" sz="2800" dirty="0" smtClean="0">
                <a:solidFill>
                  <a:srgbClr val="00B050"/>
                </a:solidFill>
              </a:rPr>
              <a:t>1</a:t>
            </a:r>
            <a:r>
              <a:rPr lang="fr-FR" sz="2800" baseline="30000" dirty="0" smtClean="0">
                <a:solidFill>
                  <a:srgbClr val="00B050"/>
                </a:solidFill>
              </a:rPr>
              <a:t>ère</a:t>
            </a:r>
            <a:r>
              <a:rPr lang="fr-FR" sz="2800" dirty="0" smtClean="0">
                <a:solidFill>
                  <a:srgbClr val="00B050"/>
                </a:solidFill>
              </a:rPr>
              <a:t> méthode : </a:t>
            </a:r>
            <a:r>
              <a:rPr lang="fr-FR" sz="2800" dirty="0" smtClean="0"/>
              <a:t>utilisation de </a:t>
            </a:r>
            <a:r>
              <a:rPr lang="fr-FR" sz="2800" dirty="0" smtClean="0">
                <a:solidFill>
                  <a:srgbClr val="00B050"/>
                </a:solidFill>
              </a:rPr>
              <a:t>cos² x</a:t>
            </a:r>
          </a:p>
          <a:p>
            <a:pPr>
              <a:buNone/>
            </a:pPr>
            <a:endParaRPr lang="fr-FR" sz="10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800" dirty="0" smtClean="0"/>
              <a:t>		           1 + cos 2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       </a:t>
            </a:r>
            <a:r>
              <a:rPr lang="fr-FR" sz="2800" dirty="0" smtClean="0"/>
              <a:t>1 + cos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/6</a:t>
            </a:r>
            <a:r>
              <a:rPr lang="fr-FR" sz="2800" dirty="0" smtClean="0">
                <a:solidFill>
                  <a:srgbClr val="FF0000"/>
                </a:solidFill>
              </a:rPr>
              <a:t>       </a:t>
            </a:r>
            <a:r>
              <a:rPr lang="fr-FR" sz="2800" dirty="0" smtClean="0"/>
              <a:t>1 + </a:t>
            </a:r>
            <a:r>
              <a:rPr lang="fr-FR" sz="2800" dirty="0" smtClean="0">
                <a:solidFill>
                  <a:srgbClr val="00B050"/>
                </a:solidFill>
              </a:rPr>
              <a:t>√3 / 2</a:t>
            </a:r>
          </a:p>
          <a:p>
            <a:pPr>
              <a:buNone/>
            </a:pPr>
            <a:r>
              <a:rPr lang="fr-FR" sz="2800" dirty="0" smtClean="0"/>
              <a:t>cos²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 =                         =</a:t>
            </a:r>
          </a:p>
          <a:p>
            <a:pPr>
              <a:buNone/>
            </a:pPr>
            <a:r>
              <a:rPr lang="fr-FR" sz="2800" dirty="0" smtClean="0"/>
              <a:t>                                  2                         2                        2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16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									 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/6</a:t>
            </a:r>
          </a:p>
          <a:p>
            <a:pPr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									   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2267744" y="3501008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788024" y="3501008"/>
            <a:ext cx="17281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6876256" y="3501008"/>
            <a:ext cx="16561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4067944" y="6381328"/>
            <a:ext cx="475252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6228184" y="4077072"/>
            <a:ext cx="0" cy="27809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7812360" y="5445224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>
            <a:endCxn id="18" idx="7"/>
          </p:cNvCxnSpPr>
          <p:nvPr/>
        </p:nvCxnSpPr>
        <p:spPr>
          <a:xfrm flipV="1">
            <a:off x="6228184" y="5108394"/>
            <a:ext cx="1334396" cy="1272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6228184" y="5949280"/>
            <a:ext cx="180020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6228184" y="4869160"/>
            <a:ext cx="936104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7956376" y="587727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 flipV="1">
            <a:off x="6228184" y="5517232"/>
            <a:ext cx="158417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>
            <a:off x="4427984" y="4581128"/>
            <a:ext cx="3672408" cy="3600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18"/>
          <p:cNvCxnSpPr/>
          <p:nvPr/>
        </p:nvCxnSpPr>
        <p:spPr>
          <a:xfrm>
            <a:off x="7884368" y="5517232"/>
            <a:ext cx="0" cy="864096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7812360" y="6309320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9" name="Connecteur droit 28"/>
          <p:cNvCxnSpPr/>
          <p:nvPr/>
        </p:nvCxnSpPr>
        <p:spPr>
          <a:xfrm flipV="1">
            <a:off x="6228184" y="4653136"/>
            <a:ext cx="504056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		           1 + cos 2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       </a:t>
            </a:r>
            <a:r>
              <a:rPr lang="fr-FR" sz="2800" dirty="0" smtClean="0"/>
              <a:t>1 + cos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/6       </a:t>
            </a:r>
            <a:r>
              <a:rPr lang="fr-FR" sz="2800" dirty="0" smtClean="0"/>
              <a:t>1 + √3 / 2</a:t>
            </a:r>
          </a:p>
          <a:p>
            <a:pPr>
              <a:buNone/>
            </a:pPr>
            <a:r>
              <a:rPr lang="fr-FR" sz="2800" dirty="0" smtClean="0"/>
              <a:t>cos²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 =                         =</a:t>
            </a:r>
          </a:p>
          <a:p>
            <a:pPr>
              <a:buNone/>
            </a:pPr>
            <a:r>
              <a:rPr lang="fr-FR" sz="2800" dirty="0" smtClean="0"/>
              <a:t>                                  2                         2                        2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   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1 + √3 / 2</a:t>
            </a:r>
          </a:p>
          <a:p>
            <a:pPr>
              <a:buNone/>
            </a:pPr>
            <a:r>
              <a:rPr lang="fr-FR" sz="2800" dirty="0" smtClean="0"/>
              <a:t>                                     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…                     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                                  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2                                      </a:t>
            </a:r>
          </a:p>
          <a:p>
            <a:pPr>
              <a:buNone/>
            </a:pPr>
            <a:endParaRPr lang="fr-FR" sz="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		                                                             1 + √3 / 2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ou        cos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= -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                                         2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                                             1 + √3 / 2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cos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&gt; 0             cos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=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								            2 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2267744" y="1052736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716016" y="1052736"/>
            <a:ext cx="18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6876256" y="1052736"/>
            <a:ext cx="15841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èche droite 23"/>
          <p:cNvSpPr/>
          <p:nvPr/>
        </p:nvSpPr>
        <p:spPr>
          <a:xfrm>
            <a:off x="2627784" y="2636912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avec flèche 33"/>
          <p:cNvCxnSpPr/>
          <p:nvPr/>
        </p:nvCxnSpPr>
        <p:spPr>
          <a:xfrm>
            <a:off x="-396552" y="3140968"/>
            <a:ext cx="25922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V="1">
            <a:off x="827584" y="1916832"/>
            <a:ext cx="0" cy="21602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lipse 35"/>
          <p:cNvSpPr/>
          <p:nvPr/>
        </p:nvSpPr>
        <p:spPr>
          <a:xfrm>
            <a:off x="35496" y="2276872"/>
            <a:ext cx="1656184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1547664" y="2636912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 droit 37"/>
          <p:cNvCxnSpPr>
            <a:endCxn id="36" idx="7"/>
          </p:cNvCxnSpPr>
          <p:nvPr/>
        </p:nvCxnSpPr>
        <p:spPr>
          <a:xfrm flipV="1">
            <a:off x="827584" y="2519414"/>
            <a:ext cx="621553" cy="621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>
            <a:endCxn id="44" idx="2"/>
          </p:cNvCxnSpPr>
          <p:nvPr/>
        </p:nvCxnSpPr>
        <p:spPr>
          <a:xfrm flipV="1">
            <a:off x="827584" y="2924944"/>
            <a:ext cx="792088" cy="189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827584" y="2420888"/>
            <a:ext cx="43204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Ellipse 43"/>
          <p:cNvSpPr/>
          <p:nvPr/>
        </p:nvSpPr>
        <p:spPr>
          <a:xfrm>
            <a:off x="1619672" y="285293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6" name="Connecteur droit 45"/>
          <p:cNvCxnSpPr/>
          <p:nvPr/>
        </p:nvCxnSpPr>
        <p:spPr>
          <a:xfrm flipV="1">
            <a:off x="827584" y="2708920"/>
            <a:ext cx="792088" cy="405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		           1 + cos 2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       </a:t>
            </a:r>
            <a:r>
              <a:rPr lang="fr-FR" sz="2800" dirty="0" smtClean="0"/>
              <a:t>1 + cos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/6       </a:t>
            </a:r>
            <a:r>
              <a:rPr lang="fr-FR" sz="2800" dirty="0" smtClean="0"/>
              <a:t>1 + √3 / 2</a:t>
            </a:r>
          </a:p>
          <a:p>
            <a:pPr>
              <a:buNone/>
            </a:pPr>
            <a:r>
              <a:rPr lang="fr-FR" sz="2800" dirty="0" smtClean="0"/>
              <a:t>cos²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 =                         =</a:t>
            </a:r>
          </a:p>
          <a:p>
            <a:pPr>
              <a:buNone/>
            </a:pPr>
            <a:r>
              <a:rPr lang="fr-FR" sz="2800" dirty="0" smtClean="0"/>
              <a:t>                                  2                         2                        2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                                           1 + √3 / 2</a:t>
            </a:r>
          </a:p>
          <a:p>
            <a:pPr>
              <a:buNone/>
            </a:pPr>
            <a:r>
              <a:rPr lang="fr-FR" sz="2800" dirty="0" smtClean="0"/>
              <a:t>                                     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                                                                          2                                     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          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1 + √3 / 2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ou        cos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= -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                                         2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                                             1 + √3 / 2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cos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&gt; 0             cos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=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								            2 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2267744" y="1052736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716016" y="1052736"/>
            <a:ext cx="18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6876256" y="1052736"/>
            <a:ext cx="15841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580112" y="2708920"/>
            <a:ext cx="18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èche droite 23"/>
          <p:cNvSpPr/>
          <p:nvPr/>
        </p:nvSpPr>
        <p:spPr>
          <a:xfrm>
            <a:off x="2627784" y="2636912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avec flèche 33"/>
          <p:cNvCxnSpPr/>
          <p:nvPr/>
        </p:nvCxnSpPr>
        <p:spPr>
          <a:xfrm>
            <a:off x="-396552" y="3140968"/>
            <a:ext cx="25922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V="1">
            <a:off x="827584" y="1916832"/>
            <a:ext cx="0" cy="21602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lipse 35"/>
          <p:cNvSpPr/>
          <p:nvPr/>
        </p:nvSpPr>
        <p:spPr>
          <a:xfrm>
            <a:off x="35496" y="2276872"/>
            <a:ext cx="1656184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1547664" y="2636912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 droit 37"/>
          <p:cNvCxnSpPr>
            <a:endCxn id="36" idx="7"/>
          </p:cNvCxnSpPr>
          <p:nvPr/>
        </p:nvCxnSpPr>
        <p:spPr>
          <a:xfrm flipV="1">
            <a:off x="827584" y="2519414"/>
            <a:ext cx="621553" cy="621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>
            <a:endCxn id="44" idx="2"/>
          </p:cNvCxnSpPr>
          <p:nvPr/>
        </p:nvCxnSpPr>
        <p:spPr>
          <a:xfrm flipV="1">
            <a:off x="827584" y="2924944"/>
            <a:ext cx="792088" cy="189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827584" y="2420888"/>
            <a:ext cx="43204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Ellipse 43"/>
          <p:cNvSpPr/>
          <p:nvPr/>
        </p:nvSpPr>
        <p:spPr>
          <a:xfrm>
            <a:off x="1619672" y="285293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6" name="Connecteur droit 45"/>
          <p:cNvCxnSpPr/>
          <p:nvPr/>
        </p:nvCxnSpPr>
        <p:spPr>
          <a:xfrm flipV="1">
            <a:off x="827584" y="2708920"/>
            <a:ext cx="792088" cy="405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5580112" y="1988840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H="1">
            <a:off x="5364088" y="1988840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5220072" y="2132856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		           1 + cos 2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       </a:t>
            </a:r>
            <a:r>
              <a:rPr lang="fr-FR" sz="2800" dirty="0" smtClean="0"/>
              <a:t>1 + cos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/6       </a:t>
            </a:r>
            <a:r>
              <a:rPr lang="fr-FR" sz="2800" dirty="0" smtClean="0"/>
              <a:t>1 + √3 / 2</a:t>
            </a:r>
          </a:p>
          <a:p>
            <a:pPr>
              <a:buNone/>
            </a:pPr>
            <a:r>
              <a:rPr lang="fr-FR" sz="2800" dirty="0" smtClean="0"/>
              <a:t>cos²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 =                         =</a:t>
            </a:r>
          </a:p>
          <a:p>
            <a:pPr>
              <a:buNone/>
            </a:pPr>
            <a:r>
              <a:rPr lang="fr-FR" sz="2800" dirty="0" smtClean="0"/>
              <a:t>                                  2                         2                        2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                                           1 + √3 / 2</a:t>
            </a:r>
          </a:p>
          <a:p>
            <a:pPr>
              <a:buNone/>
            </a:pPr>
            <a:r>
              <a:rPr lang="fr-FR" sz="2800" dirty="0" smtClean="0"/>
              <a:t>                                     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                                                                          2                                     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                                                  1 + √3 / 2</a:t>
            </a:r>
          </a:p>
          <a:p>
            <a:pPr>
              <a:buNone/>
            </a:pPr>
            <a:r>
              <a:rPr lang="fr-FR" sz="2800" dirty="0" smtClean="0"/>
              <a:t>                              </a:t>
            </a:r>
            <a:r>
              <a:rPr lang="fr-FR" sz="2800" dirty="0" smtClean="0">
                <a:solidFill>
                  <a:srgbClr val="0070C0"/>
                </a:solidFill>
              </a:rPr>
              <a:t>ou</a:t>
            </a:r>
            <a:r>
              <a:rPr lang="fr-FR" sz="2800" dirty="0" smtClean="0"/>
              <a:t>        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-</a:t>
            </a:r>
          </a:p>
          <a:p>
            <a:pPr>
              <a:buNone/>
            </a:pPr>
            <a:r>
              <a:rPr lang="fr-FR" sz="2800" dirty="0" smtClean="0"/>
              <a:t>                                                                                2 </a:t>
            </a:r>
          </a:p>
          <a:p>
            <a:pPr>
              <a:buNone/>
            </a:pPr>
            <a:r>
              <a:rPr lang="fr-FR" sz="2800" dirty="0" smtClean="0"/>
              <a:t>                                            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1 + √3 / 2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cos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&gt; 0             cos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=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								            2 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2267744" y="1052736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716016" y="1052736"/>
            <a:ext cx="18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6876256" y="1052736"/>
            <a:ext cx="15841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156176" y="4437112"/>
            <a:ext cx="17281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580112" y="2708920"/>
            <a:ext cx="18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èche droite 23"/>
          <p:cNvSpPr/>
          <p:nvPr/>
        </p:nvSpPr>
        <p:spPr>
          <a:xfrm>
            <a:off x="2627784" y="2636912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avec flèche 33"/>
          <p:cNvCxnSpPr/>
          <p:nvPr/>
        </p:nvCxnSpPr>
        <p:spPr>
          <a:xfrm>
            <a:off x="-396552" y="3140968"/>
            <a:ext cx="25922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V="1">
            <a:off x="827584" y="1916832"/>
            <a:ext cx="0" cy="21602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lipse 35"/>
          <p:cNvSpPr/>
          <p:nvPr/>
        </p:nvSpPr>
        <p:spPr>
          <a:xfrm>
            <a:off x="35496" y="2276872"/>
            <a:ext cx="1656184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1547664" y="2636912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 droit 37"/>
          <p:cNvCxnSpPr>
            <a:endCxn id="36" idx="7"/>
          </p:cNvCxnSpPr>
          <p:nvPr/>
        </p:nvCxnSpPr>
        <p:spPr>
          <a:xfrm flipV="1">
            <a:off x="827584" y="2519414"/>
            <a:ext cx="621553" cy="621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>
            <a:endCxn id="44" idx="2"/>
          </p:cNvCxnSpPr>
          <p:nvPr/>
        </p:nvCxnSpPr>
        <p:spPr>
          <a:xfrm flipV="1">
            <a:off x="827584" y="2924944"/>
            <a:ext cx="792088" cy="189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827584" y="2420888"/>
            <a:ext cx="43204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Ellipse 43"/>
          <p:cNvSpPr/>
          <p:nvPr/>
        </p:nvSpPr>
        <p:spPr>
          <a:xfrm>
            <a:off x="1619672" y="285293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6" name="Connecteur droit 45"/>
          <p:cNvCxnSpPr/>
          <p:nvPr/>
        </p:nvCxnSpPr>
        <p:spPr>
          <a:xfrm flipV="1">
            <a:off x="827584" y="2708920"/>
            <a:ext cx="792088" cy="405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5580112" y="1988840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H="1">
            <a:off x="5364088" y="1988840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5220072" y="2132856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6156176" y="3645024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H="1">
            <a:off x="5940152" y="3645024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5796136" y="3789040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		           1 + cos 2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       </a:t>
            </a:r>
            <a:r>
              <a:rPr lang="fr-FR" sz="2800" dirty="0" smtClean="0"/>
              <a:t>1 + cos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/6       </a:t>
            </a:r>
            <a:r>
              <a:rPr lang="fr-FR" sz="2800" dirty="0" smtClean="0"/>
              <a:t>1 + √3 / 2</a:t>
            </a:r>
          </a:p>
          <a:p>
            <a:pPr>
              <a:buNone/>
            </a:pPr>
            <a:r>
              <a:rPr lang="fr-FR" sz="2800" dirty="0" smtClean="0"/>
              <a:t>cos²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 =                         =</a:t>
            </a:r>
          </a:p>
          <a:p>
            <a:pPr>
              <a:buNone/>
            </a:pPr>
            <a:r>
              <a:rPr lang="fr-FR" sz="2800" dirty="0" smtClean="0"/>
              <a:t>                                  2                         2                        2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                                           1 + √3 / 2</a:t>
            </a:r>
          </a:p>
          <a:p>
            <a:pPr>
              <a:buNone/>
            </a:pPr>
            <a:r>
              <a:rPr lang="fr-FR" sz="2800" dirty="0" smtClean="0"/>
              <a:t>                                     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                                                                          2                                     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                                                  1 + √3 / 2</a:t>
            </a:r>
          </a:p>
          <a:p>
            <a:pPr>
              <a:buNone/>
            </a:pPr>
            <a:r>
              <a:rPr lang="fr-FR" sz="2800" dirty="0" smtClean="0"/>
              <a:t>                              </a:t>
            </a:r>
            <a:r>
              <a:rPr lang="fr-FR" sz="2800" dirty="0" smtClean="0">
                <a:solidFill>
                  <a:srgbClr val="0070C0"/>
                </a:solidFill>
              </a:rPr>
              <a:t>ou</a:t>
            </a:r>
            <a:r>
              <a:rPr lang="fr-FR" sz="2800" dirty="0" smtClean="0"/>
              <a:t>        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-</a:t>
            </a:r>
          </a:p>
          <a:p>
            <a:pPr>
              <a:buNone/>
            </a:pPr>
            <a:r>
              <a:rPr lang="fr-FR" sz="2800" dirty="0" smtClean="0"/>
              <a:t>                                                                                2 </a:t>
            </a:r>
          </a:p>
          <a:p>
            <a:pPr>
              <a:buNone/>
            </a:pPr>
            <a:r>
              <a:rPr lang="fr-FR" sz="2800" dirty="0" smtClean="0"/>
              <a:t>                                            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1 + √3 / 2</a:t>
            </a:r>
          </a:p>
          <a:p>
            <a:pPr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                       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00B050"/>
                </a:solidFill>
              </a:rPr>
              <a:t>             </a:t>
            </a:r>
            <a:r>
              <a:rPr lang="fr-FR" sz="2800" dirty="0" smtClean="0"/>
              <a:t>             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… </a:t>
            </a:r>
          </a:p>
          <a:p>
            <a:pPr>
              <a:buNone/>
            </a:pPr>
            <a:r>
              <a:rPr lang="fr-FR" sz="2800" dirty="0" smtClean="0"/>
              <a:t>								            </a:t>
            </a:r>
            <a:r>
              <a:rPr lang="fr-FR" sz="2800" dirty="0" smtClean="0">
                <a:solidFill>
                  <a:schemeClr val="bg1"/>
                </a:solidFill>
              </a:rPr>
              <a:t>2 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2267744" y="1052736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716016" y="1052736"/>
            <a:ext cx="18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6876256" y="1052736"/>
            <a:ext cx="15841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156176" y="4437112"/>
            <a:ext cx="17281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580112" y="2708920"/>
            <a:ext cx="18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èche droite 23"/>
          <p:cNvSpPr/>
          <p:nvPr/>
        </p:nvSpPr>
        <p:spPr>
          <a:xfrm>
            <a:off x="2627784" y="2636912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avec flèche 24"/>
          <p:cNvCxnSpPr/>
          <p:nvPr/>
        </p:nvCxnSpPr>
        <p:spPr>
          <a:xfrm>
            <a:off x="0" y="6381328"/>
            <a:ext cx="27718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899592" y="4697760"/>
            <a:ext cx="0" cy="21602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/>
          <p:cNvSpPr/>
          <p:nvPr/>
        </p:nvSpPr>
        <p:spPr>
          <a:xfrm>
            <a:off x="-540568" y="4941168"/>
            <a:ext cx="2880320" cy="28083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9" name="Connecteur droit 28"/>
          <p:cNvCxnSpPr>
            <a:endCxn id="27" idx="7"/>
          </p:cNvCxnSpPr>
          <p:nvPr/>
        </p:nvCxnSpPr>
        <p:spPr>
          <a:xfrm flipV="1">
            <a:off x="899592" y="5352435"/>
            <a:ext cx="1018347" cy="1043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V="1">
            <a:off x="899592" y="5661248"/>
            <a:ext cx="122413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V="1">
            <a:off x="899592" y="5085184"/>
            <a:ext cx="72008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-396552" y="3140968"/>
            <a:ext cx="25922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V="1">
            <a:off x="827584" y="1916832"/>
            <a:ext cx="0" cy="21602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lipse 35"/>
          <p:cNvSpPr/>
          <p:nvPr/>
        </p:nvSpPr>
        <p:spPr>
          <a:xfrm>
            <a:off x="35496" y="2276872"/>
            <a:ext cx="1656184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1547664" y="2636912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 droit 37"/>
          <p:cNvCxnSpPr>
            <a:endCxn id="36" idx="7"/>
          </p:cNvCxnSpPr>
          <p:nvPr/>
        </p:nvCxnSpPr>
        <p:spPr>
          <a:xfrm flipV="1">
            <a:off x="827584" y="2519414"/>
            <a:ext cx="621553" cy="621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>
            <a:endCxn id="44" idx="2"/>
          </p:cNvCxnSpPr>
          <p:nvPr/>
        </p:nvCxnSpPr>
        <p:spPr>
          <a:xfrm flipV="1">
            <a:off x="827584" y="2924944"/>
            <a:ext cx="792088" cy="189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827584" y="2420888"/>
            <a:ext cx="43204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Ellipse 43"/>
          <p:cNvSpPr/>
          <p:nvPr/>
        </p:nvSpPr>
        <p:spPr>
          <a:xfrm>
            <a:off x="1619672" y="285293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6" name="Connecteur droit 45"/>
          <p:cNvCxnSpPr/>
          <p:nvPr/>
        </p:nvCxnSpPr>
        <p:spPr>
          <a:xfrm flipV="1">
            <a:off x="827584" y="2708920"/>
            <a:ext cx="792088" cy="405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 flipV="1">
            <a:off x="899592" y="5949280"/>
            <a:ext cx="1440160" cy="42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llipse 51"/>
          <p:cNvSpPr/>
          <p:nvPr/>
        </p:nvSpPr>
        <p:spPr>
          <a:xfrm>
            <a:off x="2195736" y="587727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5220072" y="5157192"/>
            <a:ext cx="3851920" cy="158417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Flèche droite 54"/>
          <p:cNvSpPr/>
          <p:nvPr/>
        </p:nvSpPr>
        <p:spPr>
          <a:xfrm>
            <a:off x="4499992" y="5805264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7" name="Connecteur droit 56"/>
          <p:cNvCxnSpPr>
            <a:endCxn id="59" idx="0"/>
          </p:cNvCxnSpPr>
          <p:nvPr/>
        </p:nvCxnSpPr>
        <p:spPr>
          <a:xfrm>
            <a:off x="2267744" y="5949280"/>
            <a:ext cx="0" cy="360040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lipse 58"/>
          <p:cNvSpPr/>
          <p:nvPr/>
        </p:nvSpPr>
        <p:spPr>
          <a:xfrm>
            <a:off x="2195736" y="6309320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5" name="Connecteur droit 44"/>
          <p:cNvCxnSpPr/>
          <p:nvPr/>
        </p:nvCxnSpPr>
        <p:spPr>
          <a:xfrm>
            <a:off x="5580112" y="1988840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H="1">
            <a:off x="5364088" y="1988840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5220072" y="2132856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6156176" y="3645024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H="1">
            <a:off x="5940152" y="3645024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5796136" y="3789040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		           1 + cos 2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       </a:t>
            </a:r>
            <a:r>
              <a:rPr lang="fr-FR" sz="2800" dirty="0" smtClean="0"/>
              <a:t>1 + cos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/6       </a:t>
            </a:r>
            <a:r>
              <a:rPr lang="fr-FR" sz="2800" dirty="0" smtClean="0"/>
              <a:t>1 + √3 / 2</a:t>
            </a:r>
          </a:p>
          <a:p>
            <a:pPr>
              <a:buNone/>
            </a:pPr>
            <a:r>
              <a:rPr lang="fr-FR" sz="2800" dirty="0" smtClean="0"/>
              <a:t>cos²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 =                         =</a:t>
            </a:r>
          </a:p>
          <a:p>
            <a:pPr>
              <a:buNone/>
            </a:pPr>
            <a:r>
              <a:rPr lang="fr-FR" sz="2800" dirty="0" smtClean="0"/>
              <a:t>                                  2                         2                        2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                                           1 + √3 / 2</a:t>
            </a:r>
          </a:p>
          <a:p>
            <a:pPr>
              <a:buNone/>
            </a:pPr>
            <a:r>
              <a:rPr lang="fr-FR" sz="2800" dirty="0" smtClean="0"/>
              <a:t>                                     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                                                                          2                                     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                                                  1 + √3 / 2</a:t>
            </a:r>
          </a:p>
          <a:p>
            <a:pPr>
              <a:buNone/>
            </a:pPr>
            <a:r>
              <a:rPr lang="fr-FR" sz="2800" dirty="0" smtClean="0"/>
              <a:t>                              </a:t>
            </a:r>
            <a:r>
              <a:rPr lang="fr-FR" sz="2800" dirty="0" smtClean="0">
                <a:solidFill>
                  <a:srgbClr val="0070C0"/>
                </a:solidFill>
              </a:rPr>
              <a:t>ou</a:t>
            </a:r>
            <a:r>
              <a:rPr lang="fr-FR" sz="2800" dirty="0" smtClean="0"/>
              <a:t>        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-</a:t>
            </a:r>
          </a:p>
          <a:p>
            <a:pPr>
              <a:buNone/>
            </a:pPr>
            <a:r>
              <a:rPr lang="fr-FR" sz="2800" dirty="0" smtClean="0"/>
              <a:t>                                                                                2 </a:t>
            </a:r>
          </a:p>
          <a:p>
            <a:pPr>
              <a:buNone/>
            </a:pPr>
            <a:r>
              <a:rPr lang="fr-FR" sz="2800" dirty="0" smtClean="0"/>
              <a:t>                                                                                    1 + √3 / 2</a:t>
            </a:r>
            <a:endParaRPr lang="fr-FR" sz="28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800" dirty="0" smtClean="0"/>
              <a:t>                        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00B050"/>
                </a:solidFill>
              </a:rPr>
              <a:t>&gt; 0</a:t>
            </a:r>
            <a:r>
              <a:rPr lang="fr-FR" sz="2800" dirty="0" smtClean="0"/>
              <a:t>             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</a:t>
            </a:r>
          </a:p>
          <a:p>
            <a:pPr>
              <a:buNone/>
            </a:pPr>
            <a:r>
              <a:rPr lang="fr-FR" sz="2800" dirty="0" smtClean="0"/>
              <a:t>								            2 </a:t>
            </a:r>
            <a:endParaRPr lang="fr-FR" sz="2800" dirty="0" smtClean="0">
              <a:solidFill>
                <a:srgbClr val="00B050"/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2267744" y="1052736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716016" y="1052736"/>
            <a:ext cx="18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6876256" y="1052736"/>
            <a:ext cx="15841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156176" y="4437112"/>
            <a:ext cx="17281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580112" y="2708920"/>
            <a:ext cx="18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èche droite 23"/>
          <p:cNvSpPr/>
          <p:nvPr/>
        </p:nvSpPr>
        <p:spPr>
          <a:xfrm>
            <a:off x="2627784" y="2636912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avec flèche 24"/>
          <p:cNvCxnSpPr/>
          <p:nvPr/>
        </p:nvCxnSpPr>
        <p:spPr>
          <a:xfrm>
            <a:off x="0" y="6165304"/>
            <a:ext cx="27718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899592" y="4481736"/>
            <a:ext cx="0" cy="23762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/>
          <p:cNvSpPr/>
          <p:nvPr/>
        </p:nvSpPr>
        <p:spPr>
          <a:xfrm>
            <a:off x="-540568" y="4725144"/>
            <a:ext cx="2880320" cy="28083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9" name="Connecteur droit 28"/>
          <p:cNvCxnSpPr>
            <a:endCxn id="27" idx="7"/>
          </p:cNvCxnSpPr>
          <p:nvPr/>
        </p:nvCxnSpPr>
        <p:spPr>
          <a:xfrm flipV="1">
            <a:off x="899592" y="5136411"/>
            <a:ext cx="1018347" cy="1043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V="1">
            <a:off x="899592" y="5445224"/>
            <a:ext cx="122413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V="1">
            <a:off x="899592" y="4869160"/>
            <a:ext cx="72008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-396552" y="3140968"/>
            <a:ext cx="25922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V="1">
            <a:off x="827584" y="1916832"/>
            <a:ext cx="0" cy="21602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lipse 35"/>
          <p:cNvSpPr/>
          <p:nvPr/>
        </p:nvSpPr>
        <p:spPr>
          <a:xfrm>
            <a:off x="35496" y="2276872"/>
            <a:ext cx="1656184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1547664" y="2636912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 droit 37"/>
          <p:cNvCxnSpPr>
            <a:endCxn id="36" idx="7"/>
          </p:cNvCxnSpPr>
          <p:nvPr/>
        </p:nvCxnSpPr>
        <p:spPr>
          <a:xfrm flipV="1">
            <a:off x="827584" y="2519414"/>
            <a:ext cx="621553" cy="621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>
            <a:endCxn id="44" idx="2"/>
          </p:cNvCxnSpPr>
          <p:nvPr/>
        </p:nvCxnSpPr>
        <p:spPr>
          <a:xfrm flipV="1">
            <a:off x="827584" y="2924944"/>
            <a:ext cx="792088" cy="189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827584" y="2420888"/>
            <a:ext cx="43204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Ellipse 43"/>
          <p:cNvSpPr/>
          <p:nvPr/>
        </p:nvSpPr>
        <p:spPr>
          <a:xfrm>
            <a:off x="1619672" y="285293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6" name="Connecteur droit 45"/>
          <p:cNvCxnSpPr/>
          <p:nvPr/>
        </p:nvCxnSpPr>
        <p:spPr>
          <a:xfrm flipV="1">
            <a:off x="827584" y="2708920"/>
            <a:ext cx="792088" cy="405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 flipV="1">
            <a:off x="899592" y="5733256"/>
            <a:ext cx="1440160" cy="42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llipse 51"/>
          <p:cNvSpPr/>
          <p:nvPr/>
        </p:nvSpPr>
        <p:spPr>
          <a:xfrm>
            <a:off x="2195736" y="566124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3" name="Connecteur droit 52"/>
          <p:cNvCxnSpPr/>
          <p:nvPr/>
        </p:nvCxnSpPr>
        <p:spPr>
          <a:xfrm>
            <a:off x="7236296" y="5949280"/>
            <a:ext cx="15841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5220072" y="5157192"/>
            <a:ext cx="3851920" cy="158417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Flèche droite 54"/>
          <p:cNvSpPr/>
          <p:nvPr/>
        </p:nvSpPr>
        <p:spPr>
          <a:xfrm>
            <a:off x="4499992" y="5805264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7" name="Connecteur droit 56"/>
          <p:cNvCxnSpPr>
            <a:endCxn id="59" idx="0"/>
          </p:cNvCxnSpPr>
          <p:nvPr/>
        </p:nvCxnSpPr>
        <p:spPr>
          <a:xfrm>
            <a:off x="2267744" y="5733256"/>
            <a:ext cx="0" cy="360040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lipse 58"/>
          <p:cNvSpPr/>
          <p:nvPr/>
        </p:nvSpPr>
        <p:spPr>
          <a:xfrm>
            <a:off x="2195736" y="6093296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5" name="Connecteur droit 44"/>
          <p:cNvCxnSpPr/>
          <p:nvPr/>
        </p:nvCxnSpPr>
        <p:spPr>
          <a:xfrm>
            <a:off x="5580112" y="1988840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H="1">
            <a:off x="5364088" y="1988840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5220072" y="2132856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6156176" y="3645024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H="1">
            <a:off x="5940152" y="3645024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5796136" y="3789040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>
            <a:off x="7236296" y="5229200"/>
            <a:ext cx="16561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 flipH="1">
            <a:off x="7020272" y="5229200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>
            <a:off x="6876256" y="5373216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		               1 + √3 / 2                  </a:t>
            </a:r>
            <a:r>
              <a:rPr lang="fr-FR" sz="2800" dirty="0" smtClean="0">
                <a:solidFill>
                  <a:schemeClr val="bg1"/>
                </a:solidFill>
              </a:rPr>
              <a:t>4 + 2 √3 </a:t>
            </a:r>
          </a:p>
          <a:p>
            <a:pPr>
              <a:buNone/>
            </a:pPr>
            <a:r>
              <a:rPr lang="fr-FR" sz="2800" dirty="0" smtClean="0"/>
              <a:t>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=                         </a:t>
            </a:r>
            <a:r>
              <a:rPr lang="fr-FR" sz="1800" i="1" dirty="0" smtClean="0">
                <a:solidFill>
                  <a:schemeClr val="bg1"/>
                </a:solidFill>
              </a:rPr>
              <a:t>j’ai tout multiplié par 4</a:t>
            </a:r>
            <a:endParaRPr lang="fr-FR" sz="2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2800" dirty="0" smtClean="0"/>
              <a:t>                                  2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8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</a:t>
            </a:r>
          </a:p>
          <a:p>
            <a:pPr>
              <a:buNone/>
            </a:pPr>
            <a:endParaRPr lang="fr-FR" sz="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		                1² + 2(1)√3 + (√3)²                  ( 1 + √3 )²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=                                               =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  8                                    ( 2 √2 )²   </a:t>
            </a:r>
          </a:p>
          <a:p>
            <a:pPr>
              <a:buNone/>
            </a:pPr>
            <a:endParaRPr lang="fr-FR" sz="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1400" dirty="0" smtClean="0">
                <a:solidFill>
                  <a:schemeClr val="bg1"/>
                </a:solidFill>
              </a:rPr>
              <a:t>		                        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  1 + √3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cos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=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    2 √2								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2555776" y="1052736"/>
            <a:ext cx="18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95536" y="260648"/>
            <a:ext cx="4176464" cy="158417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1" name="Connecteur droit 60"/>
          <p:cNvCxnSpPr/>
          <p:nvPr/>
        </p:nvCxnSpPr>
        <p:spPr>
          <a:xfrm>
            <a:off x="2483768" y="332656"/>
            <a:ext cx="1944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H="1">
            <a:off x="2267744" y="33265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2123728" y="47667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		               1 + √3 / 2                  </a:t>
            </a:r>
            <a:r>
              <a:rPr lang="fr-FR" sz="2800" dirty="0" smtClean="0">
                <a:solidFill>
                  <a:schemeClr val="bg1"/>
                </a:solidFill>
              </a:rPr>
              <a:t>4 + 2 √3 </a:t>
            </a:r>
          </a:p>
          <a:p>
            <a:pPr>
              <a:buNone/>
            </a:pPr>
            <a:r>
              <a:rPr lang="fr-FR" sz="2800" dirty="0" smtClean="0"/>
              <a:t>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     = …                     </a:t>
            </a:r>
            <a:r>
              <a:rPr lang="fr-FR" sz="1800" i="1" dirty="0" smtClean="0"/>
              <a:t>on multiplie tout par 4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                                  2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8</a:t>
            </a:r>
            <a:r>
              <a:rPr lang="fr-FR" sz="2800" dirty="0" smtClean="0"/>
              <a:t> </a:t>
            </a:r>
          </a:p>
          <a:p>
            <a:pPr>
              <a:buNone/>
            </a:pPr>
            <a:r>
              <a:rPr lang="fr-FR" sz="2800" dirty="0" smtClean="0"/>
              <a:t>                     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     </a:t>
            </a:r>
            <a:r>
              <a:rPr lang="fr-FR" sz="2800" dirty="0" smtClean="0">
                <a:solidFill>
                  <a:schemeClr val="bg1"/>
                </a:solidFill>
              </a:rPr>
              <a:t>1² + 2(1)√3 + (√3)²                  ( 1 + √3 )²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=                                               =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  8                                    ( 2 √2 )²   </a:t>
            </a:r>
          </a:p>
          <a:p>
            <a:pPr>
              <a:buNone/>
            </a:pPr>
            <a:endParaRPr lang="fr-FR" sz="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1400" dirty="0" smtClean="0">
                <a:solidFill>
                  <a:schemeClr val="bg1"/>
                </a:solidFill>
              </a:rPr>
              <a:t>		                        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  1 + √3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cos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=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    2 √2								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2555776" y="1052736"/>
            <a:ext cx="18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95536" y="260648"/>
            <a:ext cx="4176464" cy="158417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1" name="Connecteur droit 60"/>
          <p:cNvCxnSpPr/>
          <p:nvPr/>
        </p:nvCxnSpPr>
        <p:spPr>
          <a:xfrm>
            <a:off x="2483768" y="332656"/>
            <a:ext cx="1944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H="1">
            <a:off x="2267744" y="33265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2123728" y="47667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		               1 + √3 / 2                  4 + 2 √3 </a:t>
            </a:r>
          </a:p>
          <a:p>
            <a:pPr>
              <a:buNone/>
            </a:pPr>
            <a:r>
              <a:rPr lang="fr-FR" sz="2800" dirty="0" smtClean="0"/>
              <a:t>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     =                         </a:t>
            </a:r>
            <a:r>
              <a:rPr lang="fr-FR" sz="1800" i="1" dirty="0" smtClean="0"/>
              <a:t>on multiplie tout par 4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                                  2                              8 </a:t>
            </a:r>
          </a:p>
          <a:p>
            <a:pPr>
              <a:buNone/>
            </a:pPr>
            <a:r>
              <a:rPr lang="fr-FR" sz="2800" dirty="0" smtClean="0"/>
              <a:t>                     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     </a:t>
            </a:r>
            <a:r>
              <a:rPr lang="fr-FR" sz="2800" dirty="0" smtClean="0">
                <a:solidFill>
                  <a:schemeClr val="bg1"/>
                </a:solidFill>
              </a:rPr>
              <a:t>1² + 2(1)√3 + (√3)²                  ( 1 + √3 )²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=                                               =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  8                                    ( 2 √2 )²   </a:t>
            </a:r>
          </a:p>
          <a:p>
            <a:pPr>
              <a:buNone/>
            </a:pPr>
            <a:endParaRPr lang="fr-FR" sz="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1400" dirty="0" smtClean="0">
                <a:solidFill>
                  <a:schemeClr val="bg1"/>
                </a:solidFill>
              </a:rPr>
              <a:t>		                        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  1 + √3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cos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=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    2 √2								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2555776" y="1052736"/>
            <a:ext cx="18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436096" y="1052736"/>
            <a:ext cx="12961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95536" y="260648"/>
            <a:ext cx="4176464" cy="158417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5" name="Connecteur droit 44"/>
          <p:cNvCxnSpPr/>
          <p:nvPr/>
        </p:nvCxnSpPr>
        <p:spPr>
          <a:xfrm>
            <a:off x="5364088" y="332656"/>
            <a:ext cx="14401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H="1">
            <a:off x="5148064" y="33265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5004048" y="47667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2483768" y="332656"/>
            <a:ext cx="1944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H="1">
            <a:off x="2267744" y="33265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2123728" y="47667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3600" b="1" dirty="0" smtClean="0">
                <a:solidFill>
                  <a:srgbClr val="92D050"/>
                </a:solidFill>
              </a:rPr>
              <a:t>Exercice 10 :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= [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; </a:t>
            </a:r>
            <a:r>
              <a:rPr lang="fr-FR" dirty="0" smtClean="0">
                <a:solidFill>
                  <a:srgbClr val="0070C0"/>
                </a:solidFill>
              </a:rPr>
              <a:t>a </a:t>
            </a:r>
            <a:r>
              <a:rPr lang="fr-FR" dirty="0" smtClean="0"/>
              <a:t>]</a:t>
            </a:r>
            <a:r>
              <a:rPr lang="fr-FR" dirty="0" smtClean="0">
                <a:solidFill>
                  <a:srgbClr val="0070C0"/>
                </a:solidFill>
              </a:rPr>
              <a:t>     z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/>
              <a:t> = [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; </a:t>
            </a:r>
            <a:r>
              <a:rPr lang="fr-FR" dirty="0" smtClean="0">
                <a:solidFill>
                  <a:srgbClr val="0070C0"/>
                </a:solidFill>
              </a:rPr>
              <a:t>b </a:t>
            </a:r>
            <a:r>
              <a:rPr lang="fr-FR" dirty="0" smtClean="0"/>
              <a:t>]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1°) </a:t>
            </a:r>
            <a:r>
              <a:rPr lang="fr-FR" dirty="0" smtClean="0"/>
              <a:t>Déterminez les formes exponentielle puis algébrique de leur produit.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baseline="30000" dirty="0" smtClean="0">
                <a:solidFill>
                  <a:srgbClr val="0070C0"/>
                </a:solidFill>
              </a:rPr>
              <a:t>          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/>
              <a:t> 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endParaRPr lang="fr-FR" b="1" baseline="30000" dirty="0" smtClean="0"/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= 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 </a:t>
            </a:r>
            <a:r>
              <a:rPr lang="fr-FR" dirty="0" smtClean="0"/>
              <a:t>e</a:t>
            </a:r>
            <a:r>
              <a:rPr lang="fr-FR" b="1" baseline="30000" dirty="0" smtClean="0"/>
              <a:t>i(</a:t>
            </a:r>
            <a:r>
              <a:rPr lang="fr-FR" b="1" baseline="30000" dirty="0" smtClean="0">
                <a:solidFill>
                  <a:srgbClr val="0070C0"/>
                </a:solidFill>
              </a:rPr>
              <a:t>a</a:t>
            </a:r>
            <a:r>
              <a:rPr lang="fr-FR" b="1" baseline="30000" dirty="0" smtClean="0">
                <a:solidFill>
                  <a:srgbClr val="00B050"/>
                </a:solidFill>
              </a:rPr>
              <a:t>+</a:t>
            </a:r>
            <a:r>
              <a:rPr lang="fr-FR" b="1" baseline="30000" dirty="0" smtClean="0">
                <a:solidFill>
                  <a:srgbClr val="0070C0"/>
                </a:solidFill>
              </a:rPr>
              <a:t>b</a:t>
            </a:r>
            <a:r>
              <a:rPr lang="fr-FR" b="1" baseline="30000" dirty="0" smtClean="0"/>
              <a:t>)</a:t>
            </a:r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    =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 + 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 + b)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=  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r</a:t>
            </a:r>
            <a:r>
              <a:rPr lang="fr-FR" baseline="-25000" dirty="0" smtClean="0">
                <a:solidFill>
                  <a:schemeClr val="bg1"/>
                </a:solidFill>
              </a:rPr>
              <a:t>2 </a:t>
            </a:r>
            <a:r>
              <a:rPr lang="fr-FR" dirty="0" smtClean="0">
                <a:solidFill>
                  <a:schemeClr val="bg1"/>
                </a:solidFill>
              </a:rPr>
              <a:t>cos(a + b) + i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r</a:t>
            </a:r>
            <a:r>
              <a:rPr lang="fr-FR" baseline="-25000" dirty="0" smtClean="0">
                <a:solidFill>
                  <a:schemeClr val="bg1"/>
                </a:solidFill>
              </a:rPr>
              <a:t>2 </a:t>
            </a:r>
            <a:r>
              <a:rPr lang="fr-FR" dirty="0" smtClean="0">
                <a:solidFill>
                  <a:schemeClr val="bg1"/>
                </a:solidFill>
              </a:rPr>
              <a:t>sin(a + b) 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2°) Déduisez-en cos(a + b) et sin(a + b)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z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× z</a:t>
            </a:r>
            <a:r>
              <a:rPr lang="fr-FR" baseline="-25000" dirty="0" smtClean="0">
                <a:solidFill>
                  <a:schemeClr val="bg1"/>
                </a:solidFill>
              </a:rPr>
              <a:t>2 </a:t>
            </a:r>
            <a:r>
              <a:rPr lang="fr-FR" dirty="0" smtClean="0">
                <a:solidFill>
                  <a:schemeClr val="bg1"/>
                </a:solidFill>
              </a:rPr>
              <a:t>=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e</a:t>
            </a:r>
            <a:r>
              <a:rPr lang="fr-FR" b="1" baseline="30000" dirty="0" err="1" smtClean="0">
                <a:solidFill>
                  <a:schemeClr val="bg1"/>
                </a:solidFill>
              </a:rPr>
              <a:t>ia</a:t>
            </a:r>
            <a:r>
              <a:rPr lang="fr-FR" dirty="0" smtClean="0">
                <a:solidFill>
                  <a:schemeClr val="bg1"/>
                </a:solidFill>
              </a:rPr>
              <a:t> × r</a:t>
            </a:r>
            <a:r>
              <a:rPr lang="fr-FR" baseline="-25000" dirty="0" smtClean="0">
                <a:solidFill>
                  <a:schemeClr val="bg1"/>
                </a:solidFill>
              </a:rPr>
              <a:t>2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e</a:t>
            </a:r>
            <a:r>
              <a:rPr lang="fr-FR" b="1" baseline="30000" dirty="0" err="1" smtClean="0">
                <a:solidFill>
                  <a:schemeClr val="bg1"/>
                </a:solidFill>
              </a:rPr>
              <a:t>ib</a:t>
            </a:r>
            <a:r>
              <a:rPr lang="fr-FR" dirty="0" smtClean="0">
                <a:solidFill>
                  <a:schemeClr val="bg1"/>
                </a:solidFill>
              </a:rPr>
              <a:t> = </a:t>
            </a:r>
            <a:endParaRPr lang="fr-FR" b="1" baseline="300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fr-FR" sz="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      =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( cos(a) + i sin(a) ) × r</a:t>
            </a:r>
            <a:r>
              <a:rPr lang="fr-FR" baseline="-25000" dirty="0" smtClean="0">
                <a:solidFill>
                  <a:schemeClr val="bg1"/>
                </a:solidFill>
              </a:rPr>
              <a:t>2</a:t>
            </a:r>
            <a:r>
              <a:rPr lang="fr-FR" dirty="0" smtClean="0">
                <a:solidFill>
                  <a:schemeClr val="bg1"/>
                </a:solidFill>
              </a:rPr>
              <a:t> ( cos(b) + i sin(b) )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55976" y="2492896"/>
            <a:ext cx="1872208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		               1 + √3 / 2                  4 + 2 √3 </a:t>
            </a:r>
          </a:p>
          <a:p>
            <a:pPr>
              <a:buNone/>
            </a:pPr>
            <a:r>
              <a:rPr lang="fr-FR" sz="2800" dirty="0" smtClean="0"/>
              <a:t>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     =                         </a:t>
            </a:r>
            <a:r>
              <a:rPr lang="fr-FR" sz="1800" i="1" dirty="0" smtClean="0"/>
              <a:t>j’ai tout multiplié par 4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                                  2                              8 </a:t>
            </a:r>
          </a:p>
          <a:p>
            <a:pPr>
              <a:buNone/>
            </a:pPr>
            <a:r>
              <a:rPr lang="fr-FR" sz="2800" dirty="0" smtClean="0"/>
              <a:t>                     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     1² + 2(1)√3 + (√3)²                  …</a:t>
            </a:r>
          </a:p>
          <a:p>
            <a:pPr>
              <a:buNone/>
            </a:pPr>
            <a:r>
              <a:rPr lang="fr-FR" sz="2800" dirty="0" smtClean="0"/>
              <a:t>                =                     </a:t>
            </a:r>
            <a:r>
              <a:rPr lang="fr-FR" sz="2800" dirty="0" smtClean="0">
                <a:solidFill>
                  <a:srgbClr val="0070C0"/>
                </a:solidFill>
              </a:rPr>
              <a:t>                          </a:t>
            </a:r>
            <a:r>
              <a:rPr lang="fr-FR" sz="2800" dirty="0" smtClean="0"/>
              <a:t>= </a:t>
            </a:r>
          </a:p>
          <a:p>
            <a:pPr>
              <a:buNone/>
            </a:pPr>
            <a:r>
              <a:rPr lang="fr-FR" sz="2800" dirty="0" smtClean="0"/>
              <a:t>                                         8                                    ( …       )²  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1400" dirty="0" smtClean="0"/>
              <a:t>		                         </a:t>
            </a:r>
          </a:p>
          <a:p>
            <a:pPr>
              <a:buNone/>
            </a:pPr>
            <a:r>
              <a:rPr lang="fr-FR" sz="2800" dirty="0" smtClean="0"/>
              <a:t> 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1 + √3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cos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=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    2 √2	</a:t>
            </a:r>
            <a:r>
              <a:rPr lang="fr-FR" sz="2800" dirty="0" smtClean="0"/>
              <a:t>							</a:t>
            </a:r>
            <a:endParaRPr lang="fr-FR" sz="2800" dirty="0" smtClean="0">
              <a:solidFill>
                <a:srgbClr val="00B050"/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2555776" y="1052736"/>
            <a:ext cx="18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436096" y="1052736"/>
            <a:ext cx="12961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95536" y="260648"/>
            <a:ext cx="4176464" cy="158417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5" name="Connecteur droit 44"/>
          <p:cNvCxnSpPr/>
          <p:nvPr/>
        </p:nvCxnSpPr>
        <p:spPr>
          <a:xfrm>
            <a:off x="5364088" y="332656"/>
            <a:ext cx="14401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H="1">
            <a:off x="5148064" y="33265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5004048" y="47667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2483768" y="332656"/>
            <a:ext cx="1944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H="1">
            <a:off x="2267744" y="33265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2123728" y="47667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2627784" y="3212976"/>
            <a:ext cx="27363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2555776" y="2492896"/>
            <a:ext cx="30243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 flipH="1">
            <a:off x="2339752" y="249289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2195736" y="263691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>
            <a:off x="6588224" y="3212976"/>
            <a:ext cx="17281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>
            <a:off x="6516216" y="2492896"/>
            <a:ext cx="18722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flipH="1">
            <a:off x="6300192" y="249289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>
            <a:off x="6156176" y="263691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		               1 + √3 / 2                  4 + 2 √3 </a:t>
            </a:r>
          </a:p>
          <a:p>
            <a:pPr>
              <a:buNone/>
            </a:pPr>
            <a:r>
              <a:rPr lang="fr-FR" sz="2800" dirty="0" smtClean="0"/>
              <a:t>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     =                         </a:t>
            </a:r>
            <a:r>
              <a:rPr lang="fr-FR" sz="1800" i="1" dirty="0" smtClean="0"/>
              <a:t>j’ai tout multiplié par 4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                                  2                              8 </a:t>
            </a:r>
          </a:p>
          <a:p>
            <a:pPr>
              <a:buNone/>
            </a:pPr>
            <a:r>
              <a:rPr lang="fr-FR" sz="2800" dirty="0" smtClean="0"/>
              <a:t>                     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     1² + 2(1)√3 + (√3)²                  ( 1 + √3 )²</a:t>
            </a:r>
          </a:p>
          <a:p>
            <a:pPr>
              <a:buNone/>
            </a:pPr>
            <a:r>
              <a:rPr lang="fr-FR" sz="2800" dirty="0" smtClean="0"/>
              <a:t>                =                     </a:t>
            </a:r>
            <a:r>
              <a:rPr lang="fr-FR" sz="2800" dirty="0" smtClean="0">
                <a:solidFill>
                  <a:srgbClr val="0070C0"/>
                </a:solidFill>
              </a:rPr>
              <a:t>                          </a:t>
            </a:r>
            <a:r>
              <a:rPr lang="fr-FR" sz="2800" dirty="0" smtClean="0"/>
              <a:t>=</a:t>
            </a:r>
          </a:p>
          <a:p>
            <a:pPr>
              <a:buNone/>
            </a:pPr>
            <a:r>
              <a:rPr lang="fr-FR" sz="2800" dirty="0" smtClean="0"/>
              <a:t>                                         8                                    ( 2 √2 )²  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1400" dirty="0" smtClean="0"/>
              <a:t>		                         </a:t>
            </a:r>
          </a:p>
          <a:p>
            <a:pPr>
              <a:buNone/>
            </a:pPr>
            <a:r>
              <a:rPr lang="fr-FR" sz="2800" dirty="0" smtClean="0"/>
              <a:t> 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1 + √3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cos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=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    2 √2	</a:t>
            </a:r>
            <a:r>
              <a:rPr lang="fr-FR" sz="2800" dirty="0" smtClean="0"/>
              <a:t>							</a:t>
            </a:r>
            <a:endParaRPr lang="fr-FR" sz="2800" dirty="0" smtClean="0">
              <a:solidFill>
                <a:srgbClr val="00B050"/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2555776" y="1052736"/>
            <a:ext cx="18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436096" y="1052736"/>
            <a:ext cx="12961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95536" y="260648"/>
            <a:ext cx="4176464" cy="158417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5" name="Connecteur droit 44"/>
          <p:cNvCxnSpPr/>
          <p:nvPr/>
        </p:nvCxnSpPr>
        <p:spPr>
          <a:xfrm>
            <a:off x="5364088" y="332656"/>
            <a:ext cx="14401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H="1">
            <a:off x="5148064" y="33265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5004048" y="47667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2483768" y="332656"/>
            <a:ext cx="1944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H="1">
            <a:off x="2267744" y="33265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2123728" y="47667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2627784" y="3212976"/>
            <a:ext cx="27363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2555776" y="2492896"/>
            <a:ext cx="30243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 flipH="1">
            <a:off x="2339752" y="249289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2195736" y="263691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>
            <a:off x="6588224" y="3212976"/>
            <a:ext cx="17281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>
            <a:off x="6516216" y="2492896"/>
            <a:ext cx="18722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flipH="1">
            <a:off x="6300192" y="249289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>
            <a:off x="6156176" y="263691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		               1 + √3 / 2                  4 + 2 √3 </a:t>
            </a:r>
          </a:p>
          <a:p>
            <a:pPr>
              <a:buNone/>
            </a:pPr>
            <a:r>
              <a:rPr lang="fr-FR" sz="2800" dirty="0" smtClean="0"/>
              <a:t>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     =                         </a:t>
            </a:r>
            <a:r>
              <a:rPr lang="fr-FR" sz="1800" i="1" dirty="0" smtClean="0"/>
              <a:t>j’ai tout multiplié par 4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                                  2                              8 </a:t>
            </a:r>
          </a:p>
          <a:p>
            <a:pPr>
              <a:buNone/>
            </a:pPr>
            <a:r>
              <a:rPr lang="fr-FR" sz="2800" dirty="0" smtClean="0"/>
              <a:t>                     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     1² + 2(1)√3 + (√3)²                  ( 1 + √3 )²</a:t>
            </a:r>
          </a:p>
          <a:p>
            <a:pPr>
              <a:buNone/>
            </a:pPr>
            <a:r>
              <a:rPr lang="fr-FR" sz="2800" dirty="0" smtClean="0"/>
              <a:t>                =                     </a:t>
            </a:r>
            <a:r>
              <a:rPr lang="fr-FR" sz="2800" dirty="0" smtClean="0">
                <a:solidFill>
                  <a:srgbClr val="0070C0"/>
                </a:solidFill>
              </a:rPr>
              <a:t>                          </a:t>
            </a:r>
            <a:r>
              <a:rPr lang="fr-FR" sz="2800" dirty="0" smtClean="0"/>
              <a:t>=</a:t>
            </a:r>
          </a:p>
          <a:p>
            <a:pPr>
              <a:buNone/>
            </a:pPr>
            <a:r>
              <a:rPr lang="fr-FR" sz="2800" dirty="0" smtClean="0"/>
              <a:t>                                         8                                    ( 2 √2 )²  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1400" dirty="0" smtClean="0"/>
              <a:t>		                         </a:t>
            </a:r>
          </a:p>
          <a:p>
            <a:pPr>
              <a:buNone/>
            </a:pPr>
            <a:r>
              <a:rPr lang="fr-FR" sz="2800" dirty="0" smtClean="0"/>
              <a:t> 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1 + √3 </a:t>
            </a:r>
          </a:p>
          <a:p>
            <a:pPr>
              <a:buNone/>
            </a:pPr>
            <a:r>
              <a:rPr lang="fr-FR" sz="2800" dirty="0" smtClean="0"/>
              <a:t>                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… </a:t>
            </a:r>
          </a:p>
          <a:p>
            <a:pPr>
              <a:buNone/>
            </a:pPr>
            <a:r>
              <a:rPr lang="fr-FR" sz="2800" dirty="0" smtClean="0"/>
              <a:t>   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2 √2</a:t>
            </a:r>
            <a:r>
              <a:rPr lang="fr-FR" sz="2800" dirty="0" smtClean="0"/>
              <a:t>								</a:t>
            </a:r>
            <a:endParaRPr lang="fr-FR" sz="2800" dirty="0" smtClean="0">
              <a:solidFill>
                <a:srgbClr val="00B050"/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2555776" y="1052736"/>
            <a:ext cx="18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436096" y="1052736"/>
            <a:ext cx="12961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95536" y="260648"/>
            <a:ext cx="4176464" cy="158417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5" name="Connecteur droit 44"/>
          <p:cNvCxnSpPr/>
          <p:nvPr/>
        </p:nvCxnSpPr>
        <p:spPr>
          <a:xfrm>
            <a:off x="5364088" y="332656"/>
            <a:ext cx="14401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H="1">
            <a:off x="5148064" y="33265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5004048" y="47667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2483768" y="332656"/>
            <a:ext cx="1944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H="1">
            <a:off x="2267744" y="33265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2123728" y="47667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2627784" y="3212976"/>
            <a:ext cx="27363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2555776" y="2492896"/>
            <a:ext cx="30243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 flipH="1">
            <a:off x="2339752" y="249289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2195736" y="263691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>
            <a:off x="6588224" y="3212976"/>
            <a:ext cx="17281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>
            <a:off x="6516216" y="2492896"/>
            <a:ext cx="18722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flipH="1">
            <a:off x="6300192" y="249289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>
            <a:off x="6156176" y="263691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1547664" y="4365104"/>
            <a:ext cx="3744416" cy="158417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Flèche droite 83"/>
          <p:cNvSpPr/>
          <p:nvPr/>
        </p:nvSpPr>
        <p:spPr>
          <a:xfrm>
            <a:off x="611560" y="5085184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		               1 + √3 / 2                  4 + 2 √3 </a:t>
            </a:r>
          </a:p>
          <a:p>
            <a:pPr>
              <a:buNone/>
            </a:pPr>
            <a:r>
              <a:rPr lang="fr-FR" sz="2800" dirty="0" smtClean="0"/>
              <a:t>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     =                         </a:t>
            </a:r>
            <a:r>
              <a:rPr lang="fr-FR" sz="1800" i="1" dirty="0" smtClean="0"/>
              <a:t>j’ai tout multiplié par 4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                                  2                              8 </a:t>
            </a:r>
          </a:p>
          <a:p>
            <a:pPr>
              <a:buNone/>
            </a:pPr>
            <a:r>
              <a:rPr lang="fr-FR" sz="2800" dirty="0" smtClean="0"/>
              <a:t>                     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     1² + 2(1)√3 + (√3)²                  ( 1 + √3 )²</a:t>
            </a:r>
          </a:p>
          <a:p>
            <a:pPr>
              <a:buNone/>
            </a:pPr>
            <a:r>
              <a:rPr lang="fr-FR" sz="2800" dirty="0" smtClean="0"/>
              <a:t>                =                     </a:t>
            </a:r>
            <a:r>
              <a:rPr lang="fr-FR" sz="2800" dirty="0" smtClean="0">
                <a:solidFill>
                  <a:srgbClr val="0070C0"/>
                </a:solidFill>
              </a:rPr>
              <a:t>                          </a:t>
            </a:r>
            <a:r>
              <a:rPr lang="fr-FR" sz="2800" dirty="0" smtClean="0"/>
              <a:t>=</a:t>
            </a:r>
          </a:p>
          <a:p>
            <a:pPr>
              <a:buNone/>
            </a:pPr>
            <a:r>
              <a:rPr lang="fr-FR" sz="2800" dirty="0" smtClean="0"/>
              <a:t>                                         8                                    ( 2 √2 )²  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1400" dirty="0" smtClean="0"/>
              <a:t>		                         </a:t>
            </a:r>
          </a:p>
          <a:p>
            <a:pPr>
              <a:buNone/>
            </a:pPr>
            <a:r>
              <a:rPr lang="fr-FR" sz="2800" dirty="0" smtClean="0"/>
              <a:t>                                         1 + √3 </a:t>
            </a:r>
          </a:p>
          <a:p>
            <a:pPr>
              <a:buNone/>
            </a:pPr>
            <a:r>
              <a:rPr lang="fr-FR" sz="2800" dirty="0" smtClean="0"/>
              <a:t>                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</a:t>
            </a:r>
          </a:p>
          <a:p>
            <a:pPr>
              <a:buNone/>
            </a:pPr>
            <a:r>
              <a:rPr lang="fr-FR" sz="2800" dirty="0" smtClean="0"/>
              <a:t>                                           2 √2								</a:t>
            </a:r>
            <a:endParaRPr lang="fr-FR" sz="2800" dirty="0" smtClean="0">
              <a:solidFill>
                <a:srgbClr val="00B050"/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2555776" y="1052736"/>
            <a:ext cx="18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436096" y="1052736"/>
            <a:ext cx="12961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95536" y="260648"/>
            <a:ext cx="4176464" cy="158417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5" name="Connecteur droit 44"/>
          <p:cNvCxnSpPr/>
          <p:nvPr/>
        </p:nvCxnSpPr>
        <p:spPr>
          <a:xfrm>
            <a:off x="5364088" y="332656"/>
            <a:ext cx="14401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H="1">
            <a:off x="5148064" y="33265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5004048" y="47667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2483768" y="332656"/>
            <a:ext cx="1944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H="1">
            <a:off x="2267744" y="33265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2123728" y="47667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2627784" y="3212976"/>
            <a:ext cx="27363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2555776" y="2492896"/>
            <a:ext cx="30243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 flipH="1">
            <a:off x="2339752" y="249289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2195736" y="263691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>
            <a:off x="6588224" y="3212976"/>
            <a:ext cx="17281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>
            <a:off x="6516216" y="2492896"/>
            <a:ext cx="18722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flipH="1">
            <a:off x="6300192" y="2492896"/>
            <a:ext cx="21602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>
            <a:off x="6156176" y="2636912"/>
            <a:ext cx="14401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>
            <a:off x="3563888" y="5157192"/>
            <a:ext cx="14401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1547664" y="4365104"/>
            <a:ext cx="3744416" cy="158417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Flèche droite 83"/>
          <p:cNvSpPr/>
          <p:nvPr/>
        </p:nvSpPr>
        <p:spPr>
          <a:xfrm>
            <a:off x="611560" y="5085184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		            √3 + 1          </a:t>
            </a:r>
            <a:r>
              <a:rPr lang="fr-FR" sz="2800" dirty="0" smtClean="0">
                <a:solidFill>
                  <a:schemeClr val="bg1"/>
                </a:solidFill>
              </a:rPr>
              <a:t>cos² x + sin² x = 1</a:t>
            </a:r>
          </a:p>
          <a:p>
            <a:pPr>
              <a:buNone/>
            </a:pPr>
            <a:r>
              <a:rPr lang="fr-FR" sz="2800" dirty="0" smtClean="0"/>
              <a:t>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		</a:t>
            </a:r>
            <a:r>
              <a:rPr lang="fr-FR" sz="2800" dirty="0" smtClean="0">
                <a:solidFill>
                  <a:schemeClr val="bg1"/>
                </a:solidFill>
              </a:rPr>
              <a:t>pour tout x</a:t>
            </a:r>
          </a:p>
          <a:p>
            <a:pPr>
              <a:buNone/>
            </a:pPr>
            <a:r>
              <a:rPr lang="fr-FR" sz="2800" dirty="0" smtClean="0"/>
              <a:t>                        2 √2 	                    </a:t>
            </a:r>
            <a:r>
              <a:rPr lang="fr-FR" sz="2800" dirty="0" smtClean="0">
                <a:solidFill>
                  <a:schemeClr val="bg1"/>
                </a:solidFill>
              </a:rPr>
              <a:t>sin²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= 1 – cos²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</a:t>
            </a:r>
          </a:p>
          <a:p>
            <a:pPr>
              <a:buNone/>
            </a:pPr>
            <a:endParaRPr lang="fr-FR" sz="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4 + 2√3        8          4 + 2√3        4 – 2√3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sin²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= 1 –                  =          –                   =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8              8                8                   8</a:t>
            </a:r>
          </a:p>
          <a:p>
            <a:pPr>
              <a:buNone/>
            </a:pPr>
            <a:endParaRPr lang="fr-FR" sz="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		            (√3)² – 2√3(1) + 1²           √3 – 1    ²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=                                      =          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8                           2 √2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                                               √3 – 1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sin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&gt; 0             sin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=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								        2 √2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2267744" y="1052736"/>
            <a:ext cx="10801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467544" y="332656"/>
            <a:ext cx="3096344" cy="1440160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		            √3 + 1          cos² 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  <a:r>
              <a:rPr lang="fr-FR" sz="2800" dirty="0" smtClean="0"/>
              <a:t> + sin² 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  <a:r>
              <a:rPr lang="fr-FR" sz="2800" dirty="0" smtClean="0"/>
              <a:t> = 1</a:t>
            </a:r>
          </a:p>
          <a:p>
            <a:pPr>
              <a:buNone/>
            </a:pPr>
            <a:r>
              <a:rPr lang="fr-FR" sz="2800" dirty="0" smtClean="0"/>
              <a:t>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		pour tout 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</a:p>
          <a:p>
            <a:pPr>
              <a:buNone/>
            </a:pPr>
            <a:r>
              <a:rPr lang="fr-FR" sz="2800" dirty="0" smtClean="0"/>
              <a:t>                        2 √2 	                    sin²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1 – cos²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4 + 2√3        8          4 + 2√3        4 – 2√3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sin²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= 1 –                  =          –                   =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8              8                8                   8</a:t>
            </a:r>
          </a:p>
          <a:p>
            <a:pPr>
              <a:buNone/>
            </a:pPr>
            <a:endParaRPr lang="fr-FR" sz="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		            (√3)² – 2√3(1) + 1²           √3 – 1    ²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=                                      =          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8                           2 √2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                                               √3 – 1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sin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&gt; 0             sin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=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								        2 √2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2267744" y="1052736"/>
            <a:ext cx="10801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467544" y="332656"/>
            <a:ext cx="3096344" cy="1440160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Flèche droite 70"/>
          <p:cNvSpPr/>
          <p:nvPr/>
        </p:nvSpPr>
        <p:spPr>
          <a:xfrm>
            <a:off x="4139952" y="1412776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		            √3 + 1          cos² 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  <a:r>
              <a:rPr lang="fr-FR" sz="2800" dirty="0" smtClean="0"/>
              <a:t> + sin² 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  <a:r>
              <a:rPr lang="fr-FR" sz="2800" dirty="0" smtClean="0"/>
              <a:t> = 1</a:t>
            </a:r>
          </a:p>
          <a:p>
            <a:pPr>
              <a:buNone/>
            </a:pPr>
            <a:r>
              <a:rPr lang="fr-FR" sz="2800" dirty="0" smtClean="0"/>
              <a:t>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		pour tout 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</a:p>
          <a:p>
            <a:pPr>
              <a:buNone/>
            </a:pPr>
            <a:r>
              <a:rPr lang="fr-FR" sz="2800" dirty="0" smtClean="0"/>
              <a:t>                        2 √2 	                    sin²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1 – cos²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                            ( √3 + 1 )²        </a:t>
            </a:r>
            <a:r>
              <a:rPr lang="fr-FR" sz="2800" dirty="0" smtClean="0">
                <a:solidFill>
                  <a:schemeClr val="bg1"/>
                </a:solidFill>
              </a:rPr>
              <a:t>8          4 + 2√3        4 – 2√3 </a:t>
            </a:r>
          </a:p>
          <a:p>
            <a:pPr>
              <a:buNone/>
            </a:pPr>
            <a:r>
              <a:rPr lang="fr-FR" sz="2800" dirty="0" smtClean="0"/>
              <a:t>sin²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1 –                  </a:t>
            </a:r>
            <a:r>
              <a:rPr lang="fr-FR" sz="2800" dirty="0" smtClean="0">
                <a:solidFill>
                  <a:schemeClr val="bg1"/>
                </a:solidFill>
              </a:rPr>
              <a:t>=</a:t>
            </a:r>
            <a:r>
              <a:rPr lang="fr-FR" sz="2800" dirty="0" smtClean="0"/>
              <a:t>= …</a:t>
            </a:r>
            <a:r>
              <a:rPr lang="fr-FR" sz="2800" dirty="0" smtClean="0">
                <a:solidFill>
                  <a:schemeClr val="bg1"/>
                </a:solidFill>
              </a:rPr>
              <a:t>         –                   =</a:t>
            </a:r>
          </a:p>
          <a:p>
            <a:pPr>
              <a:buNone/>
            </a:pPr>
            <a:r>
              <a:rPr lang="fr-FR" sz="2800" dirty="0" smtClean="0"/>
              <a:t>                              ( 2 √2 )²</a:t>
            </a:r>
            <a:r>
              <a:rPr lang="fr-FR" sz="2800" dirty="0" smtClean="0">
                <a:solidFill>
                  <a:schemeClr val="bg1"/>
                </a:solidFill>
              </a:rPr>
              <a:t>              8                8                   8</a:t>
            </a:r>
          </a:p>
          <a:p>
            <a:pPr>
              <a:buNone/>
            </a:pPr>
            <a:endParaRPr lang="fr-FR" sz="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		            (√3)² – 2√3(1) + 1²           √3 – 1    ²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=                                      =          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8                           2 √2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                                               √3 – 1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sin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&gt; 0             sin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=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								        2 √2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2267744" y="1052736"/>
            <a:ext cx="10801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2771800" y="2708920"/>
            <a:ext cx="13681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467544" y="332656"/>
            <a:ext cx="3096344" cy="1440160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Flèche droite 70"/>
          <p:cNvSpPr/>
          <p:nvPr/>
        </p:nvSpPr>
        <p:spPr>
          <a:xfrm>
            <a:off x="4139952" y="1412776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		            √3 + 1          cos² 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  <a:r>
              <a:rPr lang="fr-FR" sz="2800" dirty="0" smtClean="0"/>
              <a:t> + sin² 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  <a:r>
              <a:rPr lang="fr-FR" sz="2800" dirty="0" smtClean="0"/>
              <a:t> = 1</a:t>
            </a:r>
          </a:p>
          <a:p>
            <a:pPr>
              <a:buNone/>
            </a:pPr>
            <a:r>
              <a:rPr lang="fr-FR" sz="2800" dirty="0" smtClean="0"/>
              <a:t>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		pour tout 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</a:p>
          <a:p>
            <a:pPr>
              <a:buNone/>
            </a:pPr>
            <a:r>
              <a:rPr lang="fr-FR" sz="2800" dirty="0" smtClean="0"/>
              <a:t>                        2 √2 	                    sin²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1 – cos²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                            4 + 2√3        8          4 + 2√3        4 – 2√3 </a:t>
            </a:r>
          </a:p>
          <a:p>
            <a:pPr>
              <a:buNone/>
            </a:pPr>
            <a:r>
              <a:rPr lang="fr-FR" sz="2800" dirty="0" smtClean="0"/>
              <a:t>sin²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1 –                  =          –                   =</a:t>
            </a:r>
          </a:p>
          <a:p>
            <a:pPr>
              <a:buNone/>
            </a:pPr>
            <a:r>
              <a:rPr lang="fr-FR" sz="2800" dirty="0" smtClean="0"/>
              <a:t>                                 8              8                8                   8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 </a:t>
            </a:r>
            <a:r>
              <a:rPr lang="fr-FR" sz="2800" dirty="0" smtClean="0">
                <a:solidFill>
                  <a:schemeClr val="bg1"/>
                </a:solidFill>
              </a:rPr>
              <a:t>(√3)² – 2√3(1) + 1²           √3 – 1    ²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=                                      =          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8                           2 √2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                                                        √3 – 1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sin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&gt; 0             sin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=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								        2 √2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2267744" y="1052736"/>
            <a:ext cx="10801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2771800" y="2708920"/>
            <a:ext cx="11521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467544" y="332656"/>
            <a:ext cx="3096344" cy="1440160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0" name="Connecteur droit 39"/>
          <p:cNvCxnSpPr/>
          <p:nvPr/>
        </p:nvCxnSpPr>
        <p:spPr>
          <a:xfrm>
            <a:off x="5436096" y="2708920"/>
            <a:ext cx="11521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4355976" y="2708920"/>
            <a:ext cx="5040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7164288" y="2708920"/>
            <a:ext cx="11521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Flèche droite 70"/>
          <p:cNvSpPr/>
          <p:nvPr/>
        </p:nvSpPr>
        <p:spPr>
          <a:xfrm>
            <a:off x="4139952" y="1412776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		            √3 + 1          cos² 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  <a:r>
              <a:rPr lang="fr-FR" sz="2800" dirty="0" smtClean="0"/>
              <a:t> + sin² 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  <a:r>
              <a:rPr lang="fr-FR" sz="2800" dirty="0" smtClean="0"/>
              <a:t> = 1</a:t>
            </a:r>
          </a:p>
          <a:p>
            <a:pPr>
              <a:buNone/>
            </a:pPr>
            <a:r>
              <a:rPr lang="fr-FR" sz="2800" dirty="0" smtClean="0"/>
              <a:t>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		pour tout 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</a:p>
          <a:p>
            <a:pPr>
              <a:buNone/>
            </a:pPr>
            <a:r>
              <a:rPr lang="fr-FR" sz="2800" dirty="0" smtClean="0"/>
              <a:t>                        2 √2 	                    sin²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1 – cos²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                            4 + 2√3        8          4 + 2√3        4 – 2√3 </a:t>
            </a:r>
          </a:p>
          <a:p>
            <a:pPr>
              <a:buNone/>
            </a:pPr>
            <a:r>
              <a:rPr lang="fr-FR" sz="2800" dirty="0" smtClean="0"/>
              <a:t>sin²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1 –                  =          –                   =</a:t>
            </a:r>
          </a:p>
          <a:p>
            <a:pPr>
              <a:buNone/>
            </a:pPr>
            <a:r>
              <a:rPr lang="fr-FR" sz="2800" dirty="0" smtClean="0"/>
              <a:t>                                 8              8                8                   8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 (√3)² – 2√3(1) + 1²           …            ²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</a:t>
            </a:r>
            <a:r>
              <a:rPr lang="fr-FR" sz="2800" dirty="0" smtClean="0"/>
              <a:t>=                                      =          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                                       8                           …</a:t>
            </a:r>
          </a:p>
          <a:p>
            <a:pPr>
              <a:buNone/>
            </a:pPr>
            <a:r>
              <a:rPr lang="fr-FR" sz="2800" dirty="0" smtClean="0"/>
              <a:t>                                              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√3 – 1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sin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&gt; 0             sin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=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								        2 √2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2267744" y="1052736"/>
            <a:ext cx="10801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arenthèses 17"/>
          <p:cNvSpPr/>
          <p:nvPr/>
        </p:nvSpPr>
        <p:spPr>
          <a:xfrm>
            <a:off x="5652120" y="3717032"/>
            <a:ext cx="1440160" cy="1368152"/>
          </a:xfrm>
          <a:prstGeom prst="bracketPair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18"/>
          <p:cNvCxnSpPr/>
          <p:nvPr/>
        </p:nvCxnSpPr>
        <p:spPr>
          <a:xfrm>
            <a:off x="2339752" y="4437112"/>
            <a:ext cx="27363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796136" y="4437112"/>
            <a:ext cx="10801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2771800" y="2708920"/>
            <a:ext cx="11521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467544" y="332656"/>
            <a:ext cx="3096344" cy="1440160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0" name="Connecteur droit 39"/>
          <p:cNvCxnSpPr/>
          <p:nvPr/>
        </p:nvCxnSpPr>
        <p:spPr>
          <a:xfrm>
            <a:off x="5436096" y="2708920"/>
            <a:ext cx="11521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4355976" y="2708920"/>
            <a:ext cx="5040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7164288" y="2708920"/>
            <a:ext cx="11521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Flèche droite 70"/>
          <p:cNvSpPr/>
          <p:nvPr/>
        </p:nvSpPr>
        <p:spPr>
          <a:xfrm>
            <a:off x="4139952" y="1412776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		            √3 + 1          cos² 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  <a:r>
              <a:rPr lang="fr-FR" sz="2800" dirty="0" smtClean="0"/>
              <a:t> + sin² 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  <a:r>
              <a:rPr lang="fr-FR" sz="2800" dirty="0" smtClean="0"/>
              <a:t> = 1</a:t>
            </a:r>
          </a:p>
          <a:p>
            <a:pPr>
              <a:buNone/>
            </a:pPr>
            <a:r>
              <a:rPr lang="fr-FR" sz="2800" dirty="0" smtClean="0"/>
              <a:t>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		pour tout 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</a:p>
          <a:p>
            <a:pPr>
              <a:buNone/>
            </a:pPr>
            <a:r>
              <a:rPr lang="fr-FR" sz="2800" dirty="0" smtClean="0"/>
              <a:t>                        2 √2 	                    sin²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1 – cos²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                            4 + 2√3        8          4 + 2√3        4 – 2√3 </a:t>
            </a:r>
          </a:p>
          <a:p>
            <a:pPr>
              <a:buNone/>
            </a:pPr>
            <a:r>
              <a:rPr lang="fr-FR" sz="2800" dirty="0" smtClean="0"/>
              <a:t>sin²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1 –                  =          –                   =</a:t>
            </a:r>
          </a:p>
          <a:p>
            <a:pPr>
              <a:buNone/>
            </a:pPr>
            <a:r>
              <a:rPr lang="fr-FR" sz="2800" dirty="0" smtClean="0"/>
              <a:t>                                 8              8                8                   8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 (√3)² – 2√3(1) + 1²           √3 – 1    ²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</a:t>
            </a:r>
            <a:r>
              <a:rPr lang="fr-FR" sz="2800" dirty="0" smtClean="0"/>
              <a:t>=                                      =          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                                       8                           2 √2</a:t>
            </a:r>
          </a:p>
          <a:p>
            <a:pPr>
              <a:buNone/>
            </a:pPr>
            <a:r>
              <a:rPr lang="fr-FR" sz="2800" dirty="0" smtClean="0"/>
              <a:t>                                              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√3 – 1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            sin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&gt; 0             sin </a:t>
            </a:r>
            <a:r>
              <a:rPr lang="el-GR" sz="2800" dirty="0" smtClean="0">
                <a:solidFill>
                  <a:schemeClr val="bg1"/>
                </a:solidFill>
              </a:rPr>
              <a:t>π</a:t>
            </a:r>
            <a:r>
              <a:rPr lang="fr-FR" sz="2800" dirty="0" smtClean="0">
                <a:solidFill>
                  <a:schemeClr val="bg1"/>
                </a:solidFill>
              </a:rPr>
              <a:t>/12 = 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								        2 √2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2267744" y="1052736"/>
            <a:ext cx="10801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arenthèses 17"/>
          <p:cNvSpPr/>
          <p:nvPr/>
        </p:nvSpPr>
        <p:spPr>
          <a:xfrm>
            <a:off x="5652120" y="3717032"/>
            <a:ext cx="1440160" cy="1368152"/>
          </a:xfrm>
          <a:prstGeom prst="bracketPair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18"/>
          <p:cNvCxnSpPr/>
          <p:nvPr/>
        </p:nvCxnSpPr>
        <p:spPr>
          <a:xfrm>
            <a:off x="2339752" y="4437112"/>
            <a:ext cx="27363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796136" y="4437112"/>
            <a:ext cx="10801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2771800" y="2708920"/>
            <a:ext cx="11521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467544" y="332656"/>
            <a:ext cx="3096344" cy="1440160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0" name="Connecteur droit 39"/>
          <p:cNvCxnSpPr/>
          <p:nvPr/>
        </p:nvCxnSpPr>
        <p:spPr>
          <a:xfrm>
            <a:off x="5436096" y="2708920"/>
            <a:ext cx="11521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4355976" y="2708920"/>
            <a:ext cx="5040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7164288" y="2708920"/>
            <a:ext cx="11521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Flèche droite 70"/>
          <p:cNvSpPr/>
          <p:nvPr/>
        </p:nvSpPr>
        <p:spPr>
          <a:xfrm>
            <a:off x="4139952" y="1412776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3600" b="1" dirty="0" smtClean="0">
                <a:solidFill>
                  <a:srgbClr val="92D050"/>
                </a:solidFill>
              </a:rPr>
              <a:t>Exercice 10 :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= [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; </a:t>
            </a:r>
            <a:r>
              <a:rPr lang="fr-FR" dirty="0" smtClean="0">
                <a:solidFill>
                  <a:srgbClr val="0070C0"/>
                </a:solidFill>
              </a:rPr>
              <a:t>a </a:t>
            </a:r>
            <a:r>
              <a:rPr lang="fr-FR" dirty="0" smtClean="0"/>
              <a:t>]</a:t>
            </a:r>
            <a:r>
              <a:rPr lang="fr-FR" dirty="0" smtClean="0">
                <a:solidFill>
                  <a:srgbClr val="0070C0"/>
                </a:solidFill>
              </a:rPr>
              <a:t>     z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/>
              <a:t> = [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; </a:t>
            </a:r>
            <a:r>
              <a:rPr lang="fr-FR" dirty="0" smtClean="0">
                <a:solidFill>
                  <a:srgbClr val="0070C0"/>
                </a:solidFill>
              </a:rPr>
              <a:t>b </a:t>
            </a:r>
            <a:r>
              <a:rPr lang="fr-FR" dirty="0" smtClean="0"/>
              <a:t>]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1°) </a:t>
            </a:r>
            <a:r>
              <a:rPr lang="fr-FR" dirty="0" smtClean="0"/>
              <a:t>Déterminez les formes exponentielle puis algébrique de leur produit.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baseline="30000" dirty="0" smtClean="0">
                <a:solidFill>
                  <a:srgbClr val="0070C0"/>
                </a:solidFill>
              </a:rPr>
              <a:t>          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/>
              <a:t> 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endParaRPr lang="fr-FR" b="1" baseline="30000" dirty="0" smtClean="0"/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= 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 </a:t>
            </a:r>
            <a:r>
              <a:rPr lang="fr-FR" dirty="0" smtClean="0"/>
              <a:t>e</a:t>
            </a:r>
            <a:r>
              <a:rPr lang="fr-FR" b="1" baseline="30000" dirty="0" smtClean="0"/>
              <a:t>i(</a:t>
            </a:r>
            <a:r>
              <a:rPr lang="fr-FR" b="1" baseline="30000" dirty="0" smtClean="0">
                <a:solidFill>
                  <a:srgbClr val="0070C0"/>
                </a:solidFill>
              </a:rPr>
              <a:t>a</a:t>
            </a:r>
            <a:r>
              <a:rPr lang="fr-FR" b="1" baseline="30000" dirty="0" smtClean="0">
                <a:solidFill>
                  <a:srgbClr val="00B050"/>
                </a:solidFill>
              </a:rPr>
              <a:t>+</a:t>
            </a:r>
            <a:r>
              <a:rPr lang="fr-FR" b="1" baseline="30000" dirty="0" smtClean="0">
                <a:solidFill>
                  <a:srgbClr val="0070C0"/>
                </a:solidFill>
              </a:rPr>
              <a:t>b</a:t>
            </a:r>
            <a:r>
              <a:rPr lang="fr-FR" b="1" baseline="30000" dirty="0" smtClean="0"/>
              <a:t>)</a:t>
            </a:r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    =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 + 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 + b)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         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cos(a + 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sin(a + b) 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2°) Déduisez-en cos(a + b) et sin(a + b)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z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× z</a:t>
            </a:r>
            <a:r>
              <a:rPr lang="fr-FR" baseline="-25000" dirty="0" smtClean="0">
                <a:solidFill>
                  <a:schemeClr val="bg1"/>
                </a:solidFill>
              </a:rPr>
              <a:t>2 </a:t>
            </a:r>
            <a:r>
              <a:rPr lang="fr-FR" dirty="0" smtClean="0">
                <a:solidFill>
                  <a:schemeClr val="bg1"/>
                </a:solidFill>
              </a:rPr>
              <a:t>=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e</a:t>
            </a:r>
            <a:r>
              <a:rPr lang="fr-FR" b="1" baseline="30000" dirty="0" err="1" smtClean="0">
                <a:solidFill>
                  <a:schemeClr val="bg1"/>
                </a:solidFill>
              </a:rPr>
              <a:t>ia</a:t>
            </a:r>
            <a:r>
              <a:rPr lang="fr-FR" dirty="0" smtClean="0">
                <a:solidFill>
                  <a:schemeClr val="bg1"/>
                </a:solidFill>
              </a:rPr>
              <a:t> × r</a:t>
            </a:r>
            <a:r>
              <a:rPr lang="fr-FR" baseline="-25000" dirty="0" smtClean="0">
                <a:solidFill>
                  <a:schemeClr val="bg1"/>
                </a:solidFill>
              </a:rPr>
              <a:t>2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e</a:t>
            </a:r>
            <a:r>
              <a:rPr lang="fr-FR" b="1" baseline="30000" dirty="0" err="1" smtClean="0">
                <a:solidFill>
                  <a:schemeClr val="bg1"/>
                </a:solidFill>
              </a:rPr>
              <a:t>ib</a:t>
            </a:r>
            <a:r>
              <a:rPr lang="fr-FR" dirty="0" smtClean="0">
                <a:solidFill>
                  <a:schemeClr val="bg1"/>
                </a:solidFill>
              </a:rPr>
              <a:t> = </a:t>
            </a:r>
            <a:endParaRPr lang="fr-FR" b="1" baseline="300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fr-FR" sz="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      =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( cos(a) + i sin(a) ) × r</a:t>
            </a:r>
            <a:r>
              <a:rPr lang="fr-FR" baseline="-25000" dirty="0" smtClean="0">
                <a:solidFill>
                  <a:schemeClr val="bg1"/>
                </a:solidFill>
              </a:rPr>
              <a:t>2</a:t>
            </a:r>
            <a:r>
              <a:rPr lang="fr-FR" dirty="0" smtClean="0">
                <a:solidFill>
                  <a:schemeClr val="bg1"/>
                </a:solidFill>
              </a:rPr>
              <a:t> ( cos(b) + i sin(b) )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55976" y="2492896"/>
            <a:ext cx="1872208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979712" y="3861048"/>
            <a:ext cx="5256584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		            √3 + 1          cos² 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  <a:r>
              <a:rPr lang="fr-FR" sz="2800" dirty="0" smtClean="0"/>
              <a:t> + sin² 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  <a:r>
              <a:rPr lang="fr-FR" sz="2800" dirty="0" smtClean="0"/>
              <a:t> = 1</a:t>
            </a:r>
          </a:p>
          <a:p>
            <a:pPr>
              <a:buNone/>
            </a:pPr>
            <a:r>
              <a:rPr lang="fr-FR" sz="2800" dirty="0" smtClean="0"/>
              <a:t>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                          		pour tout 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</a:p>
          <a:p>
            <a:pPr>
              <a:buNone/>
            </a:pPr>
            <a:r>
              <a:rPr lang="fr-FR" sz="2800" dirty="0" smtClean="0"/>
              <a:t>                        2 √2 	                    sin²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1 – cos²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                            4 + 2√3        8          4 + 2√3        4 – 2√3 </a:t>
            </a:r>
          </a:p>
          <a:p>
            <a:pPr>
              <a:buNone/>
            </a:pPr>
            <a:r>
              <a:rPr lang="fr-FR" sz="2800" dirty="0" smtClean="0"/>
              <a:t>sin²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1 –                  =          –                   =</a:t>
            </a:r>
          </a:p>
          <a:p>
            <a:pPr>
              <a:buNone/>
            </a:pPr>
            <a:r>
              <a:rPr lang="fr-FR" sz="2800" dirty="0" smtClean="0"/>
              <a:t>                                 8              8                8                   8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 (√3)² – 2√3(1) + 1²           √3 – 1    ²</a:t>
            </a: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                  </a:t>
            </a:r>
            <a:r>
              <a:rPr lang="fr-FR" sz="2800" dirty="0" smtClean="0"/>
              <a:t>=                                      =          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                                       8                           2 √2</a:t>
            </a:r>
          </a:p>
          <a:p>
            <a:pPr>
              <a:buNone/>
            </a:pPr>
            <a:r>
              <a:rPr lang="fr-FR" sz="2800" dirty="0" smtClean="0"/>
              <a:t>                                                                                      √3 – 1</a:t>
            </a:r>
            <a:endParaRPr lang="fr-FR" sz="28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800" dirty="0" smtClean="0"/>
              <a:t>                              sin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00B050"/>
                </a:solidFill>
              </a:rPr>
              <a:t>&gt; 0</a:t>
            </a:r>
            <a:r>
              <a:rPr lang="fr-FR" sz="2800" dirty="0" smtClean="0"/>
              <a:t>             sin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= </a:t>
            </a:r>
          </a:p>
          <a:p>
            <a:pPr>
              <a:buNone/>
            </a:pPr>
            <a:r>
              <a:rPr lang="fr-FR" sz="2800" dirty="0" smtClean="0"/>
              <a:t>								        2 √2</a:t>
            </a:r>
            <a:endParaRPr lang="fr-FR" sz="2800" dirty="0" smtClean="0">
              <a:solidFill>
                <a:srgbClr val="00B050"/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2267744" y="1052736"/>
            <a:ext cx="10801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arenthèses 17"/>
          <p:cNvSpPr/>
          <p:nvPr/>
        </p:nvSpPr>
        <p:spPr>
          <a:xfrm>
            <a:off x="5652120" y="3717032"/>
            <a:ext cx="1440160" cy="1368152"/>
          </a:xfrm>
          <a:prstGeom prst="bracketPair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18"/>
          <p:cNvCxnSpPr/>
          <p:nvPr/>
        </p:nvCxnSpPr>
        <p:spPr>
          <a:xfrm>
            <a:off x="2339752" y="4437112"/>
            <a:ext cx="27363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796136" y="4437112"/>
            <a:ext cx="10801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2771800" y="2708920"/>
            <a:ext cx="11521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7380312" y="5949280"/>
            <a:ext cx="10801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467544" y="332656"/>
            <a:ext cx="3096344" cy="1440160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Flèche droite 54"/>
          <p:cNvSpPr/>
          <p:nvPr/>
        </p:nvSpPr>
        <p:spPr>
          <a:xfrm>
            <a:off x="4932040" y="5805264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0" name="Connecteur droit 39"/>
          <p:cNvCxnSpPr/>
          <p:nvPr/>
        </p:nvCxnSpPr>
        <p:spPr>
          <a:xfrm>
            <a:off x="5436096" y="2708920"/>
            <a:ext cx="11521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4355976" y="2708920"/>
            <a:ext cx="5040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7164288" y="2708920"/>
            <a:ext cx="11521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5652120" y="5229200"/>
            <a:ext cx="2952328" cy="1440160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0" name="Connecteur droit avec flèche 59"/>
          <p:cNvCxnSpPr/>
          <p:nvPr/>
        </p:nvCxnSpPr>
        <p:spPr>
          <a:xfrm>
            <a:off x="0" y="6381328"/>
            <a:ext cx="27718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V="1">
            <a:off x="899592" y="4581128"/>
            <a:ext cx="0" cy="26369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Ellipse 61"/>
          <p:cNvSpPr/>
          <p:nvPr/>
        </p:nvSpPr>
        <p:spPr>
          <a:xfrm>
            <a:off x="-540568" y="4941168"/>
            <a:ext cx="2880320" cy="28083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3" name="Connecteur droit 62"/>
          <p:cNvCxnSpPr>
            <a:endCxn id="62" idx="7"/>
          </p:cNvCxnSpPr>
          <p:nvPr/>
        </p:nvCxnSpPr>
        <p:spPr>
          <a:xfrm flipV="1">
            <a:off x="899592" y="5352435"/>
            <a:ext cx="1018347" cy="1043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flipV="1">
            <a:off x="899592" y="5661248"/>
            <a:ext cx="122413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 flipV="1">
            <a:off x="899592" y="5157192"/>
            <a:ext cx="720080" cy="1197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 flipV="1">
            <a:off x="899592" y="5949280"/>
            <a:ext cx="1440160" cy="42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Ellipse 66"/>
          <p:cNvSpPr/>
          <p:nvPr/>
        </p:nvSpPr>
        <p:spPr>
          <a:xfrm>
            <a:off x="2195736" y="587727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8" name="Connecteur droit 67"/>
          <p:cNvCxnSpPr/>
          <p:nvPr/>
        </p:nvCxnSpPr>
        <p:spPr>
          <a:xfrm flipH="1">
            <a:off x="899592" y="5949280"/>
            <a:ext cx="1368152" cy="0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Ellipse 68"/>
          <p:cNvSpPr/>
          <p:nvPr/>
        </p:nvSpPr>
        <p:spPr>
          <a:xfrm>
            <a:off x="827584" y="5877272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Flèche droite 70"/>
          <p:cNvSpPr/>
          <p:nvPr/>
        </p:nvSpPr>
        <p:spPr>
          <a:xfrm>
            <a:off x="4139952" y="1412776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2</a:t>
            </a:r>
            <a:r>
              <a:rPr lang="fr-FR" baseline="30000" dirty="0" smtClean="0">
                <a:solidFill>
                  <a:srgbClr val="00B050"/>
                </a:solidFill>
              </a:rPr>
              <a:t>ème</a:t>
            </a:r>
            <a:r>
              <a:rPr lang="fr-FR" dirty="0" smtClean="0">
                <a:solidFill>
                  <a:srgbClr val="00B050"/>
                </a:solidFill>
              </a:rPr>
              <a:t> méthode : </a:t>
            </a:r>
            <a:r>
              <a:rPr lang="fr-FR" dirty="0" smtClean="0"/>
              <a:t>utilisation de </a:t>
            </a:r>
            <a:r>
              <a:rPr lang="fr-FR" dirty="0" smtClean="0">
                <a:solidFill>
                  <a:srgbClr val="00B050"/>
                </a:solidFill>
              </a:rPr>
              <a:t>cos(a + b</a:t>
            </a:r>
            <a:r>
              <a:rPr lang="fr-FR" dirty="0" smtClean="0">
                <a:solidFill>
                  <a:srgbClr val="00B050"/>
                </a:solidFill>
              </a:rPr>
              <a:t>)</a:t>
            </a:r>
          </a:p>
          <a:p>
            <a:pPr>
              <a:buNone/>
            </a:pPr>
            <a:r>
              <a:rPr lang="fr-FR" dirty="0" smtClean="0"/>
              <a:t>cos ( 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) = cos </a:t>
            </a:r>
            <a:r>
              <a:rPr lang="fr-FR" dirty="0" smtClean="0">
                <a:solidFill>
                  <a:srgbClr val="0070C0"/>
                </a:solidFill>
              </a:rPr>
              <a:t>a </a:t>
            </a:r>
            <a:r>
              <a:rPr lang="fr-FR" dirty="0" smtClean="0"/>
              <a:t>cos </a:t>
            </a:r>
            <a:r>
              <a:rPr lang="fr-FR" dirty="0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– sin 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sin </a:t>
            </a:r>
            <a:r>
              <a:rPr lang="fr-FR" dirty="0" smtClean="0">
                <a:solidFill>
                  <a:srgbClr val="0070C0"/>
                </a:solidFill>
              </a:rPr>
              <a:t>b</a:t>
            </a: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Quels </a:t>
            </a:r>
            <a:r>
              <a:rPr lang="fr-FR" dirty="0" smtClean="0">
                <a:solidFill>
                  <a:srgbClr val="0070C0"/>
                </a:solidFill>
              </a:rPr>
              <a:t>angles remarquables </a:t>
            </a:r>
            <a:r>
              <a:rPr lang="fr-FR" dirty="0" smtClean="0">
                <a:solidFill>
                  <a:srgbClr val="00B050"/>
                </a:solidFill>
              </a:rPr>
              <a:t>( ou des réels tirés des angles remarquables ) </a:t>
            </a: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	</a:t>
            </a:r>
            <a:r>
              <a:rPr lang="fr-FR" dirty="0" smtClean="0">
                <a:solidFill>
                  <a:srgbClr val="00B050"/>
                </a:solidFill>
              </a:rPr>
              <a:t>	ont une </a:t>
            </a:r>
            <a:r>
              <a:rPr lang="fr-FR" dirty="0" smtClean="0">
                <a:solidFill>
                  <a:srgbClr val="FF0000"/>
                </a:solidFill>
              </a:rPr>
              <a:t>somme </a:t>
            </a:r>
            <a:r>
              <a:rPr lang="fr-FR" dirty="0" smtClean="0">
                <a:solidFill>
                  <a:srgbClr val="00B050"/>
                </a:solidFill>
              </a:rPr>
              <a:t>de </a:t>
            </a:r>
            <a:r>
              <a:rPr lang="el-GR" dirty="0" smtClean="0">
                <a:solidFill>
                  <a:srgbClr val="FF0000"/>
                </a:solidFill>
              </a:rPr>
              <a:t>π</a:t>
            </a:r>
            <a:r>
              <a:rPr lang="fr-FR" dirty="0" smtClean="0">
                <a:solidFill>
                  <a:srgbClr val="FF0000"/>
                </a:solidFill>
              </a:rPr>
              <a:t>/12 </a:t>
            </a:r>
            <a:r>
              <a:rPr lang="fr-FR" dirty="0" smtClean="0">
                <a:solidFill>
                  <a:srgbClr val="0070C0"/>
                </a:solidFill>
              </a:rPr>
              <a:t>?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			       </a:t>
            </a:r>
            <a:r>
              <a:rPr lang="el-GR" dirty="0" smtClean="0">
                <a:solidFill>
                  <a:schemeClr val="bg1"/>
                </a:solidFill>
              </a:rPr>
              <a:t>π</a:t>
            </a:r>
            <a:r>
              <a:rPr lang="fr-FR" dirty="0" smtClean="0">
                <a:solidFill>
                  <a:schemeClr val="bg1"/>
                </a:solidFill>
              </a:rPr>
              <a:t>           </a:t>
            </a:r>
            <a:r>
              <a:rPr lang="el-GR" dirty="0" smtClean="0">
                <a:solidFill>
                  <a:schemeClr val="bg1"/>
                </a:solidFill>
              </a:rPr>
              <a:t>π </a:t>
            </a:r>
            <a:r>
              <a:rPr lang="fr-FR" dirty="0" smtClean="0">
                <a:solidFill>
                  <a:schemeClr val="bg1"/>
                </a:solidFill>
              </a:rPr>
              <a:t>          </a:t>
            </a:r>
            <a:r>
              <a:rPr lang="el-GR" dirty="0" smtClean="0">
                <a:solidFill>
                  <a:schemeClr val="bg1"/>
                </a:solidFill>
              </a:rPr>
              <a:t>π </a:t>
            </a:r>
            <a:r>
              <a:rPr lang="fr-FR" dirty="0" smtClean="0">
                <a:solidFill>
                  <a:schemeClr val="bg1"/>
                </a:solidFill>
              </a:rPr>
              <a:t>         </a:t>
            </a:r>
            <a:r>
              <a:rPr lang="el-GR" dirty="0" smtClean="0">
                <a:solidFill>
                  <a:schemeClr val="bg1"/>
                </a:solidFill>
              </a:rPr>
              <a:t>π </a:t>
            </a:r>
            <a:r>
              <a:rPr lang="fr-FR" dirty="0" smtClean="0">
                <a:solidFill>
                  <a:schemeClr val="bg1"/>
                </a:solidFill>
              </a:rPr>
              <a:t>       - </a:t>
            </a:r>
            <a:r>
              <a:rPr lang="el-GR" dirty="0" smtClean="0">
                <a:solidFill>
                  <a:schemeClr val="bg1"/>
                </a:solidFill>
              </a:rPr>
              <a:t>π</a:t>
            </a:r>
            <a:endParaRPr lang="fr-F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–                              –            =           =         +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                          3           4           12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       3           </a:t>
            </a:r>
            <a:r>
              <a:rPr lang="fr-FR" dirty="0" smtClean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899592" y="2852936"/>
            <a:ext cx="0" cy="33123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lipse 4"/>
          <p:cNvSpPr/>
          <p:nvPr/>
        </p:nvSpPr>
        <p:spPr>
          <a:xfrm>
            <a:off x="-540568" y="3068960"/>
            <a:ext cx="2880320" cy="28083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endCxn id="5" idx="7"/>
          </p:cNvCxnSpPr>
          <p:nvPr/>
        </p:nvCxnSpPr>
        <p:spPr>
          <a:xfrm flipV="1">
            <a:off x="899592" y="3480227"/>
            <a:ext cx="1018347" cy="1043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899592" y="3789040"/>
            <a:ext cx="122413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899592" y="3284984"/>
            <a:ext cx="720080" cy="1197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899592" y="4077072"/>
            <a:ext cx="1440160" cy="42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2195736" y="400506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-468560" y="4509120"/>
            <a:ext cx="30963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2</a:t>
            </a:r>
            <a:r>
              <a:rPr lang="fr-FR" baseline="30000" dirty="0" smtClean="0">
                <a:solidFill>
                  <a:srgbClr val="00B050"/>
                </a:solidFill>
              </a:rPr>
              <a:t>ème</a:t>
            </a:r>
            <a:r>
              <a:rPr lang="fr-FR" dirty="0" smtClean="0">
                <a:solidFill>
                  <a:srgbClr val="00B050"/>
                </a:solidFill>
              </a:rPr>
              <a:t> méthode : </a:t>
            </a:r>
            <a:r>
              <a:rPr lang="fr-FR" dirty="0" smtClean="0"/>
              <a:t>utilisation de </a:t>
            </a:r>
            <a:r>
              <a:rPr lang="fr-FR" dirty="0" smtClean="0">
                <a:solidFill>
                  <a:srgbClr val="00B050"/>
                </a:solidFill>
              </a:rPr>
              <a:t>cos(a + b</a:t>
            </a:r>
            <a:r>
              <a:rPr lang="fr-FR" dirty="0" smtClean="0">
                <a:solidFill>
                  <a:srgbClr val="00B050"/>
                </a:solidFill>
              </a:rPr>
              <a:t>)</a:t>
            </a:r>
          </a:p>
          <a:p>
            <a:pPr>
              <a:buNone/>
            </a:pPr>
            <a:r>
              <a:rPr lang="fr-FR" dirty="0" smtClean="0"/>
              <a:t>cos ( 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) = cos </a:t>
            </a:r>
            <a:r>
              <a:rPr lang="fr-FR" dirty="0" smtClean="0">
                <a:solidFill>
                  <a:srgbClr val="0070C0"/>
                </a:solidFill>
              </a:rPr>
              <a:t>a </a:t>
            </a:r>
            <a:r>
              <a:rPr lang="fr-FR" dirty="0" smtClean="0"/>
              <a:t>cos </a:t>
            </a:r>
            <a:r>
              <a:rPr lang="fr-FR" dirty="0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– sin 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sin </a:t>
            </a:r>
            <a:r>
              <a:rPr lang="fr-FR" dirty="0" smtClean="0">
                <a:solidFill>
                  <a:srgbClr val="0070C0"/>
                </a:solidFill>
              </a:rPr>
              <a:t>b</a:t>
            </a: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Quels </a:t>
            </a:r>
            <a:r>
              <a:rPr lang="fr-FR" dirty="0" smtClean="0">
                <a:solidFill>
                  <a:srgbClr val="0070C0"/>
                </a:solidFill>
              </a:rPr>
              <a:t>angles remarquables </a:t>
            </a:r>
            <a:r>
              <a:rPr lang="fr-FR" dirty="0" smtClean="0">
                <a:solidFill>
                  <a:srgbClr val="00B050"/>
                </a:solidFill>
              </a:rPr>
              <a:t>( ou des réels tirés des angles remarquables ) </a:t>
            </a: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	</a:t>
            </a:r>
            <a:r>
              <a:rPr lang="fr-FR" dirty="0" smtClean="0">
                <a:solidFill>
                  <a:srgbClr val="00B050"/>
                </a:solidFill>
              </a:rPr>
              <a:t>	ont une </a:t>
            </a:r>
            <a:r>
              <a:rPr lang="fr-FR" dirty="0" smtClean="0">
                <a:solidFill>
                  <a:srgbClr val="FF0000"/>
                </a:solidFill>
              </a:rPr>
              <a:t>somme </a:t>
            </a:r>
            <a:r>
              <a:rPr lang="fr-FR" dirty="0" smtClean="0">
                <a:solidFill>
                  <a:srgbClr val="00B050"/>
                </a:solidFill>
              </a:rPr>
              <a:t>de </a:t>
            </a:r>
            <a:r>
              <a:rPr lang="el-GR" dirty="0" smtClean="0">
                <a:solidFill>
                  <a:srgbClr val="FF0000"/>
                </a:solidFill>
              </a:rPr>
              <a:t>π</a:t>
            </a:r>
            <a:r>
              <a:rPr lang="fr-FR" dirty="0" smtClean="0">
                <a:solidFill>
                  <a:srgbClr val="FF0000"/>
                </a:solidFill>
              </a:rPr>
              <a:t>/12 </a:t>
            </a:r>
            <a:r>
              <a:rPr lang="fr-FR" dirty="0" smtClean="0">
                <a:solidFill>
                  <a:srgbClr val="0070C0"/>
                </a:solidFill>
              </a:rPr>
              <a:t>?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			       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fr-FR" dirty="0" smtClean="0">
                <a:solidFill>
                  <a:srgbClr val="0070C0"/>
                </a:solidFill>
              </a:rPr>
              <a:t>           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          </a:t>
            </a:r>
            <a:r>
              <a:rPr lang="el-GR" dirty="0" smtClean="0">
                <a:solidFill>
                  <a:srgbClr val="FF0000"/>
                </a:solidFill>
              </a:rPr>
              <a:t>π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         </a:t>
            </a:r>
            <a:r>
              <a:rPr lang="el-GR" dirty="0" smtClean="0">
                <a:solidFill>
                  <a:srgbClr val="0070C0"/>
                </a:solidFill>
              </a:rPr>
              <a:t>π </a:t>
            </a:r>
            <a:r>
              <a:rPr lang="fr-FR" dirty="0" smtClean="0">
                <a:solidFill>
                  <a:srgbClr val="0070C0"/>
                </a:solidFill>
              </a:rPr>
              <a:t>       - 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–                              –            =           =         +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                          3           4           </a:t>
            </a:r>
            <a:r>
              <a:rPr lang="fr-FR" dirty="0" smtClean="0">
                <a:solidFill>
                  <a:srgbClr val="FF0000"/>
                </a:solidFill>
              </a:rPr>
              <a:t>12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       3           </a:t>
            </a:r>
            <a:r>
              <a:rPr lang="fr-FR" dirty="0" smtClean="0">
                <a:solidFill>
                  <a:srgbClr val="0070C0"/>
                </a:solidFill>
              </a:rPr>
              <a:t>4</a:t>
            </a: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899592" y="2852936"/>
            <a:ext cx="0" cy="33123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lipse 4"/>
          <p:cNvSpPr/>
          <p:nvPr/>
        </p:nvSpPr>
        <p:spPr>
          <a:xfrm>
            <a:off x="-540568" y="3068960"/>
            <a:ext cx="2880320" cy="28083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endCxn id="5" idx="7"/>
          </p:cNvCxnSpPr>
          <p:nvPr/>
        </p:nvCxnSpPr>
        <p:spPr>
          <a:xfrm flipV="1">
            <a:off x="899592" y="3480227"/>
            <a:ext cx="1018347" cy="1043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899592" y="3789040"/>
            <a:ext cx="122413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899592" y="3284984"/>
            <a:ext cx="720080" cy="1197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899592" y="4077072"/>
            <a:ext cx="1440160" cy="42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2195736" y="400506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-468560" y="4509120"/>
            <a:ext cx="30963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843808" y="4509120"/>
            <a:ext cx="50405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067944" y="4509120"/>
            <a:ext cx="50405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6516216" y="4509120"/>
            <a:ext cx="50405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7596336" y="4509120"/>
            <a:ext cx="50405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292080" y="4509120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1835696" y="3429000"/>
            <a:ext cx="144016" cy="14401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1547664" y="3212976"/>
            <a:ext cx="144016" cy="14401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Arc 25"/>
          <p:cNvSpPr/>
          <p:nvPr/>
        </p:nvSpPr>
        <p:spPr>
          <a:xfrm>
            <a:off x="-252536" y="3429000"/>
            <a:ext cx="2304256" cy="2088232"/>
          </a:xfrm>
          <a:prstGeom prst="arc">
            <a:avLst>
              <a:gd name="adj1" fmla="val 18063634"/>
              <a:gd name="adj2" fmla="val 19031797"/>
            </a:avLst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/>
          <a:lstStyle/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2</a:t>
            </a:r>
            <a:r>
              <a:rPr lang="fr-FR" baseline="30000" dirty="0" smtClean="0">
                <a:solidFill>
                  <a:srgbClr val="00B050"/>
                </a:solidFill>
              </a:rPr>
              <a:t>ème</a:t>
            </a:r>
            <a:r>
              <a:rPr lang="fr-FR" dirty="0" smtClean="0">
                <a:solidFill>
                  <a:srgbClr val="00B050"/>
                </a:solidFill>
              </a:rPr>
              <a:t> méthode : </a:t>
            </a:r>
            <a:r>
              <a:rPr lang="fr-FR" dirty="0" smtClean="0"/>
              <a:t>utilisation de </a:t>
            </a:r>
            <a:r>
              <a:rPr lang="fr-FR" dirty="0" smtClean="0">
                <a:solidFill>
                  <a:srgbClr val="00B050"/>
                </a:solidFill>
              </a:rPr>
              <a:t>cos(a + b</a:t>
            </a:r>
            <a:r>
              <a:rPr lang="fr-FR" dirty="0" smtClean="0">
                <a:solidFill>
                  <a:srgbClr val="00B050"/>
                </a:solidFill>
              </a:rPr>
              <a:t>)</a:t>
            </a:r>
          </a:p>
          <a:p>
            <a:pPr>
              <a:buNone/>
            </a:pPr>
            <a:r>
              <a:rPr lang="fr-FR" dirty="0" smtClean="0"/>
              <a:t>cos ( 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) = cos </a:t>
            </a:r>
            <a:r>
              <a:rPr lang="fr-FR" dirty="0" smtClean="0">
                <a:solidFill>
                  <a:srgbClr val="0070C0"/>
                </a:solidFill>
              </a:rPr>
              <a:t>a </a:t>
            </a:r>
            <a:r>
              <a:rPr lang="fr-FR" dirty="0" smtClean="0"/>
              <a:t>cos </a:t>
            </a:r>
            <a:r>
              <a:rPr lang="fr-FR" dirty="0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– sin 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sin </a:t>
            </a:r>
            <a:r>
              <a:rPr lang="fr-FR" dirty="0" smtClean="0">
                <a:solidFill>
                  <a:srgbClr val="0070C0"/>
                </a:solidFill>
              </a:rPr>
              <a:t>b</a:t>
            </a: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			       </a:t>
            </a:r>
            <a:r>
              <a:rPr lang="el-GR" dirty="0" smtClean="0">
                <a:solidFill>
                  <a:srgbClr val="00B050"/>
                </a:solidFill>
              </a:rPr>
              <a:t>π</a:t>
            </a:r>
            <a:r>
              <a:rPr lang="fr-FR" dirty="0" smtClean="0">
                <a:solidFill>
                  <a:srgbClr val="00B050"/>
                </a:solidFill>
              </a:rPr>
              <a:t>           </a:t>
            </a:r>
            <a:r>
              <a:rPr lang="el-GR" dirty="0" smtClean="0">
                <a:solidFill>
                  <a:srgbClr val="00B050"/>
                </a:solidFill>
              </a:rPr>
              <a:t>π </a:t>
            </a:r>
            <a:r>
              <a:rPr lang="fr-FR" dirty="0" smtClean="0">
                <a:solidFill>
                  <a:srgbClr val="00B050"/>
                </a:solidFill>
              </a:rPr>
              <a:t>          </a:t>
            </a:r>
            <a:r>
              <a:rPr lang="el-GR" dirty="0" smtClean="0">
                <a:solidFill>
                  <a:srgbClr val="FF0000"/>
                </a:solidFill>
              </a:rPr>
              <a:t>π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         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el-GR" dirty="0" smtClean="0">
                <a:solidFill>
                  <a:srgbClr val="00B050"/>
                </a:solidFill>
              </a:rPr>
              <a:t>π </a:t>
            </a:r>
            <a:r>
              <a:rPr lang="fr-FR" dirty="0" smtClean="0">
                <a:solidFill>
                  <a:srgbClr val="00B050"/>
                </a:solidFill>
              </a:rPr>
              <a:t>       </a:t>
            </a:r>
            <a:r>
              <a:rPr lang="fr-FR" dirty="0" smtClean="0">
                <a:solidFill>
                  <a:srgbClr val="00B050"/>
                </a:solidFill>
              </a:rPr>
              <a:t>- </a:t>
            </a:r>
            <a:r>
              <a:rPr lang="el-GR" dirty="0" smtClean="0">
                <a:solidFill>
                  <a:srgbClr val="00B050"/>
                </a:solidFill>
              </a:rPr>
              <a:t>π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400" i="1" dirty="0" smtClean="0"/>
              <a:t>Autre possibilité :</a:t>
            </a:r>
            <a:r>
              <a:rPr lang="fr-FR" sz="2400" dirty="0" smtClean="0">
                <a:solidFill>
                  <a:schemeClr val="bg1"/>
                </a:solidFill>
              </a:rPr>
              <a:t>              </a:t>
            </a:r>
            <a:r>
              <a:rPr lang="fr-FR" dirty="0" smtClean="0"/>
              <a:t>–            </a:t>
            </a:r>
            <a:r>
              <a:rPr lang="fr-FR" dirty="0" smtClean="0"/>
              <a:t>=           =         </a:t>
            </a:r>
            <a:r>
              <a:rPr lang="fr-FR" dirty="0" smtClean="0"/>
              <a:t> +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                          </a:t>
            </a:r>
            <a:r>
              <a:rPr lang="fr-FR" dirty="0" smtClean="0">
                <a:solidFill>
                  <a:srgbClr val="00B050"/>
                </a:solidFill>
              </a:rPr>
              <a:t>4           6           </a:t>
            </a:r>
            <a:r>
              <a:rPr lang="fr-FR" dirty="0" smtClean="0">
                <a:solidFill>
                  <a:srgbClr val="FF0000"/>
                </a:solidFill>
              </a:rPr>
              <a:t>12</a:t>
            </a:r>
            <a:r>
              <a:rPr lang="fr-FR" dirty="0" smtClean="0">
                <a:solidFill>
                  <a:srgbClr val="0070C0"/>
                </a:solidFill>
              </a:rPr>
              <a:t>        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B050"/>
                </a:solidFill>
              </a:rPr>
              <a:t>4           6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			       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fr-FR" dirty="0" smtClean="0">
                <a:solidFill>
                  <a:srgbClr val="0070C0"/>
                </a:solidFill>
              </a:rPr>
              <a:t>           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          </a:t>
            </a:r>
            <a:r>
              <a:rPr lang="el-GR" dirty="0" smtClean="0">
                <a:solidFill>
                  <a:srgbClr val="FF0000"/>
                </a:solidFill>
              </a:rPr>
              <a:t>π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         </a:t>
            </a:r>
            <a:r>
              <a:rPr lang="el-GR" dirty="0" smtClean="0">
                <a:solidFill>
                  <a:srgbClr val="0070C0"/>
                </a:solidFill>
              </a:rPr>
              <a:t>π </a:t>
            </a:r>
            <a:r>
              <a:rPr lang="fr-FR" dirty="0" smtClean="0">
                <a:solidFill>
                  <a:srgbClr val="0070C0"/>
                </a:solidFill>
              </a:rPr>
              <a:t>       - 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–</a:t>
            </a:r>
            <a:r>
              <a:rPr lang="fr-FR" dirty="0" smtClean="0"/>
              <a:t>                              –            =           =         +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                          3           4           </a:t>
            </a:r>
            <a:r>
              <a:rPr lang="fr-FR" dirty="0" smtClean="0">
                <a:solidFill>
                  <a:srgbClr val="FF0000"/>
                </a:solidFill>
              </a:rPr>
              <a:t>12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       3           </a:t>
            </a:r>
            <a:r>
              <a:rPr lang="fr-FR" dirty="0" smtClean="0">
                <a:solidFill>
                  <a:srgbClr val="0070C0"/>
                </a:solidFill>
              </a:rPr>
              <a:t>4</a:t>
            </a: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899592" y="2852936"/>
            <a:ext cx="0" cy="33123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lipse 4"/>
          <p:cNvSpPr/>
          <p:nvPr/>
        </p:nvSpPr>
        <p:spPr>
          <a:xfrm>
            <a:off x="-540568" y="3068960"/>
            <a:ext cx="2880320" cy="28083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endCxn id="5" idx="7"/>
          </p:cNvCxnSpPr>
          <p:nvPr/>
        </p:nvCxnSpPr>
        <p:spPr>
          <a:xfrm flipV="1">
            <a:off x="899592" y="3480227"/>
            <a:ext cx="1018347" cy="1043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899592" y="3789040"/>
            <a:ext cx="122413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899592" y="3284984"/>
            <a:ext cx="720080" cy="1197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899592" y="4077072"/>
            <a:ext cx="1440160" cy="42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2195736" y="400506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-468560" y="4509120"/>
            <a:ext cx="30963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843808" y="4581128"/>
            <a:ext cx="50405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067944" y="4581128"/>
            <a:ext cx="50405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6516216" y="4581128"/>
            <a:ext cx="50405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7596336" y="4581128"/>
            <a:ext cx="50405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292080" y="4581128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1835696" y="3429000"/>
            <a:ext cx="144016" cy="14401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1547664" y="3212976"/>
            <a:ext cx="144016" cy="14401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20"/>
          <p:cNvCxnSpPr/>
          <p:nvPr/>
        </p:nvCxnSpPr>
        <p:spPr>
          <a:xfrm>
            <a:off x="2915816" y="2276872"/>
            <a:ext cx="50405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4139952" y="2276872"/>
            <a:ext cx="50405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6588224" y="2276872"/>
            <a:ext cx="50405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7668344" y="2276872"/>
            <a:ext cx="50405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5364088" y="2276872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1907704" y="3356992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2123728" y="3717032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Arc 29"/>
          <p:cNvSpPr/>
          <p:nvPr/>
        </p:nvSpPr>
        <p:spPr>
          <a:xfrm>
            <a:off x="-252536" y="3429000"/>
            <a:ext cx="2304256" cy="2088232"/>
          </a:xfrm>
          <a:prstGeom prst="arc">
            <a:avLst>
              <a:gd name="adj1" fmla="val 18063634"/>
              <a:gd name="adj2" fmla="val 19031797"/>
            </a:avLst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Arc 30"/>
          <p:cNvSpPr/>
          <p:nvPr/>
        </p:nvSpPr>
        <p:spPr>
          <a:xfrm>
            <a:off x="-324544" y="3284984"/>
            <a:ext cx="2520280" cy="2520280"/>
          </a:xfrm>
          <a:prstGeom prst="arc">
            <a:avLst>
              <a:gd name="adj1" fmla="val 18789964"/>
              <a:gd name="adj2" fmla="val 19726046"/>
            </a:avLst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cos ( 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) = cos </a:t>
            </a:r>
            <a:r>
              <a:rPr lang="fr-FR" dirty="0" smtClean="0">
                <a:solidFill>
                  <a:srgbClr val="0070C0"/>
                </a:solidFill>
              </a:rPr>
              <a:t>a </a:t>
            </a:r>
            <a:r>
              <a:rPr lang="fr-FR" dirty="0" smtClean="0"/>
              <a:t>cos </a:t>
            </a:r>
            <a:r>
              <a:rPr lang="fr-FR" dirty="0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– sin 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sin </a:t>
            </a:r>
            <a:r>
              <a:rPr lang="fr-FR" dirty="0" smtClean="0">
                <a:solidFill>
                  <a:srgbClr val="0070C0"/>
                </a:solidFill>
              </a:rPr>
              <a:t>b</a:t>
            </a:r>
          </a:p>
          <a:p>
            <a:pPr>
              <a:buNone/>
            </a:pPr>
            <a:r>
              <a:rPr lang="fr-FR" dirty="0" smtClean="0"/>
              <a:t>sin ( 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) = cos </a:t>
            </a:r>
            <a:r>
              <a:rPr lang="fr-FR" dirty="0" smtClean="0">
                <a:solidFill>
                  <a:srgbClr val="0070C0"/>
                </a:solidFill>
              </a:rPr>
              <a:t>a </a:t>
            </a:r>
            <a:r>
              <a:rPr lang="fr-FR" dirty="0" smtClean="0"/>
              <a:t>sin </a:t>
            </a:r>
            <a:r>
              <a:rPr lang="fr-FR" dirty="0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+ sin 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cos </a:t>
            </a:r>
            <a:r>
              <a:rPr lang="fr-FR" dirty="0" smtClean="0">
                <a:solidFill>
                  <a:srgbClr val="0070C0"/>
                </a:solidFill>
              </a:rPr>
              <a:t>b</a:t>
            </a: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			       </a:t>
            </a:r>
            <a:r>
              <a:rPr lang="el-GR" dirty="0" smtClean="0">
                <a:solidFill>
                  <a:srgbClr val="00B050"/>
                </a:solidFill>
              </a:rPr>
              <a:t>π</a:t>
            </a:r>
            <a:r>
              <a:rPr lang="fr-FR" dirty="0" smtClean="0">
                <a:solidFill>
                  <a:srgbClr val="00B050"/>
                </a:solidFill>
              </a:rPr>
              <a:t>           </a:t>
            </a:r>
            <a:r>
              <a:rPr lang="el-GR" dirty="0" smtClean="0">
                <a:solidFill>
                  <a:srgbClr val="00B050"/>
                </a:solidFill>
              </a:rPr>
              <a:t>π </a:t>
            </a:r>
            <a:r>
              <a:rPr lang="fr-FR" dirty="0" smtClean="0">
                <a:solidFill>
                  <a:srgbClr val="00B050"/>
                </a:solidFill>
              </a:rPr>
              <a:t>          </a:t>
            </a:r>
            <a:r>
              <a:rPr lang="el-GR" dirty="0" smtClean="0">
                <a:solidFill>
                  <a:srgbClr val="FF0000"/>
                </a:solidFill>
              </a:rPr>
              <a:t>π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         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el-GR" dirty="0" smtClean="0">
                <a:solidFill>
                  <a:srgbClr val="00B050"/>
                </a:solidFill>
              </a:rPr>
              <a:t>π </a:t>
            </a:r>
            <a:r>
              <a:rPr lang="fr-FR" dirty="0" smtClean="0">
                <a:solidFill>
                  <a:srgbClr val="00B050"/>
                </a:solidFill>
              </a:rPr>
              <a:t>       </a:t>
            </a:r>
            <a:r>
              <a:rPr lang="fr-FR" dirty="0" smtClean="0">
                <a:solidFill>
                  <a:srgbClr val="00B050"/>
                </a:solidFill>
              </a:rPr>
              <a:t>- </a:t>
            </a:r>
            <a:r>
              <a:rPr lang="el-GR" dirty="0" smtClean="0">
                <a:solidFill>
                  <a:srgbClr val="00B050"/>
                </a:solidFill>
              </a:rPr>
              <a:t>π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400" i="1" dirty="0" smtClean="0"/>
              <a:t>Autre possibilité :</a:t>
            </a:r>
            <a:r>
              <a:rPr lang="fr-FR" sz="2400" dirty="0" smtClean="0">
                <a:solidFill>
                  <a:schemeClr val="bg1"/>
                </a:solidFill>
              </a:rPr>
              <a:t>              </a:t>
            </a:r>
            <a:r>
              <a:rPr lang="fr-FR" dirty="0" smtClean="0"/>
              <a:t>–            </a:t>
            </a:r>
            <a:r>
              <a:rPr lang="fr-FR" dirty="0" smtClean="0"/>
              <a:t>=           =         </a:t>
            </a:r>
            <a:r>
              <a:rPr lang="fr-FR" dirty="0" smtClean="0"/>
              <a:t> +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                          </a:t>
            </a:r>
            <a:r>
              <a:rPr lang="fr-FR" dirty="0" smtClean="0">
                <a:solidFill>
                  <a:srgbClr val="00B050"/>
                </a:solidFill>
              </a:rPr>
              <a:t>4           6           </a:t>
            </a:r>
            <a:r>
              <a:rPr lang="fr-FR" dirty="0" smtClean="0">
                <a:solidFill>
                  <a:srgbClr val="FF0000"/>
                </a:solidFill>
              </a:rPr>
              <a:t>12</a:t>
            </a:r>
            <a:r>
              <a:rPr lang="fr-FR" dirty="0" smtClean="0">
                <a:solidFill>
                  <a:srgbClr val="0070C0"/>
                </a:solidFill>
              </a:rPr>
              <a:t>        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B050"/>
                </a:solidFill>
              </a:rPr>
              <a:t>4           6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			</a:t>
            </a:r>
            <a:r>
              <a:rPr lang="fr-FR" sz="2800" dirty="0" smtClean="0"/>
              <a:t>Déterminez </a:t>
            </a:r>
            <a:r>
              <a:rPr lang="fr-FR" sz="2800" dirty="0" smtClean="0">
                <a:solidFill>
                  <a:srgbClr val="FF0000"/>
                </a:solidFill>
              </a:rPr>
              <a:t>cos</a:t>
            </a:r>
            <a:r>
              <a:rPr lang="fr-FR" sz="2800" dirty="0" smtClean="0"/>
              <a:t>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</a:t>
            </a:r>
            <a:r>
              <a:rPr lang="fr-FR" sz="2800" dirty="0" smtClean="0"/>
              <a:t>avec ces deux réels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			       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fr-FR" dirty="0" smtClean="0">
                <a:solidFill>
                  <a:srgbClr val="0070C0"/>
                </a:solidFill>
              </a:rPr>
              <a:t>           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          </a:t>
            </a:r>
            <a:r>
              <a:rPr lang="el-GR" dirty="0" smtClean="0">
                <a:solidFill>
                  <a:srgbClr val="FF0000"/>
                </a:solidFill>
              </a:rPr>
              <a:t>π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         </a:t>
            </a:r>
            <a:r>
              <a:rPr lang="el-GR" dirty="0" smtClean="0">
                <a:solidFill>
                  <a:srgbClr val="0070C0"/>
                </a:solidFill>
              </a:rPr>
              <a:t>π </a:t>
            </a:r>
            <a:r>
              <a:rPr lang="fr-FR" dirty="0" smtClean="0">
                <a:solidFill>
                  <a:srgbClr val="0070C0"/>
                </a:solidFill>
              </a:rPr>
              <a:t>       - 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–</a:t>
            </a:r>
            <a:r>
              <a:rPr lang="fr-FR" dirty="0" smtClean="0"/>
              <a:t>                              –            =           =         +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                          3           4           </a:t>
            </a:r>
            <a:r>
              <a:rPr lang="fr-FR" dirty="0" smtClean="0">
                <a:solidFill>
                  <a:srgbClr val="FF0000"/>
                </a:solidFill>
              </a:rPr>
              <a:t>12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       3           4</a:t>
            </a:r>
          </a:p>
          <a:p>
            <a:pPr>
              <a:buNone/>
            </a:pPr>
            <a:r>
              <a:rPr lang="fr-FR" dirty="0" smtClean="0"/>
              <a:t>		          </a:t>
            </a:r>
            <a:r>
              <a:rPr lang="fr-FR" sz="2800" dirty="0" smtClean="0"/>
              <a:t>Déterminez </a:t>
            </a:r>
            <a:r>
              <a:rPr lang="fr-FR" sz="2800" dirty="0" smtClean="0">
                <a:solidFill>
                  <a:srgbClr val="FF0000"/>
                </a:solidFill>
              </a:rPr>
              <a:t>sin</a:t>
            </a:r>
            <a:r>
              <a:rPr lang="fr-FR" sz="2800" dirty="0" smtClean="0"/>
              <a:t>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avec ces deux réels</a:t>
            </a:r>
            <a:endParaRPr lang="fr-FR" dirty="0" smtClean="0">
              <a:solidFill>
                <a:srgbClr val="0070C0"/>
              </a:solidFill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899592" y="2852936"/>
            <a:ext cx="0" cy="33123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lipse 4"/>
          <p:cNvSpPr/>
          <p:nvPr/>
        </p:nvSpPr>
        <p:spPr>
          <a:xfrm>
            <a:off x="-540568" y="3068960"/>
            <a:ext cx="2880320" cy="28083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endCxn id="5" idx="7"/>
          </p:cNvCxnSpPr>
          <p:nvPr/>
        </p:nvCxnSpPr>
        <p:spPr>
          <a:xfrm flipV="1">
            <a:off x="899592" y="3480227"/>
            <a:ext cx="1018347" cy="1043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899592" y="3789040"/>
            <a:ext cx="122413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899592" y="3284984"/>
            <a:ext cx="720080" cy="1197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899592" y="4077072"/>
            <a:ext cx="1440160" cy="42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2195736" y="400506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-468560" y="4509120"/>
            <a:ext cx="30963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843808" y="4581128"/>
            <a:ext cx="50405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067944" y="4581128"/>
            <a:ext cx="50405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6516216" y="4581128"/>
            <a:ext cx="50405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7596336" y="4581128"/>
            <a:ext cx="50405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292080" y="4581128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1835696" y="3429000"/>
            <a:ext cx="144016" cy="14401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1547664" y="3212976"/>
            <a:ext cx="144016" cy="14401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20"/>
          <p:cNvCxnSpPr/>
          <p:nvPr/>
        </p:nvCxnSpPr>
        <p:spPr>
          <a:xfrm>
            <a:off x="2915816" y="2276872"/>
            <a:ext cx="50405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4139952" y="2276872"/>
            <a:ext cx="50405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6588224" y="2276872"/>
            <a:ext cx="50405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7668344" y="2276872"/>
            <a:ext cx="50405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5364088" y="2276872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1907704" y="3356992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2123728" y="3717032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Arc 29"/>
          <p:cNvSpPr/>
          <p:nvPr/>
        </p:nvSpPr>
        <p:spPr>
          <a:xfrm>
            <a:off x="-252536" y="3429000"/>
            <a:ext cx="2304256" cy="2088232"/>
          </a:xfrm>
          <a:prstGeom prst="arc">
            <a:avLst>
              <a:gd name="adj1" fmla="val 18063634"/>
              <a:gd name="adj2" fmla="val 19031797"/>
            </a:avLst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Arc 30"/>
          <p:cNvSpPr/>
          <p:nvPr/>
        </p:nvSpPr>
        <p:spPr>
          <a:xfrm>
            <a:off x="-324544" y="3284984"/>
            <a:ext cx="2520280" cy="2520280"/>
          </a:xfrm>
          <a:prstGeom prst="arc">
            <a:avLst>
              <a:gd name="adj1" fmla="val 18789964"/>
              <a:gd name="adj2" fmla="val 19726046"/>
            </a:avLst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cos ( </a:t>
            </a:r>
            <a:r>
              <a:rPr lang="fr-FR" dirty="0" smtClean="0">
                <a:solidFill>
                  <a:srgbClr val="00B050"/>
                </a:solidFill>
              </a:rPr>
              <a:t>a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00B050"/>
                </a:solidFill>
              </a:rPr>
              <a:t>b</a:t>
            </a:r>
            <a:r>
              <a:rPr lang="fr-FR" dirty="0" smtClean="0"/>
              <a:t> ) = cos </a:t>
            </a:r>
            <a:r>
              <a:rPr lang="fr-FR" dirty="0" smtClean="0">
                <a:solidFill>
                  <a:srgbClr val="00B050"/>
                </a:solidFill>
              </a:rPr>
              <a:t>a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cos </a:t>
            </a:r>
            <a:r>
              <a:rPr lang="fr-FR" dirty="0" smtClean="0">
                <a:solidFill>
                  <a:srgbClr val="00B050"/>
                </a:solidFill>
              </a:rPr>
              <a:t>b</a:t>
            </a:r>
            <a:r>
              <a:rPr lang="fr-FR" dirty="0" smtClean="0"/>
              <a:t> – sin </a:t>
            </a:r>
            <a:r>
              <a:rPr lang="fr-FR" dirty="0" smtClean="0">
                <a:solidFill>
                  <a:srgbClr val="00B050"/>
                </a:solidFill>
              </a:rPr>
              <a:t>a</a:t>
            </a:r>
            <a:r>
              <a:rPr lang="fr-FR" dirty="0" smtClean="0"/>
              <a:t> sin </a:t>
            </a:r>
            <a:r>
              <a:rPr lang="fr-FR" dirty="0" smtClean="0">
                <a:solidFill>
                  <a:srgbClr val="00B050"/>
                </a:solidFill>
              </a:rPr>
              <a:t>b</a:t>
            </a:r>
          </a:p>
          <a:p>
            <a:pPr>
              <a:buNone/>
            </a:pPr>
            <a:r>
              <a:rPr lang="fr-FR" dirty="0" smtClean="0"/>
              <a:t>          sin ( 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) = cos </a:t>
            </a:r>
            <a:r>
              <a:rPr lang="fr-FR" dirty="0" smtClean="0">
                <a:solidFill>
                  <a:srgbClr val="0070C0"/>
                </a:solidFill>
              </a:rPr>
              <a:t>a </a:t>
            </a:r>
            <a:r>
              <a:rPr lang="fr-FR" dirty="0" smtClean="0"/>
              <a:t>sin </a:t>
            </a:r>
            <a:r>
              <a:rPr lang="fr-FR" dirty="0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+ sin </a:t>
            </a:r>
            <a:r>
              <a:rPr lang="fr-FR" dirty="0" smtClean="0">
                <a:solidFill>
                  <a:srgbClr val="0070C0"/>
                </a:solidFill>
              </a:rPr>
              <a:t>a</a:t>
            </a:r>
            <a:r>
              <a:rPr lang="fr-FR" dirty="0" smtClean="0"/>
              <a:t> cos </a:t>
            </a:r>
            <a:r>
              <a:rPr lang="fr-FR" dirty="0" smtClean="0">
                <a:solidFill>
                  <a:srgbClr val="0070C0"/>
                </a:solidFill>
              </a:rPr>
              <a:t>b</a:t>
            </a: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			       </a:t>
            </a:r>
            <a:r>
              <a:rPr lang="el-GR" dirty="0" smtClean="0">
                <a:solidFill>
                  <a:srgbClr val="00B050"/>
                </a:solidFill>
              </a:rPr>
              <a:t>π</a:t>
            </a:r>
            <a:r>
              <a:rPr lang="fr-FR" dirty="0" smtClean="0">
                <a:solidFill>
                  <a:srgbClr val="00B050"/>
                </a:solidFill>
              </a:rPr>
              <a:t>           </a:t>
            </a:r>
            <a:r>
              <a:rPr lang="el-GR" dirty="0" smtClean="0">
                <a:solidFill>
                  <a:srgbClr val="00B050"/>
                </a:solidFill>
              </a:rPr>
              <a:t>π </a:t>
            </a:r>
            <a:r>
              <a:rPr lang="fr-FR" dirty="0" smtClean="0">
                <a:solidFill>
                  <a:srgbClr val="00B050"/>
                </a:solidFill>
              </a:rPr>
              <a:t>          </a:t>
            </a:r>
            <a:r>
              <a:rPr lang="el-GR" dirty="0" smtClean="0">
                <a:solidFill>
                  <a:srgbClr val="FF0000"/>
                </a:solidFill>
              </a:rPr>
              <a:t>π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         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el-GR" dirty="0" smtClean="0">
                <a:solidFill>
                  <a:srgbClr val="00B050"/>
                </a:solidFill>
              </a:rPr>
              <a:t>π </a:t>
            </a:r>
            <a:r>
              <a:rPr lang="fr-FR" dirty="0" smtClean="0">
                <a:solidFill>
                  <a:srgbClr val="00B050"/>
                </a:solidFill>
              </a:rPr>
              <a:t>       </a:t>
            </a:r>
            <a:r>
              <a:rPr lang="fr-FR" dirty="0" smtClean="0">
                <a:solidFill>
                  <a:srgbClr val="00B050"/>
                </a:solidFill>
              </a:rPr>
              <a:t>- </a:t>
            </a:r>
            <a:r>
              <a:rPr lang="el-GR" dirty="0" smtClean="0">
                <a:solidFill>
                  <a:srgbClr val="00B050"/>
                </a:solidFill>
              </a:rPr>
              <a:t>π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400" i="1" dirty="0" smtClean="0"/>
              <a:t>Autre possibilité :</a:t>
            </a:r>
            <a:r>
              <a:rPr lang="fr-FR" sz="2400" dirty="0" smtClean="0">
                <a:solidFill>
                  <a:schemeClr val="bg1"/>
                </a:solidFill>
              </a:rPr>
              <a:t>              </a:t>
            </a:r>
            <a:r>
              <a:rPr lang="fr-FR" dirty="0" smtClean="0"/>
              <a:t>–            </a:t>
            </a:r>
            <a:r>
              <a:rPr lang="fr-FR" dirty="0" smtClean="0"/>
              <a:t>=           =         </a:t>
            </a:r>
            <a:r>
              <a:rPr lang="fr-FR" dirty="0" smtClean="0"/>
              <a:t> +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                          </a:t>
            </a:r>
            <a:r>
              <a:rPr lang="fr-FR" dirty="0" smtClean="0">
                <a:solidFill>
                  <a:srgbClr val="00B050"/>
                </a:solidFill>
              </a:rPr>
              <a:t>4           6           </a:t>
            </a:r>
            <a:r>
              <a:rPr lang="fr-FR" dirty="0" smtClean="0">
                <a:solidFill>
                  <a:srgbClr val="FF0000"/>
                </a:solidFill>
              </a:rPr>
              <a:t>12</a:t>
            </a:r>
            <a:r>
              <a:rPr lang="fr-FR" dirty="0" smtClean="0">
                <a:solidFill>
                  <a:srgbClr val="0070C0"/>
                </a:solidFill>
              </a:rPr>
              <a:t>        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B050"/>
                </a:solidFill>
              </a:rPr>
              <a:t>4          6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			</a:t>
            </a:r>
            <a:r>
              <a:rPr lang="fr-FR" sz="2800" dirty="0" smtClean="0"/>
              <a:t>Déterminez   </a:t>
            </a:r>
            <a:r>
              <a:rPr lang="fr-FR" sz="2800" dirty="0" smtClean="0">
                <a:solidFill>
                  <a:srgbClr val="FF0000"/>
                </a:solidFill>
              </a:rPr>
              <a:t>cos</a:t>
            </a:r>
            <a:r>
              <a:rPr lang="fr-FR" sz="2800" dirty="0" smtClean="0"/>
              <a:t>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</a:t>
            </a:r>
            <a:r>
              <a:rPr lang="fr-FR" sz="2800" dirty="0" smtClean="0"/>
              <a:t> avec ces deux réels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			       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fr-FR" dirty="0" smtClean="0">
                <a:solidFill>
                  <a:srgbClr val="0070C0"/>
                </a:solidFill>
              </a:rPr>
              <a:t>           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          </a:t>
            </a:r>
            <a:r>
              <a:rPr lang="el-GR" dirty="0" smtClean="0">
                <a:solidFill>
                  <a:srgbClr val="FF0000"/>
                </a:solidFill>
              </a:rPr>
              <a:t>π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         </a:t>
            </a:r>
            <a:r>
              <a:rPr lang="el-GR" dirty="0" smtClean="0">
                <a:solidFill>
                  <a:srgbClr val="0070C0"/>
                </a:solidFill>
              </a:rPr>
              <a:t>π </a:t>
            </a:r>
            <a:r>
              <a:rPr lang="fr-FR" dirty="0" smtClean="0">
                <a:solidFill>
                  <a:srgbClr val="0070C0"/>
                </a:solidFill>
              </a:rPr>
              <a:t>       - 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–</a:t>
            </a:r>
            <a:r>
              <a:rPr lang="fr-FR" dirty="0" smtClean="0"/>
              <a:t>                              –            =           =         +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                          3           4           </a:t>
            </a:r>
            <a:r>
              <a:rPr lang="fr-FR" dirty="0" smtClean="0">
                <a:solidFill>
                  <a:srgbClr val="FF0000"/>
                </a:solidFill>
              </a:rPr>
              <a:t>12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       3          4</a:t>
            </a:r>
          </a:p>
          <a:p>
            <a:pPr>
              <a:buNone/>
            </a:pPr>
            <a:r>
              <a:rPr lang="fr-FR" dirty="0" smtClean="0"/>
              <a:t>		          </a:t>
            </a:r>
            <a:r>
              <a:rPr lang="fr-FR" sz="2800" dirty="0" smtClean="0"/>
              <a:t>Déterminez  </a:t>
            </a:r>
            <a:r>
              <a:rPr lang="fr-FR" sz="2800" dirty="0" smtClean="0">
                <a:solidFill>
                  <a:srgbClr val="FF0000"/>
                </a:solidFill>
              </a:rPr>
              <a:t>sin</a:t>
            </a:r>
            <a:r>
              <a:rPr lang="fr-FR" sz="2800" dirty="0" smtClean="0"/>
              <a:t>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</a:t>
            </a:r>
            <a:r>
              <a:rPr lang="fr-FR" sz="2800" dirty="0" smtClean="0"/>
              <a:t> avec </a:t>
            </a:r>
            <a:r>
              <a:rPr lang="fr-FR" sz="2800" dirty="0" smtClean="0"/>
              <a:t>ces deux réels</a:t>
            </a:r>
            <a:endParaRPr lang="fr-FR" dirty="0" smtClean="0">
              <a:solidFill>
                <a:srgbClr val="0070C0"/>
              </a:solidFill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899592" y="2852936"/>
            <a:ext cx="0" cy="33123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lipse 4"/>
          <p:cNvSpPr/>
          <p:nvPr/>
        </p:nvSpPr>
        <p:spPr>
          <a:xfrm>
            <a:off x="-540568" y="3068960"/>
            <a:ext cx="2880320" cy="28083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endCxn id="5" idx="7"/>
          </p:cNvCxnSpPr>
          <p:nvPr/>
        </p:nvCxnSpPr>
        <p:spPr>
          <a:xfrm flipV="1">
            <a:off x="899592" y="3480227"/>
            <a:ext cx="1018347" cy="1043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899592" y="3789040"/>
            <a:ext cx="122413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899592" y="3284984"/>
            <a:ext cx="720080" cy="1197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899592" y="4077072"/>
            <a:ext cx="1440160" cy="42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2195736" y="400506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-468560" y="4509120"/>
            <a:ext cx="30963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843808" y="4581128"/>
            <a:ext cx="50405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067944" y="4581128"/>
            <a:ext cx="50405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6516216" y="4581128"/>
            <a:ext cx="50405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7596336" y="4581128"/>
            <a:ext cx="50405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292080" y="4581128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1763688" y="5445224"/>
            <a:ext cx="144016" cy="14401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1547664" y="3212976"/>
            <a:ext cx="144016" cy="14401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20"/>
          <p:cNvCxnSpPr/>
          <p:nvPr/>
        </p:nvCxnSpPr>
        <p:spPr>
          <a:xfrm>
            <a:off x="2915816" y="2276872"/>
            <a:ext cx="50405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4139952" y="2276872"/>
            <a:ext cx="50405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6588224" y="2276872"/>
            <a:ext cx="50405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7668344" y="2276872"/>
            <a:ext cx="50405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5364088" y="2276872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1835696" y="3429000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2051720" y="5157192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Arc 29"/>
          <p:cNvSpPr/>
          <p:nvPr/>
        </p:nvSpPr>
        <p:spPr>
          <a:xfrm>
            <a:off x="-252536" y="3429000"/>
            <a:ext cx="2304256" cy="2088232"/>
          </a:xfrm>
          <a:prstGeom prst="arc">
            <a:avLst>
              <a:gd name="adj1" fmla="val 18063634"/>
              <a:gd name="adj2" fmla="val 19031797"/>
            </a:avLst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Arc 30"/>
          <p:cNvSpPr/>
          <p:nvPr/>
        </p:nvSpPr>
        <p:spPr>
          <a:xfrm>
            <a:off x="-324544" y="3284984"/>
            <a:ext cx="2520280" cy="2520280"/>
          </a:xfrm>
          <a:prstGeom prst="arc">
            <a:avLst>
              <a:gd name="adj1" fmla="val 18789964"/>
              <a:gd name="adj2" fmla="val 19726046"/>
            </a:avLst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6444208" y="1412776"/>
            <a:ext cx="1944216" cy="1728192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395536" y="188640"/>
            <a:ext cx="6336704" cy="504056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6372200" y="3717032"/>
            <a:ext cx="1944216" cy="1728192"/>
          </a:xfrm>
          <a:prstGeom prst="rect">
            <a:avLst/>
          </a:prstGeom>
          <a:noFill/>
          <a:ln w="444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1331640" y="764704"/>
            <a:ext cx="6192688" cy="576064"/>
          </a:xfrm>
          <a:prstGeom prst="rect">
            <a:avLst/>
          </a:prstGeom>
          <a:noFill/>
          <a:ln w="444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/>
          <p:nvPr/>
        </p:nvCxnSpPr>
        <p:spPr>
          <a:xfrm flipH="1" flipV="1">
            <a:off x="899592" y="4509121"/>
            <a:ext cx="1008112" cy="1008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H="1" flipV="1">
            <a:off x="899592" y="4509121"/>
            <a:ext cx="1224136" cy="720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899592" y="4509120"/>
            <a:ext cx="136815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899592" y="4509120"/>
            <a:ext cx="648072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211960" y="3140968"/>
            <a:ext cx="1440160" cy="504056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4139952" y="5517232"/>
            <a:ext cx="1368152" cy="504056"/>
          </a:xfrm>
          <a:prstGeom prst="rect">
            <a:avLst/>
          </a:prstGeom>
          <a:noFill/>
          <a:ln w="444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1" name="Connecteur droit 50"/>
          <p:cNvCxnSpPr/>
          <p:nvPr/>
        </p:nvCxnSpPr>
        <p:spPr>
          <a:xfrm flipV="1">
            <a:off x="2123728" y="3789040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>
            <a:endCxn id="28" idx="3"/>
          </p:cNvCxnSpPr>
          <p:nvPr/>
        </p:nvCxnSpPr>
        <p:spPr>
          <a:xfrm flipV="1">
            <a:off x="1835696" y="3551925"/>
            <a:ext cx="21091" cy="19653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cos</a:t>
            </a:r>
            <a:r>
              <a:rPr lang="fr-F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π</a:t>
            </a:r>
            <a:r>
              <a:rPr lang="fr-FR" dirty="0" smtClean="0">
                <a:solidFill>
                  <a:srgbClr val="FF0000"/>
                </a:solidFill>
              </a:rPr>
              <a:t>/12</a:t>
            </a:r>
            <a:r>
              <a:rPr lang="fr-FR" dirty="0" smtClean="0"/>
              <a:t> </a:t>
            </a:r>
            <a:r>
              <a:rPr lang="fr-FR" dirty="0" smtClean="0"/>
              <a:t>  = cos ( </a:t>
            </a:r>
            <a:r>
              <a:rPr lang="el-GR" dirty="0" smtClean="0">
                <a:solidFill>
                  <a:srgbClr val="00B050"/>
                </a:solidFill>
              </a:rPr>
              <a:t>π</a:t>
            </a:r>
            <a:r>
              <a:rPr lang="fr-FR" dirty="0" smtClean="0">
                <a:solidFill>
                  <a:srgbClr val="00B050"/>
                </a:solidFill>
              </a:rPr>
              <a:t>/4</a:t>
            </a:r>
            <a:r>
              <a:rPr lang="fr-FR" dirty="0" smtClean="0"/>
              <a:t> </a:t>
            </a:r>
            <a:r>
              <a:rPr lang="fr-FR" dirty="0" smtClean="0"/>
              <a:t>+ </a:t>
            </a:r>
            <a:r>
              <a:rPr lang="fr-FR" dirty="0" smtClean="0">
                <a:solidFill>
                  <a:srgbClr val="00B050"/>
                </a:solidFill>
              </a:rPr>
              <a:t>-</a:t>
            </a:r>
            <a:r>
              <a:rPr lang="el-GR" dirty="0" smtClean="0">
                <a:solidFill>
                  <a:srgbClr val="00B050"/>
                </a:solidFill>
              </a:rPr>
              <a:t>π</a:t>
            </a:r>
            <a:r>
              <a:rPr lang="fr-FR" dirty="0" smtClean="0">
                <a:solidFill>
                  <a:srgbClr val="00B050"/>
                </a:solidFill>
              </a:rPr>
              <a:t>/6</a:t>
            </a:r>
            <a:r>
              <a:rPr lang="fr-FR" dirty="0" smtClean="0"/>
              <a:t> </a:t>
            </a:r>
            <a:r>
              <a:rPr lang="fr-FR" dirty="0" smtClean="0"/>
              <a:t>)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                  = cos </a:t>
            </a:r>
            <a:r>
              <a:rPr lang="el-GR" dirty="0" smtClean="0">
                <a:solidFill>
                  <a:srgbClr val="00B050"/>
                </a:solidFill>
              </a:rPr>
              <a:t>π</a:t>
            </a:r>
            <a:r>
              <a:rPr lang="fr-FR" dirty="0" smtClean="0">
                <a:solidFill>
                  <a:srgbClr val="00B050"/>
                </a:solidFill>
              </a:rPr>
              <a:t>/4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cos </a:t>
            </a:r>
            <a:r>
              <a:rPr lang="fr-FR" dirty="0" smtClean="0">
                <a:solidFill>
                  <a:srgbClr val="00B050"/>
                </a:solidFill>
              </a:rPr>
              <a:t>-</a:t>
            </a:r>
            <a:r>
              <a:rPr lang="el-GR" dirty="0" smtClean="0">
                <a:solidFill>
                  <a:srgbClr val="00B050"/>
                </a:solidFill>
              </a:rPr>
              <a:t>π</a:t>
            </a:r>
            <a:r>
              <a:rPr lang="fr-FR" dirty="0" smtClean="0">
                <a:solidFill>
                  <a:srgbClr val="00B050"/>
                </a:solidFill>
              </a:rPr>
              <a:t>/6</a:t>
            </a:r>
            <a:r>
              <a:rPr lang="fr-FR" dirty="0" smtClean="0"/>
              <a:t> </a:t>
            </a:r>
            <a:r>
              <a:rPr lang="fr-FR" dirty="0" smtClean="0"/>
              <a:t>– sin </a:t>
            </a:r>
            <a:r>
              <a:rPr lang="el-GR" dirty="0" smtClean="0">
                <a:solidFill>
                  <a:srgbClr val="00B050"/>
                </a:solidFill>
              </a:rPr>
              <a:t>π</a:t>
            </a:r>
            <a:r>
              <a:rPr lang="fr-FR" dirty="0" smtClean="0">
                <a:solidFill>
                  <a:srgbClr val="00B050"/>
                </a:solidFill>
              </a:rPr>
              <a:t>/4</a:t>
            </a:r>
            <a:r>
              <a:rPr lang="fr-FR" dirty="0" smtClean="0"/>
              <a:t> </a:t>
            </a:r>
            <a:r>
              <a:rPr lang="fr-FR" dirty="0" smtClean="0"/>
              <a:t>sin </a:t>
            </a:r>
            <a:r>
              <a:rPr lang="fr-FR" dirty="0" smtClean="0">
                <a:solidFill>
                  <a:srgbClr val="00B050"/>
                </a:solidFill>
              </a:rPr>
              <a:t>-</a:t>
            </a:r>
            <a:r>
              <a:rPr lang="el-GR" dirty="0" smtClean="0">
                <a:solidFill>
                  <a:srgbClr val="00B050"/>
                </a:solidFill>
              </a:rPr>
              <a:t>π</a:t>
            </a:r>
            <a:r>
              <a:rPr lang="fr-FR" dirty="0" smtClean="0">
                <a:solidFill>
                  <a:srgbClr val="00B050"/>
                </a:solidFill>
              </a:rPr>
              <a:t>/6</a:t>
            </a:r>
            <a:r>
              <a:rPr lang="fr-FR" dirty="0" smtClean="0"/>
              <a:t> 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/>
              <a:t>                          </a:t>
            </a:r>
            <a:r>
              <a:rPr lang="fr-FR" dirty="0" smtClean="0">
                <a:solidFill>
                  <a:schemeClr val="bg1"/>
                </a:solidFill>
              </a:rPr>
              <a:t>√2          √3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          √2         - 1 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                  =  …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                          </a:t>
            </a:r>
            <a:r>
              <a:rPr lang="fr-FR" dirty="0" smtClean="0">
                <a:solidFill>
                  <a:schemeClr val="bg1"/>
                </a:solidFill>
              </a:rPr>
              <a:t>2            2              2            2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dirty="0" smtClean="0"/>
              <a:t>                                      </a:t>
            </a:r>
            <a:r>
              <a:rPr lang="fr-FR" dirty="0" smtClean="0">
                <a:solidFill>
                  <a:schemeClr val="bg1"/>
                </a:solidFill>
              </a:rPr>
              <a:t>√</a:t>
            </a:r>
            <a:r>
              <a:rPr lang="fr-FR" dirty="0" smtClean="0">
                <a:solidFill>
                  <a:schemeClr val="bg1"/>
                </a:solidFill>
              </a:rPr>
              <a:t>2 </a:t>
            </a:r>
            <a:r>
              <a:rPr lang="fr-FR" dirty="0" smtClean="0">
                <a:solidFill>
                  <a:schemeClr val="bg1"/>
                </a:solidFill>
              </a:rPr>
              <a:t>√</a:t>
            </a:r>
            <a:r>
              <a:rPr lang="fr-FR" dirty="0" smtClean="0">
                <a:solidFill>
                  <a:schemeClr val="bg1"/>
                </a:solidFill>
              </a:rPr>
              <a:t>3 –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√</a:t>
            </a:r>
            <a:r>
              <a:rPr lang="fr-FR" dirty="0" smtClean="0">
                <a:solidFill>
                  <a:schemeClr val="bg1"/>
                </a:solidFill>
              </a:rPr>
              <a:t>2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            √</a:t>
            </a:r>
            <a:r>
              <a:rPr lang="fr-FR" dirty="0" smtClean="0">
                <a:solidFill>
                  <a:schemeClr val="bg1"/>
                </a:solidFill>
              </a:rPr>
              <a:t>3 – </a:t>
            </a:r>
            <a:r>
              <a:rPr lang="fr-FR" dirty="0" smtClean="0">
                <a:solidFill>
                  <a:schemeClr val="bg1"/>
                </a:solidFill>
              </a:rPr>
              <a:t>1</a:t>
            </a:r>
            <a:endParaRPr lang="fr-F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                =                             =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                                             4                        2 </a:t>
            </a:r>
            <a:r>
              <a:rPr lang="fr-FR" dirty="0" smtClean="0">
                <a:solidFill>
                  <a:schemeClr val="bg1"/>
                </a:solidFill>
              </a:rPr>
              <a:t>√2</a:t>
            </a:r>
            <a:endParaRPr lang="fr-FR" dirty="0" smtClean="0">
              <a:solidFill>
                <a:schemeClr val="bg1"/>
              </a:solidFill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899592" y="2852936"/>
            <a:ext cx="0" cy="33123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lipse 4"/>
          <p:cNvSpPr/>
          <p:nvPr/>
        </p:nvSpPr>
        <p:spPr>
          <a:xfrm>
            <a:off x="-540568" y="3068960"/>
            <a:ext cx="2880320" cy="28083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endCxn id="5" idx="7"/>
          </p:cNvCxnSpPr>
          <p:nvPr/>
        </p:nvCxnSpPr>
        <p:spPr>
          <a:xfrm flipV="1">
            <a:off x="899592" y="3480227"/>
            <a:ext cx="1018347" cy="1043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899592" y="3789040"/>
            <a:ext cx="122413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899592" y="3284984"/>
            <a:ext cx="720080" cy="1197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899592" y="4077072"/>
            <a:ext cx="1440160" cy="42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2195736" y="400506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-468560" y="4509120"/>
            <a:ext cx="30963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1835696" y="3429000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2051720" y="5157192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395536" y="188640"/>
            <a:ext cx="1728192" cy="504056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/>
          <p:nvPr/>
        </p:nvCxnSpPr>
        <p:spPr>
          <a:xfrm flipH="1" flipV="1">
            <a:off x="899592" y="4509121"/>
            <a:ext cx="1008112" cy="1008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H="1" flipV="1">
            <a:off x="899592" y="4509121"/>
            <a:ext cx="1224136" cy="720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899592" y="4509120"/>
            <a:ext cx="136815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899592" y="4509120"/>
            <a:ext cx="648072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899592" y="5229200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899592" y="350100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H="1">
            <a:off x="1907704" y="3501008"/>
            <a:ext cx="8384" cy="999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2123728" y="3789040"/>
            <a:ext cx="0" cy="1431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>
            <a:off x="899592" y="3789040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cos</a:t>
            </a:r>
            <a:r>
              <a:rPr lang="fr-F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π</a:t>
            </a:r>
            <a:r>
              <a:rPr lang="fr-FR" dirty="0" smtClean="0">
                <a:solidFill>
                  <a:srgbClr val="FF0000"/>
                </a:solidFill>
              </a:rPr>
              <a:t>/12</a:t>
            </a:r>
            <a:r>
              <a:rPr lang="fr-FR" dirty="0" smtClean="0"/>
              <a:t> </a:t>
            </a:r>
            <a:r>
              <a:rPr lang="fr-FR" dirty="0" smtClean="0"/>
              <a:t>  = cos ( </a:t>
            </a:r>
            <a:r>
              <a:rPr lang="el-GR" dirty="0" smtClean="0">
                <a:solidFill>
                  <a:srgbClr val="00B050"/>
                </a:solidFill>
              </a:rPr>
              <a:t>π</a:t>
            </a:r>
            <a:r>
              <a:rPr lang="fr-FR" dirty="0" smtClean="0">
                <a:solidFill>
                  <a:srgbClr val="00B050"/>
                </a:solidFill>
              </a:rPr>
              <a:t>/4</a:t>
            </a:r>
            <a:r>
              <a:rPr lang="fr-FR" dirty="0" smtClean="0"/>
              <a:t> </a:t>
            </a:r>
            <a:r>
              <a:rPr lang="fr-FR" dirty="0" smtClean="0"/>
              <a:t>+ </a:t>
            </a:r>
            <a:r>
              <a:rPr lang="fr-FR" dirty="0" smtClean="0">
                <a:solidFill>
                  <a:srgbClr val="00B050"/>
                </a:solidFill>
              </a:rPr>
              <a:t>-</a:t>
            </a:r>
            <a:r>
              <a:rPr lang="el-GR" dirty="0" smtClean="0">
                <a:solidFill>
                  <a:srgbClr val="00B050"/>
                </a:solidFill>
              </a:rPr>
              <a:t>π</a:t>
            </a:r>
            <a:r>
              <a:rPr lang="fr-FR" dirty="0" smtClean="0">
                <a:solidFill>
                  <a:srgbClr val="00B050"/>
                </a:solidFill>
              </a:rPr>
              <a:t>/6</a:t>
            </a:r>
            <a:r>
              <a:rPr lang="fr-FR" dirty="0" smtClean="0"/>
              <a:t> </a:t>
            </a:r>
            <a:r>
              <a:rPr lang="fr-FR" dirty="0" smtClean="0"/>
              <a:t>)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                  = cos </a:t>
            </a:r>
            <a:r>
              <a:rPr lang="el-GR" dirty="0" smtClean="0">
                <a:solidFill>
                  <a:srgbClr val="00B050"/>
                </a:solidFill>
              </a:rPr>
              <a:t>π</a:t>
            </a:r>
            <a:r>
              <a:rPr lang="fr-FR" dirty="0" smtClean="0">
                <a:solidFill>
                  <a:srgbClr val="00B050"/>
                </a:solidFill>
              </a:rPr>
              <a:t>/4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cos </a:t>
            </a:r>
            <a:r>
              <a:rPr lang="fr-FR" dirty="0" smtClean="0">
                <a:solidFill>
                  <a:srgbClr val="00B050"/>
                </a:solidFill>
              </a:rPr>
              <a:t>-</a:t>
            </a:r>
            <a:r>
              <a:rPr lang="el-GR" dirty="0" smtClean="0">
                <a:solidFill>
                  <a:srgbClr val="00B050"/>
                </a:solidFill>
              </a:rPr>
              <a:t>π</a:t>
            </a:r>
            <a:r>
              <a:rPr lang="fr-FR" dirty="0" smtClean="0">
                <a:solidFill>
                  <a:srgbClr val="00B050"/>
                </a:solidFill>
              </a:rPr>
              <a:t>/6</a:t>
            </a:r>
            <a:r>
              <a:rPr lang="fr-FR" dirty="0" smtClean="0"/>
              <a:t> </a:t>
            </a:r>
            <a:r>
              <a:rPr lang="fr-FR" dirty="0" smtClean="0"/>
              <a:t>– sin </a:t>
            </a:r>
            <a:r>
              <a:rPr lang="el-GR" dirty="0" smtClean="0">
                <a:solidFill>
                  <a:srgbClr val="00B050"/>
                </a:solidFill>
              </a:rPr>
              <a:t>π</a:t>
            </a:r>
            <a:r>
              <a:rPr lang="fr-FR" dirty="0" smtClean="0">
                <a:solidFill>
                  <a:srgbClr val="00B050"/>
                </a:solidFill>
              </a:rPr>
              <a:t>/4</a:t>
            </a:r>
            <a:r>
              <a:rPr lang="fr-FR" dirty="0" smtClean="0"/>
              <a:t> </a:t>
            </a:r>
            <a:r>
              <a:rPr lang="fr-FR" dirty="0" smtClean="0"/>
              <a:t>sin </a:t>
            </a:r>
            <a:r>
              <a:rPr lang="fr-FR" dirty="0" smtClean="0">
                <a:solidFill>
                  <a:srgbClr val="00B050"/>
                </a:solidFill>
              </a:rPr>
              <a:t>-</a:t>
            </a:r>
            <a:r>
              <a:rPr lang="el-GR" dirty="0" smtClean="0">
                <a:solidFill>
                  <a:srgbClr val="00B050"/>
                </a:solidFill>
              </a:rPr>
              <a:t>π</a:t>
            </a:r>
            <a:r>
              <a:rPr lang="fr-FR" dirty="0" smtClean="0">
                <a:solidFill>
                  <a:srgbClr val="00B050"/>
                </a:solidFill>
              </a:rPr>
              <a:t>/6</a:t>
            </a:r>
            <a:r>
              <a:rPr lang="fr-FR" dirty="0" smtClean="0"/>
              <a:t> 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/>
              <a:t>                          √2          √3</a:t>
            </a:r>
            <a:r>
              <a:rPr lang="fr-FR" dirty="0" smtClean="0"/>
              <a:t> </a:t>
            </a:r>
            <a:r>
              <a:rPr lang="fr-FR" dirty="0" smtClean="0"/>
              <a:t>          √2         - 1 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                  =              ×</a:t>
            </a:r>
            <a:r>
              <a:rPr lang="fr-FR" dirty="0" smtClean="0"/>
              <a:t> </a:t>
            </a:r>
            <a:r>
              <a:rPr lang="fr-FR" dirty="0" smtClean="0"/>
              <a:t>            –            ×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                          2            2              2            2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dirty="0" smtClean="0"/>
              <a:t>                                      √</a:t>
            </a:r>
            <a:r>
              <a:rPr lang="fr-FR" dirty="0" smtClean="0"/>
              <a:t>2 </a:t>
            </a:r>
            <a:r>
              <a:rPr lang="fr-FR" dirty="0" smtClean="0"/>
              <a:t>√</a:t>
            </a:r>
            <a:r>
              <a:rPr lang="fr-FR" dirty="0" smtClean="0"/>
              <a:t>3 –</a:t>
            </a:r>
            <a:r>
              <a:rPr lang="fr-FR" dirty="0" smtClean="0"/>
              <a:t> </a:t>
            </a:r>
            <a:r>
              <a:rPr lang="fr-FR" dirty="0" smtClean="0"/>
              <a:t>√</a:t>
            </a:r>
            <a:r>
              <a:rPr lang="fr-FR" dirty="0" smtClean="0"/>
              <a:t>2</a:t>
            </a:r>
            <a:r>
              <a:rPr lang="fr-FR" dirty="0" smtClean="0"/>
              <a:t> </a:t>
            </a:r>
            <a:r>
              <a:rPr lang="fr-FR" dirty="0" smtClean="0"/>
              <a:t>            √</a:t>
            </a:r>
            <a:r>
              <a:rPr lang="fr-FR" dirty="0" smtClean="0"/>
              <a:t>3 – </a:t>
            </a:r>
            <a:r>
              <a:rPr lang="fr-FR" dirty="0" smtClean="0"/>
              <a:t>1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                              =                             =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                                             4                        2 </a:t>
            </a:r>
            <a:r>
              <a:rPr lang="fr-FR" dirty="0" smtClean="0"/>
              <a:t>√</a:t>
            </a:r>
            <a:r>
              <a:rPr lang="fr-FR" dirty="0" smtClean="0"/>
              <a:t>2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			    </a:t>
            </a:r>
            <a:r>
              <a:rPr lang="fr-FR" sz="2000" i="1" dirty="0" smtClean="0"/>
              <a:t>je divise tout par √2</a:t>
            </a:r>
            <a:endParaRPr lang="fr-FR" dirty="0" smtClean="0"/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899592" y="2852936"/>
            <a:ext cx="0" cy="33123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lipse 4"/>
          <p:cNvSpPr/>
          <p:nvPr/>
        </p:nvSpPr>
        <p:spPr>
          <a:xfrm>
            <a:off x="-540568" y="3068960"/>
            <a:ext cx="2880320" cy="28083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endCxn id="5" idx="7"/>
          </p:cNvCxnSpPr>
          <p:nvPr/>
        </p:nvCxnSpPr>
        <p:spPr>
          <a:xfrm flipV="1">
            <a:off x="899592" y="3480227"/>
            <a:ext cx="1018347" cy="1043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899592" y="3789040"/>
            <a:ext cx="122413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899592" y="3284984"/>
            <a:ext cx="720080" cy="1197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899592" y="4077072"/>
            <a:ext cx="1440160" cy="42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2195736" y="400506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-468560" y="4509120"/>
            <a:ext cx="30963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1835696" y="3429000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2051720" y="5157192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395536" y="188640"/>
            <a:ext cx="1728192" cy="504056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/>
          <p:nvPr/>
        </p:nvCxnSpPr>
        <p:spPr>
          <a:xfrm flipH="1" flipV="1">
            <a:off x="899592" y="4509121"/>
            <a:ext cx="1008112" cy="1008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H="1" flipV="1">
            <a:off x="899592" y="4509121"/>
            <a:ext cx="1224136" cy="720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899592" y="4509120"/>
            <a:ext cx="136815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899592" y="4509120"/>
            <a:ext cx="648072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2771800" y="2276872"/>
            <a:ext cx="792088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4139952" y="2276872"/>
            <a:ext cx="792088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5580112" y="2276872"/>
            <a:ext cx="792088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6804248" y="2276872"/>
            <a:ext cx="792088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3851920" y="4149080"/>
            <a:ext cx="208823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6732240" y="4149080"/>
            <a:ext cx="129614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6660232" y="3284984"/>
            <a:ext cx="1584176" cy="1800200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3" name="Connecteur droit 52"/>
          <p:cNvCxnSpPr/>
          <p:nvPr/>
        </p:nvCxnSpPr>
        <p:spPr>
          <a:xfrm>
            <a:off x="899592" y="5229200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899592" y="350100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H="1">
            <a:off x="1907704" y="3501008"/>
            <a:ext cx="8384" cy="999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2123728" y="3789040"/>
            <a:ext cx="0" cy="1431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>
            <a:off x="899592" y="3789040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30"/>
          <p:cNvSpPr/>
          <p:nvPr/>
        </p:nvSpPr>
        <p:spPr>
          <a:xfrm>
            <a:off x="2051720" y="3717032"/>
            <a:ext cx="144016" cy="14401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sin</a:t>
            </a:r>
            <a:r>
              <a:rPr lang="fr-F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π</a:t>
            </a:r>
            <a:r>
              <a:rPr lang="fr-FR" dirty="0" smtClean="0">
                <a:solidFill>
                  <a:srgbClr val="FF0000"/>
                </a:solidFill>
              </a:rPr>
              <a:t>/12</a:t>
            </a:r>
            <a:r>
              <a:rPr lang="fr-FR" dirty="0" smtClean="0"/>
              <a:t> </a:t>
            </a:r>
            <a:r>
              <a:rPr lang="fr-FR" dirty="0" smtClean="0"/>
              <a:t>  = </a:t>
            </a:r>
            <a:r>
              <a:rPr lang="fr-FR" dirty="0" smtClean="0"/>
              <a:t>sin ( 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fr-FR" dirty="0" smtClean="0">
                <a:solidFill>
                  <a:srgbClr val="0070C0"/>
                </a:solidFill>
              </a:rPr>
              <a:t>/3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0070C0"/>
                </a:solidFill>
              </a:rPr>
              <a:t>-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fr-FR" dirty="0" smtClean="0">
                <a:solidFill>
                  <a:srgbClr val="0070C0"/>
                </a:solidFill>
              </a:rPr>
              <a:t>/4</a:t>
            </a:r>
            <a:r>
              <a:rPr lang="fr-FR" dirty="0" smtClean="0"/>
              <a:t> )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                 = cos 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fr-FR" dirty="0" smtClean="0">
                <a:solidFill>
                  <a:srgbClr val="0070C0"/>
                </a:solidFill>
              </a:rPr>
              <a:t>/3</a:t>
            </a:r>
            <a:r>
              <a:rPr lang="fr-FR" dirty="0" smtClean="0"/>
              <a:t> </a:t>
            </a:r>
            <a:r>
              <a:rPr lang="fr-FR" dirty="0" smtClean="0"/>
              <a:t>sin </a:t>
            </a:r>
            <a:r>
              <a:rPr lang="fr-FR" dirty="0" smtClean="0">
                <a:solidFill>
                  <a:srgbClr val="0070C0"/>
                </a:solidFill>
              </a:rPr>
              <a:t>-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fr-FR" dirty="0" smtClean="0">
                <a:solidFill>
                  <a:srgbClr val="0070C0"/>
                </a:solidFill>
              </a:rPr>
              <a:t>/4</a:t>
            </a:r>
            <a:r>
              <a:rPr lang="fr-FR" dirty="0" smtClean="0"/>
              <a:t> </a:t>
            </a:r>
            <a:r>
              <a:rPr lang="fr-FR" dirty="0" smtClean="0"/>
              <a:t>+ </a:t>
            </a:r>
            <a:r>
              <a:rPr lang="fr-FR" dirty="0" smtClean="0"/>
              <a:t>sin 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fr-FR" dirty="0" smtClean="0">
                <a:solidFill>
                  <a:srgbClr val="0070C0"/>
                </a:solidFill>
              </a:rPr>
              <a:t>/3</a:t>
            </a:r>
            <a:r>
              <a:rPr lang="fr-FR" dirty="0" smtClean="0"/>
              <a:t> </a:t>
            </a:r>
            <a:r>
              <a:rPr lang="fr-FR" dirty="0" smtClean="0"/>
              <a:t>cos </a:t>
            </a:r>
            <a:r>
              <a:rPr lang="fr-FR" dirty="0" smtClean="0">
                <a:solidFill>
                  <a:srgbClr val="0070C0"/>
                </a:solidFill>
              </a:rPr>
              <a:t>-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fr-FR" dirty="0" smtClean="0">
                <a:solidFill>
                  <a:srgbClr val="0070C0"/>
                </a:solidFill>
              </a:rPr>
              <a:t>/4</a:t>
            </a:r>
            <a:r>
              <a:rPr lang="fr-FR" dirty="0" smtClean="0"/>
              <a:t> 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/>
              <a:t>                            </a:t>
            </a:r>
            <a:r>
              <a:rPr lang="fr-FR" dirty="0" smtClean="0">
                <a:solidFill>
                  <a:schemeClr val="bg1"/>
                </a:solidFill>
              </a:rPr>
              <a:t>1          - √2          √3          √</a:t>
            </a:r>
            <a:r>
              <a:rPr lang="fr-FR" dirty="0" smtClean="0">
                <a:solidFill>
                  <a:schemeClr val="bg1"/>
                </a:solidFill>
              </a:rPr>
              <a:t>2 </a:t>
            </a:r>
            <a:endParaRPr lang="fr-F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                  = …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                          </a:t>
            </a:r>
            <a:r>
              <a:rPr lang="fr-FR" dirty="0" smtClean="0">
                <a:solidFill>
                  <a:schemeClr val="bg1"/>
                </a:solidFill>
              </a:rPr>
              <a:t>2             2              2            2</a:t>
            </a:r>
          </a:p>
          <a:p>
            <a:pPr>
              <a:buNone/>
            </a:pPr>
            <a:endParaRPr lang="fr-FR" sz="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                      - √</a:t>
            </a:r>
            <a:r>
              <a:rPr lang="fr-FR" dirty="0" smtClean="0">
                <a:solidFill>
                  <a:schemeClr val="bg1"/>
                </a:solidFill>
              </a:rPr>
              <a:t>2 </a:t>
            </a:r>
            <a:r>
              <a:rPr lang="fr-FR" dirty="0" smtClean="0">
                <a:solidFill>
                  <a:schemeClr val="bg1"/>
                </a:solidFill>
              </a:rPr>
              <a:t>+ </a:t>
            </a:r>
            <a:r>
              <a:rPr lang="fr-FR" dirty="0" smtClean="0">
                <a:solidFill>
                  <a:schemeClr val="bg1"/>
                </a:solidFill>
              </a:rPr>
              <a:t>√2 </a:t>
            </a:r>
            <a:r>
              <a:rPr lang="fr-FR" dirty="0" smtClean="0">
                <a:solidFill>
                  <a:schemeClr val="bg1"/>
                </a:solidFill>
              </a:rPr>
              <a:t>√</a:t>
            </a:r>
            <a:r>
              <a:rPr lang="fr-FR" dirty="0" smtClean="0">
                <a:solidFill>
                  <a:schemeClr val="bg1"/>
                </a:solidFill>
              </a:rPr>
              <a:t>3 </a:t>
            </a:r>
            <a:r>
              <a:rPr lang="fr-FR" dirty="0" smtClean="0">
                <a:solidFill>
                  <a:schemeClr val="bg1"/>
                </a:solidFill>
              </a:rPr>
              <a:t>          - 1 + √</a:t>
            </a:r>
            <a:r>
              <a:rPr lang="fr-FR" dirty="0" smtClean="0">
                <a:solidFill>
                  <a:schemeClr val="bg1"/>
                </a:solidFill>
              </a:rPr>
              <a:t>3 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                =                             =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                                             4                        2 </a:t>
            </a:r>
            <a:r>
              <a:rPr lang="fr-FR" dirty="0" smtClean="0">
                <a:solidFill>
                  <a:schemeClr val="bg1"/>
                </a:solidFill>
              </a:rPr>
              <a:t>√2</a:t>
            </a:r>
            <a:endParaRPr lang="fr-FR" dirty="0" smtClean="0">
              <a:solidFill>
                <a:schemeClr val="bg1"/>
              </a:solidFill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899592" y="2852936"/>
            <a:ext cx="0" cy="33123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lipse 4"/>
          <p:cNvSpPr/>
          <p:nvPr/>
        </p:nvSpPr>
        <p:spPr>
          <a:xfrm>
            <a:off x="-540568" y="3068960"/>
            <a:ext cx="2880320" cy="28083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endCxn id="5" idx="7"/>
          </p:cNvCxnSpPr>
          <p:nvPr/>
        </p:nvCxnSpPr>
        <p:spPr>
          <a:xfrm flipV="1">
            <a:off x="899592" y="3480227"/>
            <a:ext cx="1018347" cy="1043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899592" y="3789040"/>
            <a:ext cx="122413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899592" y="3284984"/>
            <a:ext cx="720080" cy="1197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899592" y="4077072"/>
            <a:ext cx="1440160" cy="42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2195736" y="400506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-468560" y="4509120"/>
            <a:ext cx="30963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95536" y="260648"/>
            <a:ext cx="1584176" cy="504056"/>
          </a:xfrm>
          <a:prstGeom prst="rect">
            <a:avLst/>
          </a:prstGeom>
          <a:noFill/>
          <a:ln w="444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/>
          <p:nvPr/>
        </p:nvCxnSpPr>
        <p:spPr>
          <a:xfrm flipH="1" flipV="1">
            <a:off x="899592" y="4509121"/>
            <a:ext cx="1008112" cy="1008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H="1" flipV="1">
            <a:off x="899592" y="4509121"/>
            <a:ext cx="1224136" cy="720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899592" y="4509120"/>
            <a:ext cx="136815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899592" y="4509120"/>
            <a:ext cx="648072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899592" y="5445224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899592" y="328498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H="1">
            <a:off x="1619672" y="3284984"/>
            <a:ext cx="8384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1907704" y="3501008"/>
            <a:ext cx="1" cy="1956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>
            <a:off x="899592" y="350100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30"/>
          <p:cNvSpPr/>
          <p:nvPr/>
        </p:nvSpPr>
        <p:spPr>
          <a:xfrm>
            <a:off x="1835696" y="5373216"/>
            <a:ext cx="144016" cy="14401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1547664" y="3212976"/>
            <a:ext cx="144016" cy="14401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sin</a:t>
            </a:r>
            <a:r>
              <a:rPr lang="fr-F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π</a:t>
            </a:r>
            <a:r>
              <a:rPr lang="fr-FR" dirty="0" smtClean="0">
                <a:solidFill>
                  <a:srgbClr val="FF0000"/>
                </a:solidFill>
              </a:rPr>
              <a:t>/12</a:t>
            </a:r>
            <a:r>
              <a:rPr lang="fr-FR" dirty="0" smtClean="0"/>
              <a:t> </a:t>
            </a:r>
            <a:r>
              <a:rPr lang="fr-FR" dirty="0" smtClean="0"/>
              <a:t>  = </a:t>
            </a:r>
            <a:r>
              <a:rPr lang="fr-FR" dirty="0" smtClean="0"/>
              <a:t>sin ( 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fr-FR" dirty="0" smtClean="0">
                <a:solidFill>
                  <a:srgbClr val="0070C0"/>
                </a:solidFill>
              </a:rPr>
              <a:t>/3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0070C0"/>
                </a:solidFill>
              </a:rPr>
              <a:t>-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fr-FR" dirty="0" smtClean="0">
                <a:solidFill>
                  <a:srgbClr val="0070C0"/>
                </a:solidFill>
              </a:rPr>
              <a:t>/4</a:t>
            </a:r>
            <a:r>
              <a:rPr lang="fr-FR" dirty="0" smtClean="0"/>
              <a:t> )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                 = cos 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fr-FR" dirty="0" smtClean="0">
                <a:solidFill>
                  <a:srgbClr val="0070C0"/>
                </a:solidFill>
              </a:rPr>
              <a:t>/3</a:t>
            </a:r>
            <a:r>
              <a:rPr lang="fr-FR" dirty="0" smtClean="0"/>
              <a:t> </a:t>
            </a:r>
            <a:r>
              <a:rPr lang="fr-FR" dirty="0" smtClean="0"/>
              <a:t>sin </a:t>
            </a:r>
            <a:r>
              <a:rPr lang="fr-FR" dirty="0" smtClean="0">
                <a:solidFill>
                  <a:srgbClr val="0070C0"/>
                </a:solidFill>
              </a:rPr>
              <a:t>-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fr-FR" dirty="0" smtClean="0">
                <a:solidFill>
                  <a:srgbClr val="0070C0"/>
                </a:solidFill>
              </a:rPr>
              <a:t>/4</a:t>
            </a:r>
            <a:r>
              <a:rPr lang="fr-FR" dirty="0" smtClean="0"/>
              <a:t> </a:t>
            </a:r>
            <a:r>
              <a:rPr lang="fr-FR" dirty="0" smtClean="0"/>
              <a:t>+ </a:t>
            </a:r>
            <a:r>
              <a:rPr lang="fr-FR" dirty="0" smtClean="0"/>
              <a:t>sin 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fr-FR" dirty="0" smtClean="0">
                <a:solidFill>
                  <a:srgbClr val="0070C0"/>
                </a:solidFill>
              </a:rPr>
              <a:t>/3</a:t>
            </a:r>
            <a:r>
              <a:rPr lang="fr-FR" dirty="0" smtClean="0"/>
              <a:t> </a:t>
            </a:r>
            <a:r>
              <a:rPr lang="fr-FR" dirty="0" smtClean="0"/>
              <a:t>cos </a:t>
            </a:r>
            <a:r>
              <a:rPr lang="fr-FR" dirty="0" smtClean="0">
                <a:solidFill>
                  <a:srgbClr val="0070C0"/>
                </a:solidFill>
              </a:rPr>
              <a:t>-</a:t>
            </a:r>
            <a:r>
              <a:rPr lang="el-GR" dirty="0" smtClean="0">
                <a:solidFill>
                  <a:srgbClr val="0070C0"/>
                </a:solidFill>
              </a:rPr>
              <a:t>π</a:t>
            </a:r>
            <a:r>
              <a:rPr lang="fr-FR" dirty="0" smtClean="0">
                <a:solidFill>
                  <a:srgbClr val="0070C0"/>
                </a:solidFill>
              </a:rPr>
              <a:t>/4</a:t>
            </a:r>
            <a:r>
              <a:rPr lang="fr-FR" dirty="0" smtClean="0"/>
              <a:t> 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/>
              <a:t>                            1          - √2          √3         √</a:t>
            </a:r>
            <a:r>
              <a:rPr lang="fr-FR" dirty="0" smtClean="0"/>
              <a:t>2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                  =              ×</a:t>
            </a:r>
            <a:r>
              <a:rPr lang="fr-FR" dirty="0" smtClean="0"/>
              <a:t> </a:t>
            </a:r>
            <a:r>
              <a:rPr lang="fr-FR" dirty="0" smtClean="0"/>
              <a:t>            +            ×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                          2             2              </a:t>
            </a:r>
            <a:r>
              <a:rPr lang="fr-FR" smtClean="0"/>
              <a:t>2           2</a:t>
            </a:r>
            <a:endParaRPr lang="fr-FR" dirty="0" smtClean="0"/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dirty="0" smtClean="0"/>
              <a:t>                                     - √</a:t>
            </a:r>
            <a:r>
              <a:rPr lang="fr-FR" dirty="0" smtClean="0"/>
              <a:t>2 </a:t>
            </a:r>
            <a:r>
              <a:rPr lang="fr-FR" dirty="0" smtClean="0"/>
              <a:t>+ </a:t>
            </a:r>
            <a:r>
              <a:rPr lang="fr-FR" dirty="0" smtClean="0"/>
              <a:t>√2 </a:t>
            </a:r>
            <a:r>
              <a:rPr lang="fr-FR" dirty="0" smtClean="0"/>
              <a:t>√</a:t>
            </a:r>
            <a:r>
              <a:rPr lang="fr-FR" dirty="0" smtClean="0"/>
              <a:t>3 </a:t>
            </a:r>
            <a:r>
              <a:rPr lang="fr-FR" dirty="0" smtClean="0"/>
              <a:t>           - 1 + √</a:t>
            </a:r>
            <a:r>
              <a:rPr lang="fr-FR" dirty="0" smtClean="0"/>
              <a:t>3 </a:t>
            </a:r>
          </a:p>
          <a:p>
            <a:pPr>
              <a:buNone/>
            </a:pPr>
            <a:r>
              <a:rPr lang="fr-FR" dirty="0" smtClean="0"/>
              <a:t>                               =                             =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                                             4                         2 </a:t>
            </a:r>
            <a:r>
              <a:rPr lang="fr-FR" dirty="0" smtClean="0"/>
              <a:t>√</a:t>
            </a:r>
            <a:r>
              <a:rPr lang="fr-FR" dirty="0" smtClean="0"/>
              <a:t>2</a:t>
            </a:r>
          </a:p>
          <a:p>
            <a:pPr>
              <a:buNone/>
            </a:pPr>
            <a:r>
              <a:rPr lang="fr-FR" sz="2000" i="1" dirty="0" smtClean="0"/>
              <a:t>                                                          je </a:t>
            </a:r>
            <a:r>
              <a:rPr lang="fr-FR" sz="2000" i="1" dirty="0" smtClean="0"/>
              <a:t>divise tout par √2</a:t>
            </a:r>
            <a:endParaRPr lang="fr-FR" sz="2000" dirty="0" smtClean="0"/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899592" y="2852936"/>
            <a:ext cx="0" cy="33123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lipse 4"/>
          <p:cNvSpPr/>
          <p:nvPr/>
        </p:nvSpPr>
        <p:spPr>
          <a:xfrm>
            <a:off x="-540568" y="3068960"/>
            <a:ext cx="2880320" cy="28083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endCxn id="5" idx="7"/>
          </p:cNvCxnSpPr>
          <p:nvPr/>
        </p:nvCxnSpPr>
        <p:spPr>
          <a:xfrm flipV="1">
            <a:off x="899592" y="3480227"/>
            <a:ext cx="1018347" cy="1043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899592" y="3789040"/>
            <a:ext cx="122413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899592" y="3284984"/>
            <a:ext cx="720080" cy="1197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899592" y="4077072"/>
            <a:ext cx="1440160" cy="42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2195736" y="400506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-468560" y="4509120"/>
            <a:ext cx="30963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95536" y="260648"/>
            <a:ext cx="1584176" cy="504056"/>
          </a:xfrm>
          <a:prstGeom prst="rect">
            <a:avLst/>
          </a:prstGeom>
          <a:noFill/>
          <a:ln w="444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/>
          <p:nvPr/>
        </p:nvCxnSpPr>
        <p:spPr>
          <a:xfrm flipH="1" flipV="1">
            <a:off x="899592" y="4509121"/>
            <a:ext cx="1008112" cy="1008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H="1" flipV="1">
            <a:off x="899592" y="4509121"/>
            <a:ext cx="1224136" cy="720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899592" y="4509120"/>
            <a:ext cx="136815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899592" y="4509120"/>
            <a:ext cx="648072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2771800" y="2276872"/>
            <a:ext cx="792088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4139952" y="2276872"/>
            <a:ext cx="792088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5580112" y="2276872"/>
            <a:ext cx="792088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6804248" y="2276872"/>
            <a:ext cx="792088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3851920" y="4149080"/>
            <a:ext cx="208823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6804248" y="4149080"/>
            <a:ext cx="1512168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6660232" y="3284984"/>
            <a:ext cx="1872208" cy="1800200"/>
          </a:xfrm>
          <a:prstGeom prst="rect">
            <a:avLst/>
          </a:prstGeom>
          <a:noFill/>
          <a:ln w="444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3" name="Connecteur droit 52"/>
          <p:cNvCxnSpPr/>
          <p:nvPr/>
        </p:nvCxnSpPr>
        <p:spPr>
          <a:xfrm>
            <a:off x="899592" y="5445224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899592" y="328498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H="1">
            <a:off x="1619672" y="3284984"/>
            <a:ext cx="8384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1907704" y="3501008"/>
            <a:ext cx="1" cy="1956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>
            <a:off x="899592" y="350100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30"/>
          <p:cNvSpPr/>
          <p:nvPr/>
        </p:nvSpPr>
        <p:spPr>
          <a:xfrm>
            <a:off x="1835696" y="5373216"/>
            <a:ext cx="144016" cy="14401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1547664" y="3212976"/>
            <a:ext cx="144016" cy="14401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1835696" y="3429000"/>
            <a:ext cx="144016" cy="144016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1°)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= 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 </a:t>
            </a:r>
            <a:r>
              <a:rPr lang="fr-FR" dirty="0" smtClean="0"/>
              <a:t>e</a:t>
            </a:r>
            <a:r>
              <a:rPr lang="fr-FR" b="1" baseline="30000" dirty="0" smtClean="0"/>
              <a:t>i(</a:t>
            </a:r>
            <a:r>
              <a:rPr lang="fr-FR" b="1" baseline="30000" dirty="0" smtClean="0">
                <a:solidFill>
                  <a:srgbClr val="0070C0"/>
                </a:solidFill>
              </a:rPr>
              <a:t>a</a:t>
            </a:r>
            <a:r>
              <a:rPr lang="fr-FR" b="1" baseline="30000" dirty="0" smtClean="0">
                <a:solidFill>
                  <a:srgbClr val="00B050"/>
                </a:solidFill>
              </a:rPr>
              <a:t>+</a:t>
            </a:r>
            <a:r>
              <a:rPr lang="fr-FR" b="1" baseline="30000" dirty="0" smtClean="0">
                <a:solidFill>
                  <a:srgbClr val="0070C0"/>
                </a:solidFill>
              </a:rPr>
              <a:t>b</a:t>
            </a:r>
            <a:r>
              <a:rPr lang="fr-FR" b="1" baseline="30000" dirty="0" smtClean="0"/>
              <a:t>)</a:t>
            </a:r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          =</a:t>
            </a:r>
            <a:r>
              <a:rPr lang="fr-FR" dirty="0" smtClean="0">
                <a:solidFill>
                  <a:srgbClr val="FF0000"/>
                </a:solidFill>
              </a:rPr>
              <a:t>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cos(a + 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sin(a + b) 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2°)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cos(a + b)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sin(a + b)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 </a:t>
            </a:r>
            <a:endParaRPr lang="fr-FR" b="1" baseline="30000" dirty="0" smtClean="0"/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</a:t>
            </a:r>
            <a:r>
              <a:rPr lang="fr-FR" dirty="0" smtClean="0">
                <a:solidFill>
                  <a:schemeClr val="bg1"/>
                </a:solidFill>
              </a:rPr>
              <a:t>=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( cos(a) + i sin(a) ) × r</a:t>
            </a:r>
            <a:r>
              <a:rPr lang="fr-FR" baseline="-25000" dirty="0" smtClean="0">
                <a:solidFill>
                  <a:schemeClr val="bg1"/>
                </a:solidFill>
              </a:rPr>
              <a:t>2</a:t>
            </a:r>
            <a:r>
              <a:rPr lang="fr-FR" dirty="0" smtClean="0">
                <a:solidFill>
                  <a:schemeClr val="bg1"/>
                </a:solidFill>
              </a:rPr>
              <a:t> ( cos(b) + i sin(b) )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=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r</a:t>
            </a:r>
            <a:r>
              <a:rPr lang="fr-FR" baseline="-25000" dirty="0" smtClean="0">
                <a:solidFill>
                  <a:schemeClr val="bg1"/>
                </a:solidFill>
              </a:rPr>
              <a:t>2 </a:t>
            </a:r>
            <a:r>
              <a:rPr lang="fr-FR" dirty="0" smtClean="0">
                <a:solidFill>
                  <a:schemeClr val="bg1"/>
                </a:solidFill>
              </a:rPr>
              <a:t>( cos(a) + i sin(a) ) × ( cos(b) + i sin(b) )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=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r</a:t>
            </a:r>
            <a:r>
              <a:rPr lang="fr-FR" baseline="-25000" dirty="0" smtClean="0">
                <a:solidFill>
                  <a:schemeClr val="bg1"/>
                </a:solidFill>
              </a:rPr>
              <a:t>2 </a:t>
            </a:r>
            <a:r>
              <a:rPr lang="fr-FR" dirty="0" smtClean="0">
                <a:solidFill>
                  <a:schemeClr val="bg1"/>
                </a:solidFill>
              </a:rPr>
              <a:t>( cos(a) cos(b) + i sin(a) cos(b)  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			    + i sin(b) cos(a) + i² sin(b) sin(a) )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=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r</a:t>
            </a:r>
            <a:r>
              <a:rPr lang="fr-FR" baseline="-25000" dirty="0" smtClean="0">
                <a:solidFill>
                  <a:schemeClr val="bg1"/>
                </a:solidFill>
              </a:rPr>
              <a:t>2 </a:t>
            </a:r>
            <a:r>
              <a:rPr lang="fr-FR" dirty="0" smtClean="0">
                <a:solidFill>
                  <a:schemeClr val="bg1"/>
                </a:solidFill>
              </a:rPr>
              <a:t>( cos(a) cos(b) + i sin(a) cos(b) 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			    + i sin(b) cos(a) + (- 1) sin(b) sin(a) )</a:t>
            </a: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932040" y="188640"/>
            <a:ext cx="1872208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483768" y="908720"/>
            <a:ext cx="5256584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En utilisant les symétries dans le cercle trigo :</a:t>
            </a:r>
          </a:p>
          <a:p>
            <a:pPr>
              <a:buNone/>
            </a:pPr>
            <a:r>
              <a:rPr lang="fr-FR" sz="2800" dirty="0" smtClean="0"/>
              <a:t>		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√3 – 1         - √3 + 1</a:t>
            </a:r>
          </a:p>
          <a:p>
            <a:pPr>
              <a:buNone/>
            </a:pPr>
            <a:r>
              <a:rPr lang="fr-FR" sz="2800" dirty="0" smtClean="0"/>
              <a:t>cos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/12  </a:t>
            </a:r>
            <a:r>
              <a:rPr lang="fr-FR" sz="2800" dirty="0" smtClean="0"/>
              <a:t>=  …</a:t>
            </a:r>
          </a:p>
          <a:p>
            <a:pPr>
              <a:buNone/>
            </a:pPr>
            <a:r>
              <a:rPr lang="fr-FR" sz="2800" dirty="0" smtClean="0"/>
              <a:t>             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2 √2              2 √2</a:t>
            </a:r>
          </a:p>
          <a:p>
            <a:pPr>
              <a:buNone/>
            </a:pPr>
            <a:endParaRPr lang="fr-FR" sz="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		           			√3 + 1    </a:t>
            </a:r>
            <a:r>
              <a:rPr lang="fr-FR" sz="2800" dirty="0" smtClean="0"/>
              <a:t>                                   </a:t>
            </a:r>
            <a:endParaRPr lang="fr-FR" sz="28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800" dirty="0" smtClean="0"/>
              <a:t>sin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/12  </a:t>
            </a:r>
            <a:r>
              <a:rPr lang="fr-FR" sz="2800" dirty="0" smtClean="0"/>
              <a:t>=  …</a:t>
            </a:r>
          </a:p>
          <a:p>
            <a:pPr>
              <a:buNone/>
            </a:pPr>
            <a:r>
              <a:rPr lang="fr-FR" sz="2800" dirty="0" smtClean="0"/>
              <a:t>       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2 √2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        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       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7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/12</a:t>
            </a:r>
          </a:p>
          <a:p>
            <a:pPr>
              <a:buNone/>
            </a:pPr>
            <a:endParaRPr lang="fr-FR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fr-FR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									   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4067944" y="6381328"/>
            <a:ext cx="475252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6228184" y="4077072"/>
            <a:ext cx="0" cy="27809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5652120" y="4509120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>
            <a:endCxn id="18" idx="7"/>
          </p:cNvCxnSpPr>
          <p:nvPr/>
        </p:nvCxnSpPr>
        <p:spPr>
          <a:xfrm flipV="1">
            <a:off x="6228184" y="5108394"/>
            <a:ext cx="1334396" cy="1272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6228184" y="5949280"/>
            <a:ext cx="180020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6228184" y="4869160"/>
            <a:ext cx="936104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7884368" y="5805264"/>
            <a:ext cx="288032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 flipV="1">
            <a:off x="6228184" y="5517232"/>
            <a:ext cx="158417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>
            <a:off x="4427984" y="4581128"/>
            <a:ext cx="3672408" cy="3600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9" name="Connecteur droit 28"/>
          <p:cNvCxnSpPr/>
          <p:nvPr/>
        </p:nvCxnSpPr>
        <p:spPr>
          <a:xfrm flipV="1">
            <a:off x="6228184" y="4653136"/>
            <a:ext cx="504056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H="1" flipV="1">
            <a:off x="5796136" y="4653136"/>
            <a:ext cx="432048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endCxn id="18" idx="1"/>
          </p:cNvCxnSpPr>
          <p:nvPr/>
        </p:nvCxnSpPr>
        <p:spPr>
          <a:xfrm flipH="1" flipV="1">
            <a:off x="4965796" y="5108394"/>
            <a:ext cx="1262388" cy="1272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H="1" flipV="1">
            <a:off x="5364088" y="4869160"/>
            <a:ext cx="864096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 flipV="1">
            <a:off x="4716016" y="5517232"/>
            <a:ext cx="1512168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H="1" flipV="1">
            <a:off x="4499992" y="5949280"/>
            <a:ext cx="172819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En utilisant les symétries dans le cercle trigo :</a:t>
            </a:r>
          </a:p>
          <a:p>
            <a:pPr>
              <a:buNone/>
            </a:pPr>
            <a:r>
              <a:rPr lang="fr-FR" sz="2800" dirty="0" smtClean="0"/>
              <a:t>		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√3 – 1         - √3 + 1</a:t>
            </a:r>
          </a:p>
          <a:p>
            <a:pPr>
              <a:buNone/>
            </a:pPr>
            <a:r>
              <a:rPr lang="fr-FR" sz="2800" dirty="0" smtClean="0"/>
              <a:t>cos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/12  </a:t>
            </a:r>
            <a:r>
              <a:rPr lang="fr-FR" sz="2800" dirty="0" smtClean="0"/>
              <a:t>=  …</a:t>
            </a:r>
          </a:p>
          <a:p>
            <a:pPr>
              <a:buNone/>
            </a:pPr>
            <a:r>
              <a:rPr lang="fr-FR" sz="2800" dirty="0" smtClean="0"/>
              <a:t>             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2 √2              2 √2</a:t>
            </a:r>
          </a:p>
          <a:p>
            <a:pPr>
              <a:buNone/>
            </a:pPr>
            <a:endParaRPr lang="fr-FR" sz="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		           			√3 + 1    </a:t>
            </a:r>
            <a:r>
              <a:rPr lang="fr-FR" sz="2800" dirty="0" smtClean="0"/>
              <a:t>                                   </a:t>
            </a:r>
            <a:endParaRPr lang="fr-FR" sz="28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800" dirty="0" smtClean="0"/>
              <a:t>sin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/12  </a:t>
            </a:r>
            <a:r>
              <a:rPr lang="fr-FR" sz="2800" dirty="0" smtClean="0"/>
              <a:t>=  …</a:t>
            </a:r>
          </a:p>
          <a:p>
            <a:pPr>
              <a:buNone/>
            </a:pPr>
            <a:r>
              <a:rPr lang="fr-FR" sz="2800" dirty="0" smtClean="0"/>
              <a:t>       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2 √2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        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       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7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/12</a:t>
            </a:r>
          </a:p>
          <a:p>
            <a:pPr>
              <a:buNone/>
            </a:pPr>
            <a:endParaRPr lang="fr-FR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fr-FR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									   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4067944" y="6381328"/>
            <a:ext cx="475252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6228184" y="4077072"/>
            <a:ext cx="0" cy="27809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5652120" y="4509120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>
            <a:endCxn id="18" idx="7"/>
          </p:cNvCxnSpPr>
          <p:nvPr/>
        </p:nvCxnSpPr>
        <p:spPr>
          <a:xfrm flipV="1">
            <a:off x="6228184" y="5108394"/>
            <a:ext cx="1334396" cy="1272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6228184" y="5949280"/>
            <a:ext cx="180020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6228184" y="4869160"/>
            <a:ext cx="936104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7884368" y="5805264"/>
            <a:ext cx="288032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 flipV="1">
            <a:off x="6228184" y="5517232"/>
            <a:ext cx="158417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>
            <a:off x="4427984" y="4581128"/>
            <a:ext cx="3672408" cy="3600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9" name="Connecteur droit 28"/>
          <p:cNvCxnSpPr/>
          <p:nvPr/>
        </p:nvCxnSpPr>
        <p:spPr>
          <a:xfrm flipV="1">
            <a:off x="6228184" y="4653136"/>
            <a:ext cx="504056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H="1" flipV="1">
            <a:off x="5796136" y="4653136"/>
            <a:ext cx="432048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endCxn id="18" idx="1"/>
          </p:cNvCxnSpPr>
          <p:nvPr/>
        </p:nvCxnSpPr>
        <p:spPr>
          <a:xfrm flipH="1" flipV="1">
            <a:off x="4965796" y="5108394"/>
            <a:ext cx="1262388" cy="1272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H="1" flipV="1">
            <a:off x="5364088" y="4869160"/>
            <a:ext cx="864096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 flipV="1">
            <a:off x="4716016" y="5517232"/>
            <a:ext cx="1512168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H="1" flipV="1">
            <a:off x="4499992" y="5949280"/>
            <a:ext cx="172819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6156176" y="5877272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 droit 19"/>
          <p:cNvCxnSpPr/>
          <p:nvPr/>
        </p:nvCxnSpPr>
        <p:spPr>
          <a:xfrm flipH="1">
            <a:off x="6228184" y="5949280"/>
            <a:ext cx="1800200" cy="0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>
            <a:off x="8028384" y="5949280"/>
            <a:ext cx="8384" cy="432048"/>
          </a:xfrm>
          <a:prstGeom prst="line">
            <a:avLst/>
          </a:prstGeom>
          <a:ln w="3175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7956376" y="6309320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En utilisant les symétries dans le cercle trigo :</a:t>
            </a:r>
          </a:p>
          <a:p>
            <a:pPr>
              <a:buNone/>
            </a:pPr>
            <a:r>
              <a:rPr lang="fr-FR" sz="2800" dirty="0" smtClean="0"/>
              <a:t>		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√3 – 1         - √3 + 1</a:t>
            </a:r>
          </a:p>
          <a:p>
            <a:pPr>
              <a:buNone/>
            </a:pPr>
            <a:r>
              <a:rPr lang="fr-FR" sz="2800" dirty="0" smtClean="0"/>
              <a:t>cos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/12  </a:t>
            </a:r>
            <a:r>
              <a:rPr lang="fr-FR" sz="2800" dirty="0" smtClean="0"/>
              <a:t>=  - sin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 </a:t>
            </a:r>
            <a:r>
              <a:rPr lang="fr-FR" sz="2800" dirty="0" smtClean="0">
                <a:solidFill>
                  <a:schemeClr val="bg1"/>
                </a:solidFill>
              </a:rPr>
              <a:t>=  -                 =</a:t>
            </a:r>
          </a:p>
          <a:p>
            <a:pPr>
              <a:buNone/>
            </a:pPr>
            <a:r>
              <a:rPr lang="fr-FR" sz="2800" dirty="0" smtClean="0"/>
              <a:t>             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2 √2              2 √2</a:t>
            </a:r>
          </a:p>
          <a:p>
            <a:pPr>
              <a:buNone/>
            </a:pPr>
            <a:endParaRPr lang="fr-FR" sz="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		           			√3 + 1           </a:t>
            </a:r>
            <a:r>
              <a:rPr lang="fr-FR" sz="2800" dirty="0" smtClean="0"/>
              <a:t>                            </a:t>
            </a:r>
            <a:endParaRPr lang="fr-FR" sz="28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800" dirty="0" smtClean="0"/>
              <a:t>sin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/12  </a:t>
            </a:r>
            <a:r>
              <a:rPr lang="fr-FR" sz="2800" dirty="0" smtClean="0"/>
              <a:t>=  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 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=</a:t>
            </a:r>
          </a:p>
          <a:p>
            <a:pPr>
              <a:buNone/>
            </a:pPr>
            <a:r>
              <a:rPr lang="fr-FR" sz="2800" dirty="0" smtClean="0"/>
              <a:t>                                               </a:t>
            </a:r>
            <a:r>
              <a:rPr lang="fr-FR" sz="2800" dirty="0" smtClean="0">
                <a:solidFill>
                  <a:schemeClr val="bg1"/>
                </a:solidFill>
              </a:rPr>
              <a:t>2 √2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        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       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7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/12</a:t>
            </a:r>
          </a:p>
          <a:p>
            <a:pPr>
              <a:buNone/>
            </a:pPr>
            <a:endParaRPr lang="fr-FR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fr-FR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									   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4067944" y="6381328"/>
            <a:ext cx="475252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6228184" y="4077072"/>
            <a:ext cx="0" cy="27809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5652120" y="4509120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>
            <a:endCxn id="18" idx="7"/>
          </p:cNvCxnSpPr>
          <p:nvPr/>
        </p:nvCxnSpPr>
        <p:spPr>
          <a:xfrm flipV="1">
            <a:off x="6228184" y="5108394"/>
            <a:ext cx="1334396" cy="1272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6228184" y="5949280"/>
            <a:ext cx="180020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6228184" y="4869160"/>
            <a:ext cx="936104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7884368" y="5805264"/>
            <a:ext cx="288032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 flipV="1">
            <a:off x="6228184" y="5517232"/>
            <a:ext cx="158417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>
            <a:off x="4427984" y="4581128"/>
            <a:ext cx="3672408" cy="3600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18"/>
          <p:cNvCxnSpPr/>
          <p:nvPr/>
        </p:nvCxnSpPr>
        <p:spPr>
          <a:xfrm>
            <a:off x="5796136" y="4725144"/>
            <a:ext cx="0" cy="1656184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5724128" y="6309320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9" name="Connecteur droit 28"/>
          <p:cNvCxnSpPr/>
          <p:nvPr/>
        </p:nvCxnSpPr>
        <p:spPr>
          <a:xfrm flipV="1">
            <a:off x="6228184" y="4653136"/>
            <a:ext cx="504056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H="1" flipV="1">
            <a:off x="5796136" y="4653136"/>
            <a:ext cx="432048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6156176" y="5877272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" name="Connecteur droit 26"/>
          <p:cNvCxnSpPr/>
          <p:nvPr/>
        </p:nvCxnSpPr>
        <p:spPr>
          <a:xfrm flipH="1">
            <a:off x="6228184" y="5949280"/>
            <a:ext cx="1800200" cy="0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endCxn id="18" idx="1"/>
          </p:cNvCxnSpPr>
          <p:nvPr/>
        </p:nvCxnSpPr>
        <p:spPr>
          <a:xfrm flipH="1" flipV="1">
            <a:off x="4965796" y="5108394"/>
            <a:ext cx="1262388" cy="1272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H="1" flipV="1">
            <a:off x="5364088" y="4869160"/>
            <a:ext cx="864096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 flipV="1">
            <a:off x="4716016" y="5517232"/>
            <a:ext cx="1512168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H="1" flipV="1">
            <a:off x="4499992" y="5949280"/>
            <a:ext cx="172819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H="1">
            <a:off x="5796136" y="4653136"/>
            <a:ext cx="432048" cy="0"/>
          </a:xfrm>
          <a:prstGeom prst="line">
            <a:avLst/>
          </a:prstGeom>
          <a:ln w="3175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H="1">
            <a:off x="8028384" y="5949280"/>
            <a:ext cx="8384" cy="432048"/>
          </a:xfrm>
          <a:prstGeom prst="line">
            <a:avLst/>
          </a:prstGeom>
          <a:ln w="3175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llipse 51"/>
          <p:cNvSpPr/>
          <p:nvPr/>
        </p:nvSpPr>
        <p:spPr>
          <a:xfrm>
            <a:off x="6156176" y="4581128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7956376" y="6309320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En utilisant les symétries dans le cercle trigo :</a:t>
            </a:r>
          </a:p>
          <a:p>
            <a:pPr>
              <a:buNone/>
            </a:pPr>
            <a:r>
              <a:rPr lang="fr-FR" sz="2800" dirty="0" smtClean="0"/>
              <a:t>		                                        √3 – 1         - √3 + 1</a:t>
            </a:r>
            <a:endParaRPr lang="fr-FR" sz="28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800" dirty="0" smtClean="0"/>
              <a:t>cos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/12  </a:t>
            </a:r>
            <a:r>
              <a:rPr lang="fr-FR" sz="2800" dirty="0" smtClean="0"/>
              <a:t>=  - sin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  <a:r>
              <a:rPr lang="fr-FR" sz="2800" dirty="0" smtClean="0"/>
              <a:t>  =  -                 =</a:t>
            </a:r>
          </a:p>
          <a:p>
            <a:pPr>
              <a:buNone/>
            </a:pPr>
            <a:r>
              <a:rPr lang="fr-FR" sz="2800" dirty="0" smtClean="0"/>
              <a:t>                                                     2 √2              2 √2</a:t>
            </a:r>
          </a:p>
          <a:p>
            <a:pPr>
              <a:buNone/>
            </a:pPr>
            <a:endParaRPr lang="fr-FR" sz="800" dirty="0" smtClean="0"/>
          </a:p>
          <a:p>
            <a:pPr>
              <a:buNone/>
            </a:pPr>
            <a:r>
              <a:rPr lang="fr-FR" sz="2800" dirty="0" smtClean="0"/>
              <a:t>		           			   √3 + 1                                       </a:t>
            </a:r>
            <a:endParaRPr lang="fr-FR" sz="28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800" dirty="0" smtClean="0"/>
              <a:t>sin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/12  </a:t>
            </a:r>
            <a:r>
              <a:rPr lang="fr-FR" sz="2800" dirty="0" smtClean="0"/>
              <a:t>=  cos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 </a:t>
            </a:r>
            <a:r>
              <a:rPr lang="fr-FR" sz="2800" dirty="0" smtClean="0"/>
              <a:t> =</a:t>
            </a:r>
          </a:p>
          <a:p>
            <a:pPr>
              <a:buNone/>
            </a:pPr>
            <a:r>
              <a:rPr lang="fr-FR" sz="2800" dirty="0" smtClean="0"/>
              <a:t>                                                  2 √2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        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       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7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π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/12</a:t>
            </a:r>
          </a:p>
          <a:p>
            <a:pPr>
              <a:buNone/>
            </a:pPr>
            <a:endParaRPr lang="fr-FR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fr-FR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									    </a:t>
            </a:r>
            <a:r>
              <a:rPr lang="el-GR" sz="2800" dirty="0" smtClean="0">
                <a:solidFill>
                  <a:srgbClr val="FF0000"/>
                </a:solidFill>
              </a:rPr>
              <a:t>π</a:t>
            </a:r>
            <a:r>
              <a:rPr lang="fr-FR" sz="2800" dirty="0" smtClean="0">
                <a:solidFill>
                  <a:srgbClr val="FF0000"/>
                </a:solidFill>
              </a:rPr>
              <a:t>/12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4283968" y="3212976"/>
            <a:ext cx="10801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4067944" y="6381328"/>
            <a:ext cx="475252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6228184" y="4077072"/>
            <a:ext cx="0" cy="27809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5652120" y="4509120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>
            <a:endCxn id="18" idx="7"/>
          </p:cNvCxnSpPr>
          <p:nvPr/>
        </p:nvCxnSpPr>
        <p:spPr>
          <a:xfrm flipV="1">
            <a:off x="6228184" y="5108394"/>
            <a:ext cx="1334396" cy="1272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6228184" y="5949280"/>
            <a:ext cx="180020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6228184" y="4869160"/>
            <a:ext cx="936104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7884368" y="5805264"/>
            <a:ext cx="288032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 flipV="1">
            <a:off x="6228184" y="5517232"/>
            <a:ext cx="158417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>
            <a:off x="4427984" y="4581128"/>
            <a:ext cx="3672408" cy="3600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18"/>
          <p:cNvCxnSpPr/>
          <p:nvPr/>
        </p:nvCxnSpPr>
        <p:spPr>
          <a:xfrm>
            <a:off x="5796136" y="4725144"/>
            <a:ext cx="0" cy="1656184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5724128" y="6309320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9" name="Connecteur droit 28"/>
          <p:cNvCxnSpPr/>
          <p:nvPr/>
        </p:nvCxnSpPr>
        <p:spPr>
          <a:xfrm flipV="1">
            <a:off x="6228184" y="4653136"/>
            <a:ext cx="504056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4572000" y="1556792"/>
            <a:ext cx="10801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H="1" flipV="1">
            <a:off x="5796136" y="4653136"/>
            <a:ext cx="432048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6156176" y="5877272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" name="Connecteur droit 26"/>
          <p:cNvCxnSpPr/>
          <p:nvPr/>
        </p:nvCxnSpPr>
        <p:spPr>
          <a:xfrm flipH="1">
            <a:off x="6228184" y="5949280"/>
            <a:ext cx="1800200" cy="0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endCxn id="18" idx="1"/>
          </p:cNvCxnSpPr>
          <p:nvPr/>
        </p:nvCxnSpPr>
        <p:spPr>
          <a:xfrm flipH="1" flipV="1">
            <a:off x="4965796" y="5108394"/>
            <a:ext cx="1262388" cy="1272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H="1" flipV="1">
            <a:off x="5364088" y="4869160"/>
            <a:ext cx="864096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 flipV="1">
            <a:off x="4716016" y="5517232"/>
            <a:ext cx="1512168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H="1" flipV="1">
            <a:off x="4499992" y="5949280"/>
            <a:ext cx="172819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H="1">
            <a:off x="5796136" y="4653136"/>
            <a:ext cx="432048" cy="0"/>
          </a:xfrm>
          <a:prstGeom prst="line">
            <a:avLst/>
          </a:prstGeom>
          <a:ln w="3175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H="1">
            <a:off x="8028384" y="5949280"/>
            <a:ext cx="8384" cy="432048"/>
          </a:xfrm>
          <a:prstGeom prst="line">
            <a:avLst/>
          </a:prstGeom>
          <a:ln w="3175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llipse 51"/>
          <p:cNvSpPr/>
          <p:nvPr/>
        </p:nvSpPr>
        <p:spPr>
          <a:xfrm>
            <a:off x="6156176" y="4581128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7956376" y="6309320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4" name="Connecteur droit 53"/>
          <p:cNvCxnSpPr/>
          <p:nvPr/>
        </p:nvCxnSpPr>
        <p:spPr>
          <a:xfrm>
            <a:off x="6300192" y="1556792"/>
            <a:ext cx="10801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4139952" y="2420888"/>
            <a:ext cx="1368152" cy="1584176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6156176" y="836712"/>
            <a:ext cx="1368152" cy="1440160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4800" b="1" dirty="0" smtClean="0">
                <a:solidFill>
                  <a:srgbClr val="00B0F0"/>
                </a:solidFill>
              </a:rPr>
              <a:t>Exercice 11 :</a:t>
            </a:r>
          </a:p>
          <a:p>
            <a:pPr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2°) </a:t>
            </a:r>
            <a:r>
              <a:rPr lang="fr-FR" sz="2800" dirty="0" smtClean="0"/>
              <a:t>Complétez les égalités :</a:t>
            </a:r>
          </a:p>
          <a:p>
            <a:pPr>
              <a:buNone/>
            </a:pPr>
            <a:r>
              <a:rPr lang="fr-FR" sz="2800" dirty="0" smtClean="0"/>
              <a:t>   √2                      √2</a:t>
            </a:r>
          </a:p>
          <a:p>
            <a:pPr>
              <a:buNone/>
            </a:pPr>
            <a:r>
              <a:rPr lang="fr-FR" sz="2800" dirty="0" smtClean="0"/>
              <a:t>           cos x  –             sin x  =  cos ( x + </a:t>
            </a:r>
            <a:r>
              <a:rPr lang="fr-FR" sz="2800" dirty="0" smtClean="0">
                <a:solidFill>
                  <a:srgbClr val="FF0000"/>
                </a:solidFill>
              </a:rPr>
              <a:t>…</a:t>
            </a:r>
            <a:r>
              <a:rPr lang="fr-FR" sz="2800" dirty="0" smtClean="0"/>
              <a:t>     ) </a:t>
            </a:r>
          </a:p>
          <a:p>
            <a:pPr>
              <a:buNone/>
            </a:pPr>
            <a:r>
              <a:rPr lang="fr-FR" sz="2800" dirty="0" smtClean="0"/>
              <a:t>    2                        2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    √2                     √2</a:t>
            </a:r>
          </a:p>
          <a:p>
            <a:pPr>
              <a:buNone/>
            </a:pPr>
            <a:r>
              <a:rPr lang="fr-FR" sz="2800" dirty="0" smtClean="0"/>
              <a:t>           cos x  –             sin x  =  sin ( x + </a:t>
            </a:r>
            <a:r>
              <a:rPr lang="fr-FR" sz="2800" dirty="0" smtClean="0">
                <a:solidFill>
                  <a:srgbClr val="FF0000"/>
                </a:solidFill>
              </a:rPr>
              <a:t>…</a:t>
            </a:r>
            <a:r>
              <a:rPr lang="fr-FR" sz="2800" dirty="0" smtClean="0"/>
              <a:t>     ) </a:t>
            </a:r>
          </a:p>
          <a:p>
            <a:pPr>
              <a:buNone/>
            </a:pPr>
            <a:r>
              <a:rPr lang="fr-FR" sz="2800" dirty="0" smtClean="0"/>
              <a:t>    2                        2</a:t>
            </a:r>
          </a:p>
          <a:p>
            <a:pPr>
              <a:buNone/>
            </a:pPr>
            <a:endParaRPr lang="fr-FR" sz="28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rgbClr val="0070C0"/>
                </a:solidFill>
              </a:rPr>
              <a:t>		</a:t>
            </a:r>
            <a:r>
              <a:rPr lang="fr-FR" sz="2800" i="1" dirty="0" smtClean="0">
                <a:solidFill>
                  <a:schemeClr val="accent6">
                    <a:lumMod val="75000"/>
                  </a:schemeClr>
                </a:solidFill>
              </a:rPr>
              <a:t>la suite se trouve sur le </a:t>
            </a:r>
            <a:r>
              <a:rPr lang="fr-FR" sz="2800" i="1" smtClean="0">
                <a:solidFill>
                  <a:schemeClr val="accent6">
                    <a:lumMod val="75000"/>
                  </a:schemeClr>
                </a:solidFill>
              </a:rPr>
              <a:t>fichier suivant n° 11 …</a:t>
            </a:r>
            <a:endParaRPr lang="fr-FR" sz="2800" dirty="0" smtClean="0">
              <a:solidFill>
                <a:srgbClr val="0070C0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611560" y="2348880"/>
            <a:ext cx="72008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699792" y="2348880"/>
            <a:ext cx="72008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611560" y="4437112"/>
            <a:ext cx="72008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2699792" y="4437112"/>
            <a:ext cx="72008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1°)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= 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 </a:t>
            </a:r>
            <a:r>
              <a:rPr lang="fr-FR" dirty="0" smtClean="0"/>
              <a:t>e</a:t>
            </a:r>
            <a:r>
              <a:rPr lang="fr-FR" b="1" baseline="30000" dirty="0" smtClean="0"/>
              <a:t>i(</a:t>
            </a:r>
            <a:r>
              <a:rPr lang="fr-FR" b="1" baseline="30000" dirty="0" smtClean="0">
                <a:solidFill>
                  <a:srgbClr val="0070C0"/>
                </a:solidFill>
              </a:rPr>
              <a:t>a</a:t>
            </a:r>
            <a:r>
              <a:rPr lang="fr-FR" b="1" baseline="30000" dirty="0" smtClean="0">
                <a:solidFill>
                  <a:srgbClr val="00B050"/>
                </a:solidFill>
              </a:rPr>
              <a:t>+</a:t>
            </a:r>
            <a:r>
              <a:rPr lang="fr-FR" b="1" baseline="30000" dirty="0" smtClean="0">
                <a:solidFill>
                  <a:srgbClr val="0070C0"/>
                </a:solidFill>
              </a:rPr>
              <a:t>b</a:t>
            </a:r>
            <a:r>
              <a:rPr lang="fr-FR" b="1" baseline="30000" dirty="0" smtClean="0"/>
              <a:t>)</a:t>
            </a:r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          =</a:t>
            </a:r>
            <a:r>
              <a:rPr lang="fr-FR" dirty="0" smtClean="0">
                <a:solidFill>
                  <a:srgbClr val="FF0000"/>
                </a:solidFill>
              </a:rPr>
              <a:t>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cos(a + 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sin(a + b) 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2°)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cos(a + b)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sin(a + b)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 </a:t>
            </a:r>
            <a:endParaRPr lang="fr-FR" b="1" baseline="30000" dirty="0" smtClean="0"/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=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r</a:t>
            </a:r>
            <a:r>
              <a:rPr lang="fr-FR" baseline="-25000" dirty="0" smtClean="0">
                <a:solidFill>
                  <a:schemeClr val="bg1"/>
                </a:solidFill>
              </a:rPr>
              <a:t>2 </a:t>
            </a:r>
            <a:r>
              <a:rPr lang="fr-FR" dirty="0" smtClean="0">
                <a:solidFill>
                  <a:schemeClr val="bg1"/>
                </a:solidFill>
              </a:rPr>
              <a:t>( cos(a) + i sin(a) ) × ( cos(b) + i sin(b) )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=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r</a:t>
            </a:r>
            <a:r>
              <a:rPr lang="fr-FR" baseline="-25000" dirty="0" smtClean="0">
                <a:solidFill>
                  <a:schemeClr val="bg1"/>
                </a:solidFill>
              </a:rPr>
              <a:t>2 </a:t>
            </a:r>
            <a:r>
              <a:rPr lang="fr-FR" dirty="0" smtClean="0">
                <a:solidFill>
                  <a:schemeClr val="bg1"/>
                </a:solidFill>
              </a:rPr>
              <a:t>( cos(a) cos(b) + i sin(a) cos(b)  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			    + i sin(b) cos(a) + i² sin(b) sin(a) )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=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r</a:t>
            </a:r>
            <a:r>
              <a:rPr lang="fr-FR" baseline="-25000" dirty="0" smtClean="0">
                <a:solidFill>
                  <a:schemeClr val="bg1"/>
                </a:solidFill>
              </a:rPr>
              <a:t>2 </a:t>
            </a:r>
            <a:r>
              <a:rPr lang="fr-FR" dirty="0" smtClean="0">
                <a:solidFill>
                  <a:schemeClr val="bg1"/>
                </a:solidFill>
              </a:rPr>
              <a:t>( cos(a) cos(b) + i sin(a) cos(b) 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			    + i sin(b) cos(a) + (- 1) sin(b) sin(a) )</a:t>
            </a: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932040" y="188640"/>
            <a:ext cx="1872208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483768" y="908720"/>
            <a:ext cx="5256584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1°)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= 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 </a:t>
            </a:r>
            <a:r>
              <a:rPr lang="fr-FR" dirty="0" smtClean="0"/>
              <a:t>e</a:t>
            </a:r>
            <a:r>
              <a:rPr lang="fr-FR" b="1" baseline="30000" dirty="0" smtClean="0"/>
              <a:t>i(</a:t>
            </a:r>
            <a:r>
              <a:rPr lang="fr-FR" b="1" baseline="30000" dirty="0" smtClean="0">
                <a:solidFill>
                  <a:srgbClr val="0070C0"/>
                </a:solidFill>
              </a:rPr>
              <a:t>a</a:t>
            </a:r>
            <a:r>
              <a:rPr lang="fr-FR" b="1" baseline="30000" dirty="0" smtClean="0">
                <a:solidFill>
                  <a:srgbClr val="00B050"/>
                </a:solidFill>
              </a:rPr>
              <a:t>+</a:t>
            </a:r>
            <a:r>
              <a:rPr lang="fr-FR" b="1" baseline="30000" dirty="0" smtClean="0">
                <a:solidFill>
                  <a:srgbClr val="0070C0"/>
                </a:solidFill>
              </a:rPr>
              <a:t>b</a:t>
            </a:r>
            <a:r>
              <a:rPr lang="fr-FR" b="1" baseline="30000" dirty="0" smtClean="0"/>
              <a:t>)</a:t>
            </a:r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          =</a:t>
            </a:r>
            <a:r>
              <a:rPr lang="fr-FR" dirty="0" smtClean="0">
                <a:solidFill>
                  <a:srgbClr val="FF0000"/>
                </a:solidFill>
              </a:rPr>
              <a:t>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cos(a + 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sin(a + b) 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2°)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cos(a + b)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sin(a + b)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 </a:t>
            </a:r>
            <a:endParaRPr lang="fr-FR" b="1" baseline="30000" dirty="0" smtClean="0"/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=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r</a:t>
            </a:r>
            <a:r>
              <a:rPr lang="fr-FR" baseline="-25000" dirty="0" smtClean="0">
                <a:solidFill>
                  <a:schemeClr val="bg1"/>
                </a:solidFill>
              </a:rPr>
              <a:t>2 </a:t>
            </a:r>
            <a:r>
              <a:rPr lang="fr-FR" dirty="0" smtClean="0">
                <a:solidFill>
                  <a:schemeClr val="bg1"/>
                </a:solidFill>
              </a:rPr>
              <a:t>( cos(a) cos(b) + i sin(a) cos(b)  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			    + i sin(b) cos(a) + i² sin(b) sin(a) )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=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r</a:t>
            </a:r>
            <a:r>
              <a:rPr lang="fr-FR" baseline="-25000" dirty="0" smtClean="0">
                <a:solidFill>
                  <a:schemeClr val="bg1"/>
                </a:solidFill>
              </a:rPr>
              <a:t>2 </a:t>
            </a:r>
            <a:r>
              <a:rPr lang="fr-FR" dirty="0" smtClean="0">
                <a:solidFill>
                  <a:schemeClr val="bg1"/>
                </a:solidFill>
              </a:rPr>
              <a:t>( cos(a) cos(b) + i sin(a) cos(b) 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			    + i sin(b) cos(a) + (- 1) sin(b) sin(a) )</a:t>
            </a: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932040" y="188640"/>
            <a:ext cx="1872208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483768" y="908720"/>
            <a:ext cx="5256584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rgbClr val="FFC000"/>
                </a:solidFill>
              </a:rPr>
              <a:t>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1°)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= 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 </a:t>
            </a:r>
            <a:r>
              <a:rPr lang="fr-FR" dirty="0" smtClean="0"/>
              <a:t>e</a:t>
            </a:r>
            <a:r>
              <a:rPr lang="fr-FR" b="1" baseline="30000" dirty="0" smtClean="0"/>
              <a:t>i(</a:t>
            </a:r>
            <a:r>
              <a:rPr lang="fr-FR" b="1" baseline="30000" dirty="0" smtClean="0">
                <a:solidFill>
                  <a:srgbClr val="0070C0"/>
                </a:solidFill>
              </a:rPr>
              <a:t>a</a:t>
            </a:r>
            <a:r>
              <a:rPr lang="fr-FR" b="1" baseline="30000" dirty="0" smtClean="0">
                <a:solidFill>
                  <a:srgbClr val="00B050"/>
                </a:solidFill>
              </a:rPr>
              <a:t>+</a:t>
            </a:r>
            <a:r>
              <a:rPr lang="fr-FR" b="1" baseline="30000" dirty="0" smtClean="0">
                <a:solidFill>
                  <a:srgbClr val="0070C0"/>
                </a:solidFill>
              </a:rPr>
              <a:t>b</a:t>
            </a:r>
            <a:r>
              <a:rPr lang="fr-FR" b="1" baseline="30000" dirty="0" smtClean="0"/>
              <a:t>)</a:t>
            </a:r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          =</a:t>
            </a:r>
            <a:r>
              <a:rPr lang="fr-FR" dirty="0" smtClean="0">
                <a:solidFill>
                  <a:srgbClr val="FF0000"/>
                </a:solidFill>
              </a:rPr>
              <a:t>  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cos(a + 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>
                <a:solidFill>
                  <a:srgbClr val="0070C0"/>
                </a:solidFill>
              </a:rPr>
              <a:t>sin(a + b) 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2°) </a:t>
            </a:r>
            <a:r>
              <a:rPr lang="fr-FR" dirty="0" smtClean="0"/>
              <a:t>Déduisez-en </a:t>
            </a:r>
            <a:r>
              <a:rPr lang="fr-FR" dirty="0" smtClean="0">
                <a:solidFill>
                  <a:srgbClr val="FF0000"/>
                </a:solidFill>
              </a:rPr>
              <a:t>cos(a + b)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sin(a + b)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× </a:t>
            </a:r>
            <a:r>
              <a:rPr lang="fr-FR" dirty="0" smtClean="0">
                <a:solidFill>
                  <a:srgbClr val="0070C0"/>
                </a:solidFill>
              </a:rPr>
              <a:t>z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/>
              <a:t>e</a:t>
            </a:r>
            <a:r>
              <a:rPr lang="fr-FR" b="1" baseline="30000" dirty="0" err="1" smtClean="0"/>
              <a:t>i</a:t>
            </a:r>
            <a:r>
              <a:rPr lang="fr-FR" b="1" baseline="30000" dirty="0" err="1" smtClean="0">
                <a:solidFill>
                  <a:srgbClr val="0070C0"/>
                </a:solidFill>
              </a:rPr>
              <a:t>b</a:t>
            </a:r>
            <a:r>
              <a:rPr lang="fr-FR" dirty="0" smtClean="0"/>
              <a:t>  </a:t>
            </a:r>
            <a:endParaRPr lang="fr-FR" b="1" baseline="30000" dirty="0" smtClean="0"/>
          </a:p>
          <a:p>
            <a:pPr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00B050"/>
                </a:solidFill>
              </a:rPr>
              <a:t> ×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r</a:t>
            </a:r>
            <a:r>
              <a:rPr lang="fr-FR" baseline="-25000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 r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( </a:t>
            </a:r>
            <a:r>
              <a:rPr lang="fr-FR" dirty="0" smtClean="0">
                <a:solidFill>
                  <a:srgbClr val="0070C0"/>
                </a:solidFill>
              </a:rPr>
              <a:t>cos(a) cos(b)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sin(a) cos(b)  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			    </a:t>
            </a:r>
            <a:r>
              <a:rPr lang="fr-FR" dirty="0" smtClean="0"/>
              <a:t>+ i </a:t>
            </a:r>
            <a:r>
              <a:rPr lang="fr-FR" dirty="0" smtClean="0">
                <a:solidFill>
                  <a:srgbClr val="0070C0"/>
                </a:solidFill>
              </a:rPr>
              <a:t>sin(b) cos(a) </a:t>
            </a:r>
            <a:r>
              <a:rPr lang="fr-FR" dirty="0" smtClean="0"/>
              <a:t>+ i² </a:t>
            </a:r>
            <a:r>
              <a:rPr lang="fr-FR" dirty="0" smtClean="0">
                <a:solidFill>
                  <a:srgbClr val="0070C0"/>
                </a:solidFill>
              </a:rPr>
              <a:t>sin(b) sin(a) 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= r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r</a:t>
            </a:r>
            <a:r>
              <a:rPr lang="fr-FR" baseline="-25000" dirty="0" smtClean="0">
                <a:solidFill>
                  <a:schemeClr val="bg1"/>
                </a:solidFill>
              </a:rPr>
              <a:t>2 </a:t>
            </a:r>
            <a:r>
              <a:rPr lang="fr-FR" dirty="0" smtClean="0">
                <a:solidFill>
                  <a:schemeClr val="bg1"/>
                </a:solidFill>
              </a:rPr>
              <a:t>( cos(a) cos(b) + i sin(a) cos(b) 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			    + i sin(b) cos(a) + (- 1) sin(b) sin(a) )</a:t>
            </a: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932040" y="188640"/>
            <a:ext cx="1872208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483768" y="908720"/>
            <a:ext cx="5256584" cy="576064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3748</TotalTime>
  <Words>2417</Words>
  <Application>Microsoft Office PowerPoint</Application>
  <PresentationFormat>Affichage à l'écran (4:3)</PresentationFormat>
  <Paragraphs>838</Paragraphs>
  <Slides>64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64</vt:i4>
      </vt:variant>
    </vt:vector>
  </HeadingPairs>
  <TitlesOfParts>
    <vt:vector size="65" baseType="lpstr">
      <vt:lpstr>Thème Office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 </vt:lpstr>
      <vt:lpstr>           </vt:lpstr>
      <vt:lpstr>           </vt:lpstr>
      <vt:lpstr>           </vt:lpstr>
      <vt:lpstr>           </vt:lpstr>
      <vt:lpstr>           </vt:lpstr>
      <vt:lpstr>           </vt:lpstr>
      <vt:lpstr>           </vt:lpstr>
      <vt:lpstr>           </vt:lpstr>
      <vt:lpstr>           </vt:lpstr>
      <vt:lpstr>           </vt:lpstr>
      <vt:lpstr>           </vt:lpstr>
      <vt:lpstr>           </vt:lpstr>
      <vt:lpstr>           </vt:lpstr>
      <vt:lpstr>           </vt:lpstr>
      <vt:lpstr>           </vt:lpstr>
      <vt:lpstr>           </vt:lpstr>
      <vt:lpstr>           </vt:lpstr>
      <vt:lpstr>           </vt:lpstr>
      <vt:lpstr>           </vt:lpstr>
      <vt:lpstr>           </vt:lpstr>
      <vt:lpstr>           </vt:lpstr>
      <vt:lpstr>           </vt:lpstr>
      <vt:lpstr>    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    </vt:lpstr>
      <vt:lpstr>           </vt:lpstr>
      <vt:lpstr>           </vt:lpstr>
      <vt:lpstr>           </vt:lpstr>
      <vt:lpstr>           </vt:lpstr>
    </vt:vector>
  </TitlesOfParts>
  <Company>mlk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8 Les Nombres Complexes</dc:title>
  <dc:creator>didier catherin</dc:creator>
  <cp:lastModifiedBy>catherd</cp:lastModifiedBy>
  <cp:revision>235</cp:revision>
  <dcterms:created xsi:type="dcterms:W3CDTF">2019-01-28T19:08:05Z</dcterms:created>
  <dcterms:modified xsi:type="dcterms:W3CDTF">2022-02-17T13:44:24Z</dcterms:modified>
</cp:coreProperties>
</file>